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D7BFF-71B3-471C-DA62-F0FDAB958064}" v="1135" dt="2024-05-03T21:32:41.936"/>
    <p1510:client id="{A7EDA571-C2E6-1FD5-E861-A787DBC7D6EB}" v="2209" dt="2024-05-03T02:42:32.488"/>
    <p1510:client id="{FF1E7622-5D79-7B6F-B735-02C68CFD7744}" v="1172" dt="2024-05-03T20:54:4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1D1F6-18D3-44AD-80A3-36CF535CF8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21E099E-6BB5-4331-9EDE-D7198FA7AF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Níveis de Obesidade - Previsão dos Níveis de Obesidade Baseados em Hábitos Alimentares e Atividades Físicas</a:t>
          </a:r>
          <a:endParaRPr lang="en-US"/>
        </a:p>
      </dgm:t>
    </dgm:pt>
    <dgm:pt modelId="{079C4278-E442-4362-9B69-47224D301962}" type="parTrans" cxnId="{B3B645EC-02BA-4475-AA2E-AA49899ABDFF}">
      <dgm:prSet/>
      <dgm:spPr/>
      <dgm:t>
        <a:bodyPr/>
        <a:lstStyle/>
        <a:p>
          <a:endParaRPr lang="en-US"/>
        </a:p>
      </dgm:t>
    </dgm:pt>
    <dgm:pt modelId="{8B017975-D4AE-4C8B-B68B-27D3E56F2ABA}" type="sibTrans" cxnId="{B3B645EC-02BA-4475-AA2E-AA49899ABDFF}">
      <dgm:prSet/>
      <dgm:spPr/>
      <dgm:t>
        <a:bodyPr/>
        <a:lstStyle/>
        <a:p>
          <a:endParaRPr lang="en-US"/>
        </a:p>
      </dgm:t>
    </dgm:pt>
    <dgm:pt modelId="{8022FBB5-DF73-44EA-AF2A-1E0BB519E8C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 base é uma estimativa dos níveis de obesidade em indivíduos dos países do México, Peru e Colômbia, com base em seus hábitos alimentares e condição física</a:t>
          </a:r>
          <a:endParaRPr lang="en-US"/>
        </a:p>
      </dgm:t>
    </dgm:pt>
    <dgm:pt modelId="{622D4064-F36A-4162-87FC-0D6933BB87DA}" type="parTrans" cxnId="{36B85A90-FCB2-4E0F-99BA-198576A28032}">
      <dgm:prSet/>
      <dgm:spPr/>
      <dgm:t>
        <a:bodyPr/>
        <a:lstStyle/>
        <a:p>
          <a:endParaRPr lang="en-US"/>
        </a:p>
      </dgm:t>
    </dgm:pt>
    <dgm:pt modelId="{A1CF8BDE-1E51-4A07-9BFB-880020C09F63}" type="sibTrans" cxnId="{36B85A90-FCB2-4E0F-99BA-198576A28032}">
      <dgm:prSet/>
      <dgm:spPr/>
      <dgm:t>
        <a:bodyPr/>
        <a:lstStyle/>
        <a:p>
          <a:endParaRPr lang="en-US"/>
        </a:p>
      </dgm:t>
    </dgm:pt>
    <dgm:pt modelId="{95BB9F9B-40C5-448C-BE4F-19B4E904F6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 base contêm 17 atributos e 2111 registros</a:t>
          </a:r>
          <a:endParaRPr lang="en-US"/>
        </a:p>
      </dgm:t>
    </dgm:pt>
    <dgm:pt modelId="{D109A515-4F89-46D6-9BD9-7FF56C52D1EA}" type="parTrans" cxnId="{6BEDA3C0-B567-473E-9112-1CCDD392B9E7}">
      <dgm:prSet/>
      <dgm:spPr/>
      <dgm:t>
        <a:bodyPr/>
        <a:lstStyle/>
        <a:p>
          <a:endParaRPr lang="en-US"/>
        </a:p>
      </dgm:t>
    </dgm:pt>
    <dgm:pt modelId="{283A8080-2932-4ADF-A023-D2D8D9306175}" type="sibTrans" cxnId="{6BEDA3C0-B567-473E-9112-1CCDD392B9E7}">
      <dgm:prSet/>
      <dgm:spPr/>
      <dgm:t>
        <a:bodyPr/>
        <a:lstStyle/>
        <a:p>
          <a:endParaRPr lang="en-US"/>
        </a:p>
      </dgm:t>
    </dgm:pt>
    <dgm:pt modelId="{B9224943-094D-44E0-8B33-E3782B135993}" type="pres">
      <dgm:prSet presAssocID="{BB21D1F6-18D3-44AD-80A3-36CF535CF852}" presName="root" presStyleCnt="0">
        <dgm:presLayoutVars>
          <dgm:dir/>
          <dgm:resizeHandles val="exact"/>
        </dgm:presLayoutVars>
      </dgm:prSet>
      <dgm:spPr/>
    </dgm:pt>
    <dgm:pt modelId="{1A36D1E1-F884-435E-A947-E39E6BE8A1BB}" type="pres">
      <dgm:prSet presAssocID="{D21E099E-6BB5-4331-9EDE-D7198FA7AFA6}" presName="compNode" presStyleCnt="0"/>
      <dgm:spPr/>
    </dgm:pt>
    <dgm:pt modelId="{E61B62EC-8811-4E36-8DF7-C49C705427BA}" type="pres">
      <dgm:prSet presAssocID="{D21E099E-6BB5-4331-9EDE-D7198FA7AFA6}" presName="bgRect" presStyleLbl="bgShp" presStyleIdx="0" presStyleCnt="3"/>
      <dgm:spPr>
        <a:solidFill>
          <a:srgbClr val="156082"/>
        </a:solidFill>
      </dgm:spPr>
    </dgm:pt>
    <dgm:pt modelId="{98C4E435-818C-46AC-A03A-5CB53B68F8C5}" type="pres">
      <dgm:prSet presAssocID="{D21E099E-6BB5-4331-9EDE-D7198FA7AF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ltere"/>
        </a:ext>
      </dgm:extLst>
    </dgm:pt>
    <dgm:pt modelId="{DA7CA86C-D9F7-416C-8C7D-DA046B6ABEDB}" type="pres">
      <dgm:prSet presAssocID="{D21E099E-6BB5-4331-9EDE-D7198FA7AFA6}" presName="spaceRect" presStyleCnt="0"/>
      <dgm:spPr/>
    </dgm:pt>
    <dgm:pt modelId="{5BCE6C92-7A40-4802-ABB4-6EA702170331}" type="pres">
      <dgm:prSet presAssocID="{D21E099E-6BB5-4331-9EDE-D7198FA7AFA6}" presName="parTx" presStyleLbl="revTx" presStyleIdx="0" presStyleCnt="3">
        <dgm:presLayoutVars>
          <dgm:chMax val="0"/>
          <dgm:chPref val="0"/>
        </dgm:presLayoutVars>
      </dgm:prSet>
      <dgm:spPr/>
    </dgm:pt>
    <dgm:pt modelId="{39F4DCC8-6543-4E38-BF12-052B8EC4E247}" type="pres">
      <dgm:prSet presAssocID="{8B017975-D4AE-4C8B-B68B-27D3E56F2ABA}" presName="sibTrans" presStyleCnt="0"/>
      <dgm:spPr/>
    </dgm:pt>
    <dgm:pt modelId="{17F30284-511F-4529-BF5A-A89B7D8B4010}" type="pres">
      <dgm:prSet presAssocID="{8022FBB5-DF73-44EA-AF2A-1E0BB519E8C8}" presName="compNode" presStyleCnt="0"/>
      <dgm:spPr/>
    </dgm:pt>
    <dgm:pt modelId="{7AD2A6FE-D429-4B1F-BBDF-D2B16A002643}" type="pres">
      <dgm:prSet presAssocID="{8022FBB5-DF73-44EA-AF2A-1E0BB519E8C8}" presName="bgRect" presStyleLbl="bgShp" presStyleIdx="1" presStyleCnt="3"/>
      <dgm:spPr>
        <a:solidFill>
          <a:srgbClr val="156082"/>
        </a:solidFill>
      </dgm:spPr>
    </dgm:pt>
    <dgm:pt modelId="{9BE19B03-76E0-4F80-80E3-BF1B65D74921}" type="pres">
      <dgm:prSet presAssocID="{8022FBB5-DF73-44EA-AF2A-1E0BB519E8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s"/>
        </a:ext>
      </dgm:extLst>
    </dgm:pt>
    <dgm:pt modelId="{B7B779C0-A4E0-4B49-B884-7B00597EBDB4}" type="pres">
      <dgm:prSet presAssocID="{8022FBB5-DF73-44EA-AF2A-1E0BB519E8C8}" presName="spaceRect" presStyleCnt="0"/>
      <dgm:spPr/>
    </dgm:pt>
    <dgm:pt modelId="{0B34CB66-0BD1-409E-BE3F-F86629919E65}" type="pres">
      <dgm:prSet presAssocID="{8022FBB5-DF73-44EA-AF2A-1E0BB519E8C8}" presName="parTx" presStyleLbl="revTx" presStyleIdx="1" presStyleCnt="3">
        <dgm:presLayoutVars>
          <dgm:chMax val="0"/>
          <dgm:chPref val="0"/>
        </dgm:presLayoutVars>
      </dgm:prSet>
      <dgm:spPr/>
    </dgm:pt>
    <dgm:pt modelId="{46C8B766-D008-40ED-B2BB-F7C6A08304C3}" type="pres">
      <dgm:prSet presAssocID="{A1CF8BDE-1E51-4A07-9BFB-880020C09F63}" presName="sibTrans" presStyleCnt="0"/>
      <dgm:spPr/>
    </dgm:pt>
    <dgm:pt modelId="{99B843C6-6F47-4E37-985E-07669DE6C8CB}" type="pres">
      <dgm:prSet presAssocID="{95BB9F9B-40C5-448C-BE4F-19B4E904F6F7}" presName="compNode" presStyleCnt="0"/>
      <dgm:spPr/>
    </dgm:pt>
    <dgm:pt modelId="{EBF2F630-58EB-4F3B-9743-631469EF855C}" type="pres">
      <dgm:prSet presAssocID="{95BB9F9B-40C5-448C-BE4F-19B4E904F6F7}" presName="bgRect" presStyleLbl="bgShp" presStyleIdx="2" presStyleCnt="3"/>
      <dgm:spPr>
        <a:solidFill>
          <a:srgbClr val="156082"/>
        </a:solidFill>
      </dgm:spPr>
    </dgm:pt>
    <dgm:pt modelId="{9C85DCB7-7C8B-4C55-A114-0FD736F775C3}" type="pres">
      <dgm:prSet presAssocID="{95BB9F9B-40C5-448C-BE4F-19B4E904F6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B94C4CB2-A1A4-4E46-8643-F99D40141D25}" type="pres">
      <dgm:prSet presAssocID="{95BB9F9B-40C5-448C-BE4F-19B4E904F6F7}" presName="spaceRect" presStyleCnt="0"/>
      <dgm:spPr/>
    </dgm:pt>
    <dgm:pt modelId="{0439BF43-78DF-4E1D-977B-494348E85221}" type="pres">
      <dgm:prSet presAssocID="{95BB9F9B-40C5-448C-BE4F-19B4E904F6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1B442D-F8D1-471B-998B-99245D6A1C22}" type="presOf" srcId="{95BB9F9B-40C5-448C-BE4F-19B4E904F6F7}" destId="{0439BF43-78DF-4E1D-977B-494348E85221}" srcOrd="0" destOrd="0" presId="urn:microsoft.com/office/officeart/2018/2/layout/IconVerticalSolidList"/>
    <dgm:cxn modelId="{8496975C-41EF-4624-9E96-DEF75830EAC8}" type="presOf" srcId="{8022FBB5-DF73-44EA-AF2A-1E0BB519E8C8}" destId="{0B34CB66-0BD1-409E-BE3F-F86629919E65}" srcOrd="0" destOrd="0" presId="urn:microsoft.com/office/officeart/2018/2/layout/IconVerticalSolidList"/>
    <dgm:cxn modelId="{82441A62-4FEB-4E41-A50A-11457E1996A2}" type="presOf" srcId="{BB21D1F6-18D3-44AD-80A3-36CF535CF852}" destId="{B9224943-094D-44E0-8B33-E3782B135993}" srcOrd="0" destOrd="0" presId="urn:microsoft.com/office/officeart/2018/2/layout/IconVerticalSolidList"/>
    <dgm:cxn modelId="{B8F9C051-7430-4FCA-8E0D-03BB6EB69980}" type="presOf" srcId="{D21E099E-6BB5-4331-9EDE-D7198FA7AFA6}" destId="{5BCE6C92-7A40-4802-ABB4-6EA702170331}" srcOrd="0" destOrd="0" presId="urn:microsoft.com/office/officeart/2018/2/layout/IconVerticalSolidList"/>
    <dgm:cxn modelId="{36B85A90-FCB2-4E0F-99BA-198576A28032}" srcId="{BB21D1F6-18D3-44AD-80A3-36CF535CF852}" destId="{8022FBB5-DF73-44EA-AF2A-1E0BB519E8C8}" srcOrd="1" destOrd="0" parTransId="{622D4064-F36A-4162-87FC-0D6933BB87DA}" sibTransId="{A1CF8BDE-1E51-4A07-9BFB-880020C09F63}"/>
    <dgm:cxn modelId="{6BEDA3C0-B567-473E-9112-1CCDD392B9E7}" srcId="{BB21D1F6-18D3-44AD-80A3-36CF535CF852}" destId="{95BB9F9B-40C5-448C-BE4F-19B4E904F6F7}" srcOrd="2" destOrd="0" parTransId="{D109A515-4F89-46D6-9BD9-7FF56C52D1EA}" sibTransId="{283A8080-2932-4ADF-A023-D2D8D9306175}"/>
    <dgm:cxn modelId="{B3B645EC-02BA-4475-AA2E-AA49899ABDFF}" srcId="{BB21D1F6-18D3-44AD-80A3-36CF535CF852}" destId="{D21E099E-6BB5-4331-9EDE-D7198FA7AFA6}" srcOrd="0" destOrd="0" parTransId="{079C4278-E442-4362-9B69-47224D301962}" sibTransId="{8B017975-D4AE-4C8B-B68B-27D3E56F2ABA}"/>
    <dgm:cxn modelId="{952FE1DF-3567-41DE-9DAC-4E3971EB50F9}" type="presParOf" srcId="{B9224943-094D-44E0-8B33-E3782B135993}" destId="{1A36D1E1-F884-435E-A947-E39E6BE8A1BB}" srcOrd="0" destOrd="0" presId="urn:microsoft.com/office/officeart/2018/2/layout/IconVerticalSolidList"/>
    <dgm:cxn modelId="{503658D4-A89A-4976-BE4F-4E7BA7B8C306}" type="presParOf" srcId="{1A36D1E1-F884-435E-A947-E39E6BE8A1BB}" destId="{E61B62EC-8811-4E36-8DF7-C49C705427BA}" srcOrd="0" destOrd="0" presId="urn:microsoft.com/office/officeart/2018/2/layout/IconVerticalSolidList"/>
    <dgm:cxn modelId="{F539B0E7-CB2C-463D-9B7A-52C393006D66}" type="presParOf" srcId="{1A36D1E1-F884-435E-A947-E39E6BE8A1BB}" destId="{98C4E435-818C-46AC-A03A-5CB53B68F8C5}" srcOrd="1" destOrd="0" presId="urn:microsoft.com/office/officeart/2018/2/layout/IconVerticalSolidList"/>
    <dgm:cxn modelId="{93D64576-5A73-4B5B-A3DD-6E77444BF376}" type="presParOf" srcId="{1A36D1E1-F884-435E-A947-E39E6BE8A1BB}" destId="{DA7CA86C-D9F7-416C-8C7D-DA046B6ABEDB}" srcOrd="2" destOrd="0" presId="urn:microsoft.com/office/officeart/2018/2/layout/IconVerticalSolidList"/>
    <dgm:cxn modelId="{58F1D8D7-E9A3-4E6E-ACD9-D17E3E626A1B}" type="presParOf" srcId="{1A36D1E1-F884-435E-A947-E39E6BE8A1BB}" destId="{5BCE6C92-7A40-4802-ABB4-6EA702170331}" srcOrd="3" destOrd="0" presId="urn:microsoft.com/office/officeart/2018/2/layout/IconVerticalSolidList"/>
    <dgm:cxn modelId="{15252E0B-9C7E-4C6D-B00C-3CE951CEB590}" type="presParOf" srcId="{B9224943-094D-44E0-8B33-E3782B135993}" destId="{39F4DCC8-6543-4E38-BF12-052B8EC4E247}" srcOrd="1" destOrd="0" presId="urn:microsoft.com/office/officeart/2018/2/layout/IconVerticalSolidList"/>
    <dgm:cxn modelId="{A8280AF9-1ED0-49B3-8B92-8EE5B9A3F120}" type="presParOf" srcId="{B9224943-094D-44E0-8B33-E3782B135993}" destId="{17F30284-511F-4529-BF5A-A89B7D8B4010}" srcOrd="2" destOrd="0" presId="urn:microsoft.com/office/officeart/2018/2/layout/IconVerticalSolidList"/>
    <dgm:cxn modelId="{4CA85071-3091-43CA-AFB9-0D0EAEA27673}" type="presParOf" srcId="{17F30284-511F-4529-BF5A-A89B7D8B4010}" destId="{7AD2A6FE-D429-4B1F-BBDF-D2B16A002643}" srcOrd="0" destOrd="0" presId="urn:microsoft.com/office/officeart/2018/2/layout/IconVerticalSolidList"/>
    <dgm:cxn modelId="{7020B47F-747E-4C48-9876-DFC568E1F9BE}" type="presParOf" srcId="{17F30284-511F-4529-BF5A-A89B7D8B4010}" destId="{9BE19B03-76E0-4F80-80E3-BF1B65D74921}" srcOrd="1" destOrd="0" presId="urn:microsoft.com/office/officeart/2018/2/layout/IconVerticalSolidList"/>
    <dgm:cxn modelId="{B36AD865-99C7-43AD-8ABF-8AC5F5AA6502}" type="presParOf" srcId="{17F30284-511F-4529-BF5A-A89B7D8B4010}" destId="{B7B779C0-A4E0-4B49-B884-7B00597EBDB4}" srcOrd="2" destOrd="0" presId="urn:microsoft.com/office/officeart/2018/2/layout/IconVerticalSolidList"/>
    <dgm:cxn modelId="{6380A9B7-F19F-40A9-8A67-F7AFA3343D2A}" type="presParOf" srcId="{17F30284-511F-4529-BF5A-A89B7D8B4010}" destId="{0B34CB66-0BD1-409E-BE3F-F86629919E65}" srcOrd="3" destOrd="0" presId="urn:microsoft.com/office/officeart/2018/2/layout/IconVerticalSolidList"/>
    <dgm:cxn modelId="{F88B24B4-71F5-4D29-B144-9C7A6AD9B843}" type="presParOf" srcId="{B9224943-094D-44E0-8B33-E3782B135993}" destId="{46C8B766-D008-40ED-B2BB-F7C6A08304C3}" srcOrd="3" destOrd="0" presId="urn:microsoft.com/office/officeart/2018/2/layout/IconVerticalSolidList"/>
    <dgm:cxn modelId="{5212F3BC-A1F4-4C5C-8829-5177AC6F00A2}" type="presParOf" srcId="{B9224943-094D-44E0-8B33-E3782B135993}" destId="{99B843C6-6F47-4E37-985E-07669DE6C8CB}" srcOrd="4" destOrd="0" presId="urn:microsoft.com/office/officeart/2018/2/layout/IconVerticalSolidList"/>
    <dgm:cxn modelId="{4A822132-0605-450D-B78C-5CD338D2714C}" type="presParOf" srcId="{99B843C6-6F47-4E37-985E-07669DE6C8CB}" destId="{EBF2F630-58EB-4F3B-9743-631469EF855C}" srcOrd="0" destOrd="0" presId="urn:microsoft.com/office/officeart/2018/2/layout/IconVerticalSolidList"/>
    <dgm:cxn modelId="{089B9B9B-C7F3-4733-882D-4EDAC3DDA65F}" type="presParOf" srcId="{99B843C6-6F47-4E37-985E-07669DE6C8CB}" destId="{9C85DCB7-7C8B-4C55-A114-0FD736F775C3}" srcOrd="1" destOrd="0" presId="urn:microsoft.com/office/officeart/2018/2/layout/IconVerticalSolidList"/>
    <dgm:cxn modelId="{EDB283BC-A82D-4DB6-B10E-4E3F5E91526E}" type="presParOf" srcId="{99B843C6-6F47-4E37-985E-07669DE6C8CB}" destId="{B94C4CB2-A1A4-4E46-8643-F99D40141D25}" srcOrd="2" destOrd="0" presId="urn:microsoft.com/office/officeart/2018/2/layout/IconVerticalSolidList"/>
    <dgm:cxn modelId="{E4AEFE42-BD4C-4185-845E-8CEE1BC8E5B5}" type="presParOf" srcId="{99B843C6-6F47-4E37-985E-07669DE6C8CB}" destId="{0439BF43-78DF-4E1D-977B-494348E852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EB559-32B2-4E15-95A0-C29216CEE0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E14B22-8AF6-4A55-A425-C269B9D7D256}">
      <dgm:prSet/>
      <dgm:spPr/>
      <dgm:t>
        <a:bodyPr/>
        <a:lstStyle/>
        <a:p>
          <a:r>
            <a:rPr lang="pt-BR" b="1"/>
            <a:t>Variedade de Atributos</a:t>
          </a:r>
          <a:r>
            <a:rPr lang="pt-BR"/>
            <a:t>: Possuindo atributos sobre hábitos alimentares, atividades físicas e condições familiares, tendo uma  análise abrangente dos fatores que podem influenciar a obesidade.</a:t>
          </a:r>
          <a:endParaRPr lang="en-US"/>
        </a:p>
      </dgm:t>
    </dgm:pt>
    <dgm:pt modelId="{6712B8BA-66E8-46E2-8319-10ED45F1282B}" type="parTrans" cxnId="{4D5974D6-AE84-4E06-ABB7-F512856A1138}">
      <dgm:prSet/>
      <dgm:spPr/>
      <dgm:t>
        <a:bodyPr/>
        <a:lstStyle/>
        <a:p>
          <a:endParaRPr lang="en-US"/>
        </a:p>
      </dgm:t>
    </dgm:pt>
    <dgm:pt modelId="{A89DF792-2CE0-4D82-8405-B7127950F2A5}" type="sibTrans" cxnId="{4D5974D6-AE84-4E06-ABB7-F512856A1138}">
      <dgm:prSet/>
      <dgm:spPr/>
      <dgm:t>
        <a:bodyPr/>
        <a:lstStyle/>
        <a:p>
          <a:endParaRPr lang="en-US"/>
        </a:p>
      </dgm:t>
    </dgm:pt>
    <dgm:pt modelId="{50B0F968-E4FF-4214-AB79-3078694905D1}">
      <dgm:prSet/>
      <dgm:spPr/>
      <dgm:t>
        <a:bodyPr/>
        <a:lstStyle/>
        <a:p>
          <a:r>
            <a:rPr lang="pt-BR" b="1"/>
            <a:t>Classificação Detalhada: </a:t>
          </a:r>
          <a:r>
            <a:rPr lang="pt-BR"/>
            <a:t>Com a variável nível de obesidade, é possível classificar em sete níveis de obesidade permitido identificar padrões sobre os níveis.</a:t>
          </a:r>
          <a:endParaRPr lang="en-US"/>
        </a:p>
      </dgm:t>
    </dgm:pt>
    <dgm:pt modelId="{7C8877BE-9170-4A83-A057-7ABF91B59260}" type="parTrans" cxnId="{378ABEB0-E673-4561-9449-FB585D7FD7AE}">
      <dgm:prSet/>
      <dgm:spPr/>
      <dgm:t>
        <a:bodyPr/>
        <a:lstStyle/>
        <a:p>
          <a:endParaRPr lang="en-US"/>
        </a:p>
      </dgm:t>
    </dgm:pt>
    <dgm:pt modelId="{C8DCF89E-371B-4AB5-A7A1-1D869249A6DD}" type="sibTrans" cxnId="{378ABEB0-E673-4561-9449-FB585D7FD7AE}">
      <dgm:prSet/>
      <dgm:spPr/>
      <dgm:t>
        <a:bodyPr/>
        <a:lstStyle/>
        <a:p>
          <a:endParaRPr lang="en-US"/>
        </a:p>
      </dgm:t>
    </dgm:pt>
    <dgm:pt modelId="{02D5A500-C7D9-400D-B280-82B153BBDCB6}">
      <dgm:prSet/>
      <dgm:spPr/>
      <dgm:t>
        <a:bodyPr/>
        <a:lstStyle/>
        <a:p>
          <a:r>
            <a:rPr lang="pt-BR" b="1"/>
            <a:t>Variedade de tipos de Dados: </a:t>
          </a:r>
          <a:r>
            <a:rPr lang="pt-BR"/>
            <a:t>A base possui Dados contínuos que podem ser medidos em uma escala contínua, Dados Categóricos permitindo a classificação dos casos em grupos distintos e Dados Binários que possibilitam  distinguir entre duas possibilidades distintas</a:t>
          </a:r>
          <a:endParaRPr lang="en-US"/>
        </a:p>
      </dgm:t>
    </dgm:pt>
    <dgm:pt modelId="{46C3E6A5-2053-4D03-8310-7B8B86285C41}" type="parTrans" cxnId="{8B081D4C-6EF7-4D30-846A-40A00F3BC347}">
      <dgm:prSet/>
      <dgm:spPr/>
      <dgm:t>
        <a:bodyPr/>
        <a:lstStyle/>
        <a:p>
          <a:endParaRPr lang="en-US"/>
        </a:p>
      </dgm:t>
    </dgm:pt>
    <dgm:pt modelId="{F7C4C817-3186-4075-BE4F-FCD4988E7EAB}" type="sibTrans" cxnId="{8B081D4C-6EF7-4D30-846A-40A00F3BC347}">
      <dgm:prSet/>
      <dgm:spPr/>
      <dgm:t>
        <a:bodyPr/>
        <a:lstStyle/>
        <a:p>
          <a:endParaRPr lang="en-US"/>
        </a:p>
      </dgm:t>
    </dgm:pt>
    <dgm:pt modelId="{65FE7277-3E05-4AD4-A82B-4296AEB1D93C}" type="pres">
      <dgm:prSet presAssocID="{878EB559-32B2-4E15-95A0-C29216CEE056}" presName="root" presStyleCnt="0">
        <dgm:presLayoutVars>
          <dgm:dir/>
          <dgm:resizeHandles val="exact"/>
        </dgm:presLayoutVars>
      </dgm:prSet>
      <dgm:spPr/>
    </dgm:pt>
    <dgm:pt modelId="{531ACE18-C263-4411-8C24-4A96379E390A}" type="pres">
      <dgm:prSet presAssocID="{96E14B22-8AF6-4A55-A425-C269B9D7D256}" presName="compNode" presStyleCnt="0"/>
      <dgm:spPr/>
    </dgm:pt>
    <dgm:pt modelId="{CA2860BF-4105-4319-8277-E09F829575D2}" type="pres">
      <dgm:prSet presAssocID="{96E14B22-8AF6-4A55-A425-C269B9D7D256}" presName="bgRect" presStyleLbl="bgShp" presStyleIdx="0" presStyleCnt="3"/>
      <dgm:spPr>
        <a:solidFill>
          <a:srgbClr val="156082"/>
        </a:solidFill>
      </dgm:spPr>
    </dgm:pt>
    <dgm:pt modelId="{23D1071E-2F48-49B8-B6CA-6FA84253319D}" type="pres">
      <dgm:prSet presAssocID="{96E14B22-8AF6-4A55-A425-C269B9D7D2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E5BA3E-B2DA-4CC2-B22D-B1F9A3F00670}" type="pres">
      <dgm:prSet presAssocID="{96E14B22-8AF6-4A55-A425-C269B9D7D256}" presName="spaceRect" presStyleCnt="0"/>
      <dgm:spPr/>
    </dgm:pt>
    <dgm:pt modelId="{F7CE74D9-A30E-4A6D-900D-6886800B5EFD}" type="pres">
      <dgm:prSet presAssocID="{96E14B22-8AF6-4A55-A425-C269B9D7D256}" presName="parTx" presStyleLbl="revTx" presStyleIdx="0" presStyleCnt="3">
        <dgm:presLayoutVars>
          <dgm:chMax val="0"/>
          <dgm:chPref val="0"/>
        </dgm:presLayoutVars>
      </dgm:prSet>
      <dgm:spPr/>
    </dgm:pt>
    <dgm:pt modelId="{D283560B-61CB-40D9-81F3-8C16E9AD4328}" type="pres">
      <dgm:prSet presAssocID="{A89DF792-2CE0-4D82-8405-B7127950F2A5}" presName="sibTrans" presStyleCnt="0"/>
      <dgm:spPr/>
    </dgm:pt>
    <dgm:pt modelId="{C142EE3B-BD2A-4EFF-AC08-406472BF1AC8}" type="pres">
      <dgm:prSet presAssocID="{50B0F968-E4FF-4214-AB79-3078694905D1}" presName="compNode" presStyleCnt="0"/>
      <dgm:spPr/>
    </dgm:pt>
    <dgm:pt modelId="{152629C7-5209-47E2-BE4B-DF9F29FE4783}" type="pres">
      <dgm:prSet presAssocID="{50B0F968-E4FF-4214-AB79-3078694905D1}" presName="bgRect" presStyleLbl="bgShp" presStyleIdx="1" presStyleCnt="3"/>
      <dgm:spPr>
        <a:solidFill>
          <a:srgbClr val="156082"/>
        </a:solidFill>
      </dgm:spPr>
    </dgm:pt>
    <dgm:pt modelId="{40341D5F-A834-4F8A-A98B-4D7970675F2F}" type="pres">
      <dgm:prSet presAssocID="{50B0F968-E4FF-4214-AB79-3078694905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FAC2163-91EA-4A0D-B848-2B31F4E1AE07}" type="pres">
      <dgm:prSet presAssocID="{50B0F968-E4FF-4214-AB79-3078694905D1}" presName="spaceRect" presStyleCnt="0"/>
      <dgm:spPr/>
    </dgm:pt>
    <dgm:pt modelId="{85CBD6C1-F269-4222-8C3B-0953144B5FAA}" type="pres">
      <dgm:prSet presAssocID="{50B0F968-E4FF-4214-AB79-3078694905D1}" presName="parTx" presStyleLbl="revTx" presStyleIdx="1" presStyleCnt="3">
        <dgm:presLayoutVars>
          <dgm:chMax val="0"/>
          <dgm:chPref val="0"/>
        </dgm:presLayoutVars>
      </dgm:prSet>
      <dgm:spPr/>
    </dgm:pt>
    <dgm:pt modelId="{986E9511-FD3C-4103-9DC1-E28980D7A71B}" type="pres">
      <dgm:prSet presAssocID="{C8DCF89E-371B-4AB5-A7A1-1D869249A6DD}" presName="sibTrans" presStyleCnt="0"/>
      <dgm:spPr/>
    </dgm:pt>
    <dgm:pt modelId="{DD423413-7A91-4500-BF76-8228D3959DEE}" type="pres">
      <dgm:prSet presAssocID="{02D5A500-C7D9-400D-B280-82B153BBDCB6}" presName="compNode" presStyleCnt="0"/>
      <dgm:spPr/>
    </dgm:pt>
    <dgm:pt modelId="{ED1EED01-F24C-4C94-9281-055353DF71F6}" type="pres">
      <dgm:prSet presAssocID="{02D5A500-C7D9-400D-B280-82B153BBDCB6}" presName="bgRect" presStyleLbl="bgShp" presStyleIdx="2" presStyleCnt="3"/>
      <dgm:spPr>
        <a:solidFill>
          <a:srgbClr val="156082"/>
        </a:solidFill>
      </dgm:spPr>
    </dgm:pt>
    <dgm:pt modelId="{D0E1801E-65BE-4269-A2DF-A0FEC1FD50F1}" type="pres">
      <dgm:prSet presAssocID="{02D5A500-C7D9-400D-B280-82B153BBDC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60234F70-FECE-4C5A-875E-AAF90614DFB5}" type="pres">
      <dgm:prSet presAssocID="{02D5A500-C7D9-400D-B280-82B153BBDCB6}" presName="spaceRect" presStyleCnt="0"/>
      <dgm:spPr/>
    </dgm:pt>
    <dgm:pt modelId="{FEFFA3D0-5173-4240-8001-32E11795B560}" type="pres">
      <dgm:prSet presAssocID="{02D5A500-C7D9-400D-B280-82B153BBDCB6}" presName="parTx" presStyleLbl="revTx" presStyleIdx="2" presStyleCnt="3">
        <dgm:presLayoutVars>
          <dgm:chMax val="0"/>
          <dgm:chPref val="0"/>
        </dgm:presLayoutVars>
      </dgm:prSet>
      <dgm:spPr>
        <a:solidFill>
          <a:srgbClr val="156082"/>
        </a:solidFill>
      </dgm:spPr>
    </dgm:pt>
  </dgm:ptLst>
  <dgm:cxnLst>
    <dgm:cxn modelId="{AF5BF80C-1EFB-43A4-A52D-075BD09460A8}" type="presOf" srcId="{02D5A500-C7D9-400D-B280-82B153BBDCB6}" destId="{FEFFA3D0-5173-4240-8001-32E11795B560}" srcOrd="0" destOrd="0" presId="urn:microsoft.com/office/officeart/2018/2/layout/IconVerticalSolidList"/>
    <dgm:cxn modelId="{8B081D4C-6EF7-4D30-846A-40A00F3BC347}" srcId="{878EB559-32B2-4E15-95A0-C29216CEE056}" destId="{02D5A500-C7D9-400D-B280-82B153BBDCB6}" srcOrd="2" destOrd="0" parTransId="{46C3E6A5-2053-4D03-8310-7B8B86285C41}" sibTransId="{F7C4C817-3186-4075-BE4F-FCD4988E7EAB}"/>
    <dgm:cxn modelId="{0F270EAC-88D5-40E7-A55D-D2ECC6EEF263}" type="presOf" srcId="{878EB559-32B2-4E15-95A0-C29216CEE056}" destId="{65FE7277-3E05-4AD4-A82B-4296AEB1D93C}" srcOrd="0" destOrd="0" presId="urn:microsoft.com/office/officeart/2018/2/layout/IconVerticalSolidList"/>
    <dgm:cxn modelId="{378ABEB0-E673-4561-9449-FB585D7FD7AE}" srcId="{878EB559-32B2-4E15-95A0-C29216CEE056}" destId="{50B0F968-E4FF-4214-AB79-3078694905D1}" srcOrd="1" destOrd="0" parTransId="{7C8877BE-9170-4A83-A057-7ABF91B59260}" sibTransId="{C8DCF89E-371B-4AB5-A7A1-1D869249A6DD}"/>
    <dgm:cxn modelId="{85CC87C9-CFB6-4E60-8388-74A7E246A7B8}" type="presOf" srcId="{96E14B22-8AF6-4A55-A425-C269B9D7D256}" destId="{F7CE74D9-A30E-4A6D-900D-6886800B5EFD}" srcOrd="0" destOrd="0" presId="urn:microsoft.com/office/officeart/2018/2/layout/IconVerticalSolidList"/>
    <dgm:cxn modelId="{4D5974D6-AE84-4E06-ABB7-F512856A1138}" srcId="{878EB559-32B2-4E15-95A0-C29216CEE056}" destId="{96E14B22-8AF6-4A55-A425-C269B9D7D256}" srcOrd="0" destOrd="0" parTransId="{6712B8BA-66E8-46E2-8319-10ED45F1282B}" sibTransId="{A89DF792-2CE0-4D82-8405-B7127950F2A5}"/>
    <dgm:cxn modelId="{9D7CC7E0-A652-4DF2-85D0-E8AF3382FA0E}" type="presOf" srcId="{50B0F968-E4FF-4214-AB79-3078694905D1}" destId="{85CBD6C1-F269-4222-8C3B-0953144B5FAA}" srcOrd="0" destOrd="0" presId="urn:microsoft.com/office/officeart/2018/2/layout/IconVerticalSolidList"/>
    <dgm:cxn modelId="{F10B5D24-7FA6-47E7-9A1B-EB3AE9CBFEB1}" type="presParOf" srcId="{65FE7277-3E05-4AD4-A82B-4296AEB1D93C}" destId="{531ACE18-C263-4411-8C24-4A96379E390A}" srcOrd="0" destOrd="0" presId="urn:microsoft.com/office/officeart/2018/2/layout/IconVerticalSolidList"/>
    <dgm:cxn modelId="{29837F0D-9ED9-4775-879B-17FCD2E50000}" type="presParOf" srcId="{531ACE18-C263-4411-8C24-4A96379E390A}" destId="{CA2860BF-4105-4319-8277-E09F829575D2}" srcOrd="0" destOrd="0" presId="urn:microsoft.com/office/officeart/2018/2/layout/IconVerticalSolidList"/>
    <dgm:cxn modelId="{4672EE59-42CB-4F13-812C-FC9134F22202}" type="presParOf" srcId="{531ACE18-C263-4411-8C24-4A96379E390A}" destId="{23D1071E-2F48-49B8-B6CA-6FA84253319D}" srcOrd="1" destOrd="0" presId="urn:microsoft.com/office/officeart/2018/2/layout/IconVerticalSolidList"/>
    <dgm:cxn modelId="{6C878876-BBB3-482B-9D57-EBA836147A31}" type="presParOf" srcId="{531ACE18-C263-4411-8C24-4A96379E390A}" destId="{DDE5BA3E-B2DA-4CC2-B22D-B1F9A3F00670}" srcOrd="2" destOrd="0" presId="urn:microsoft.com/office/officeart/2018/2/layout/IconVerticalSolidList"/>
    <dgm:cxn modelId="{B3B3B1F8-2951-4F0F-8C42-C888C7D7DDB0}" type="presParOf" srcId="{531ACE18-C263-4411-8C24-4A96379E390A}" destId="{F7CE74D9-A30E-4A6D-900D-6886800B5EFD}" srcOrd="3" destOrd="0" presId="urn:microsoft.com/office/officeart/2018/2/layout/IconVerticalSolidList"/>
    <dgm:cxn modelId="{5833BEE5-D630-40D4-A3C2-8A7BDBE58292}" type="presParOf" srcId="{65FE7277-3E05-4AD4-A82B-4296AEB1D93C}" destId="{D283560B-61CB-40D9-81F3-8C16E9AD4328}" srcOrd="1" destOrd="0" presId="urn:microsoft.com/office/officeart/2018/2/layout/IconVerticalSolidList"/>
    <dgm:cxn modelId="{B7620285-D7AE-40CE-8FF8-62D2E02217DE}" type="presParOf" srcId="{65FE7277-3E05-4AD4-A82B-4296AEB1D93C}" destId="{C142EE3B-BD2A-4EFF-AC08-406472BF1AC8}" srcOrd="2" destOrd="0" presId="urn:microsoft.com/office/officeart/2018/2/layout/IconVerticalSolidList"/>
    <dgm:cxn modelId="{4CC7F5C9-C719-42B9-BC58-D2F06DE28466}" type="presParOf" srcId="{C142EE3B-BD2A-4EFF-AC08-406472BF1AC8}" destId="{152629C7-5209-47E2-BE4B-DF9F29FE4783}" srcOrd="0" destOrd="0" presId="urn:microsoft.com/office/officeart/2018/2/layout/IconVerticalSolidList"/>
    <dgm:cxn modelId="{16C921CE-AE1F-4E52-8F0D-A939EE06C45E}" type="presParOf" srcId="{C142EE3B-BD2A-4EFF-AC08-406472BF1AC8}" destId="{40341D5F-A834-4F8A-A98B-4D7970675F2F}" srcOrd="1" destOrd="0" presId="urn:microsoft.com/office/officeart/2018/2/layout/IconVerticalSolidList"/>
    <dgm:cxn modelId="{8FA52589-9C77-4BFC-B1EE-2CC1F47989E7}" type="presParOf" srcId="{C142EE3B-BD2A-4EFF-AC08-406472BF1AC8}" destId="{5FAC2163-91EA-4A0D-B848-2B31F4E1AE07}" srcOrd="2" destOrd="0" presId="urn:microsoft.com/office/officeart/2018/2/layout/IconVerticalSolidList"/>
    <dgm:cxn modelId="{5DB5D077-33D0-4304-8284-41420B57CFEF}" type="presParOf" srcId="{C142EE3B-BD2A-4EFF-AC08-406472BF1AC8}" destId="{85CBD6C1-F269-4222-8C3B-0953144B5FAA}" srcOrd="3" destOrd="0" presId="urn:microsoft.com/office/officeart/2018/2/layout/IconVerticalSolidList"/>
    <dgm:cxn modelId="{453FA728-3E68-4EC3-8AE1-7A2A351B158C}" type="presParOf" srcId="{65FE7277-3E05-4AD4-A82B-4296AEB1D93C}" destId="{986E9511-FD3C-4103-9DC1-E28980D7A71B}" srcOrd="3" destOrd="0" presId="urn:microsoft.com/office/officeart/2018/2/layout/IconVerticalSolidList"/>
    <dgm:cxn modelId="{E6A58157-2C92-4F5C-A4F0-36E5203019E0}" type="presParOf" srcId="{65FE7277-3E05-4AD4-A82B-4296AEB1D93C}" destId="{DD423413-7A91-4500-BF76-8228D3959DEE}" srcOrd="4" destOrd="0" presId="urn:microsoft.com/office/officeart/2018/2/layout/IconVerticalSolidList"/>
    <dgm:cxn modelId="{C1C1436E-E26A-42E6-879E-F2E7673113CC}" type="presParOf" srcId="{DD423413-7A91-4500-BF76-8228D3959DEE}" destId="{ED1EED01-F24C-4C94-9281-055353DF71F6}" srcOrd="0" destOrd="0" presId="urn:microsoft.com/office/officeart/2018/2/layout/IconVerticalSolidList"/>
    <dgm:cxn modelId="{1FE235E2-0137-4C48-8A00-D64B90B01BED}" type="presParOf" srcId="{DD423413-7A91-4500-BF76-8228D3959DEE}" destId="{D0E1801E-65BE-4269-A2DF-A0FEC1FD50F1}" srcOrd="1" destOrd="0" presId="urn:microsoft.com/office/officeart/2018/2/layout/IconVerticalSolidList"/>
    <dgm:cxn modelId="{FF156237-06DB-4617-AFE2-9B05522CF3DB}" type="presParOf" srcId="{DD423413-7A91-4500-BF76-8228D3959DEE}" destId="{60234F70-FECE-4C5A-875E-AAF90614DFB5}" srcOrd="2" destOrd="0" presId="urn:microsoft.com/office/officeart/2018/2/layout/IconVerticalSolidList"/>
    <dgm:cxn modelId="{07CF6A50-EFD2-4D55-9009-33DD5A04E64E}" type="presParOf" srcId="{DD423413-7A91-4500-BF76-8228D3959DEE}" destId="{FEFFA3D0-5173-4240-8001-32E11795B5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62EC-8811-4E36-8DF7-C49C705427BA}">
      <dsp:nvSpPr>
        <dsp:cNvPr id="0" name=""/>
        <dsp:cNvSpPr/>
      </dsp:nvSpPr>
      <dsp:spPr>
        <a:xfrm>
          <a:off x="0" y="545"/>
          <a:ext cx="10975675" cy="1276134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4E435-818C-46AC-A03A-5CB53B68F8C5}">
      <dsp:nvSpPr>
        <dsp:cNvPr id="0" name=""/>
        <dsp:cNvSpPr/>
      </dsp:nvSpPr>
      <dsp:spPr>
        <a:xfrm>
          <a:off x="386030" y="287675"/>
          <a:ext cx="701874" cy="70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E6C92-7A40-4802-ABB4-6EA702170331}">
      <dsp:nvSpPr>
        <dsp:cNvPr id="0" name=""/>
        <dsp:cNvSpPr/>
      </dsp:nvSpPr>
      <dsp:spPr>
        <a:xfrm>
          <a:off x="1473935" y="545"/>
          <a:ext cx="9501739" cy="127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58" tIns="135058" rIns="135058" bIns="1350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Níveis de Obesidade - Previsão dos Níveis de Obesidade Baseados em Hábitos Alimentares e Atividades Físicas</a:t>
          </a:r>
          <a:endParaRPr lang="en-US" sz="2100" kern="1200"/>
        </a:p>
      </dsp:txBody>
      <dsp:txXfrm>
        <a:off x="1473935" y="545"/>
        <a:ext cx="9501739" cy="1276134"/>
      </dsp:txXfrm>
    </dsp:sp>
    <dsp:sp modelId="{7AD2A6FE-D429-4B1F-BBDF-D2B16A002643}">
      <dsp:nvSpPr>
        <dsp:cNvPr id="0" name=""/>
        <dsp:cNvSpPr/>
      </dsp:nvSpPr>
      <dsp:spPr>
        <a:xfrm>
          <a:off x="0" y="1595713"/>
          <a:ext cx="10975675" cy="1276134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19B03-76E0-4F80-80E3-BF1B65D74921}">
      <dsp:nvSpPr>
        <dsp:cNvPr id="0" name=""/>
        <dsp:cNvSpPr/>
      </dsp:nvSpPr>
      <dsp:spPr>
        <a:xfrm>
          <a:off x="386030" y="1882843"/>
          <a:ext cx="701874" cy="70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4CB66-0BD1-409E-BE3F-F86629919E65}">
      <dsp:nvSpPr>
        <dsp:cNvPr id="0" name=""/>
        <dsp:cNvSpPr/>
      </dsp:nvSpPr>
      <dsp:spPr>
        <a:xfrm>
          <a:off x="1473935" y="1595713"/>
          <a:ext cx="9501739" cy="127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58" tIns="135058" rIns="135058" bIns="1350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A base é uma estimativa dos níveis de obesidade em indivíduos dos países do México, Peru e Colômbia, com base em seus hábitos alimentares e condição física</a:t>
          </a:r>
          <a:endParaRPr lang="en-US" sz="2100" kern="1200"/>
        </a:p>
      </dsp:txBody>
      <dsp:txXfrm>
        <a:off x="1473935" y="1595713"/>
        <a:ext cx="9501739" cy="1276134"/>
      </dsp:txXfrm>
    </dsp:sp>
    <dsp:sp modelId="{EBF2F630-58EB-4F3B-9743-631469EF855C}">
      <dsp:nvSpPr>
        <dsp:cNvPr id="0" name=""/>
        <dsp:cNvSpPr/>
      </dsp:nvSpPr>
      <dsp:spPr>
        <a:xfrm>
          <a:off x="0" y="3190881"/>
          <a:ext cx="10975675" cy="1276134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5DCB7-7C8B-4C55-A114-0FD736F775C3}">
      <dsp:nvSpPr>
        <dsp:cNvPr id="0" name=""/>
        <dsp:cNvSpPr/>
      </dsp:nvSpPr>
      <dsp:spPr>
        <a:xfrm>
          <a:off x="386030" y="3478012"/>
          <a:ext cx="701874" cy="70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9BF43-78DF-4E1D-977B-494348E85221}">
      <dsp:nvSpPr>
        <dsp:cNvPr id="0" name=""/>
        <dsp:cNvSpPr/>
      </dsp:nvSpPr>
      <dsp:spPr>
        <a:xfrm>
          <a:off x="1473935" y="3190881"/>
          <a:ext cx="9501739" cy="127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58" tIns="135058" rIns="135058" bIns="1350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A base contêm 17 atributos e 2111 registros</a:t>
          </a:r>
          <a:endParaRPr lang="en-US" sz="2100" kern="1200"/>
        </a:p>
      </dsp:txBody>
      <dsp:txXfrm>
        <a:off x="1473935" y="3190881"/>
        <a:ext cx="9501739" cy="1276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60BF-4105-4319-8277-E09F829575D2}">
      <dsp:nvSpPr>
        <dsp:cNvPr id="0" name=""/>
        <dsp:cNvSpPr/>
      </dsp:nvSpPr>
      <dsp:spPr>
        <a:xfrm>
          <a:off x="0" y="570"/>
          <a:ext cx="10846279" cy="1335052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1071E-2F48-49B8-B6CA-6FA84253319D}">
      <dsp:nvSpPr>
        <dsp:cNvPr id="0" name=""/>
        <dsp:cNvSpPr/>
      </dsp:nvSpPr>
      <dsp:spPr>
        <a:xfrm>
          <a:off x="403853" y="300957"/>
          <a:ext cx="734278" cy="73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E74D9-A30E-4A6D-900D-6886800B5EFD}">
      <dsp:nvSpPr>
        <dsp:cNvPr id="0" name=""/>
        <dsp:cNvSpPr/>
      </dsp:nvSpPr>
      <dsp:spPr>
        <a:xfrm>
          <a:off x="1541985" y="570"/>
          <a:ext cx="9304293" cy="133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93" tIns="141293" rIns="141293" bIns="1412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Variedade de Atributos</a:t>
          </a:r>
          <a:r>
            <a:rPr lang="pt-BR" sz="1800" kern="1200"/>
            <a:t>: Possuindo atributos sobre hábitos alimentares, atividades físicas e condições familiares, tendo uma  análise abrangente dos fatores que podem influenciar a obesidade.</a:t>
          </a:r>
          <a:endParaRPr lang="en-US" sz="1800" kern="1200"/>
        </a:p>
      </dsp:txBody>
      <dsp:txXfrm>
        <a:off x="1541985" y="570"/>
        <a:ext cx="9304293" cy="1335052"/>
      </dsp:txXfrm>
    </dsp:sp>
    <dsp:sp modelId="{152629C7-5209-47E2-BE4B-DF9F29FE4783}">
      <dsp:nvSpPr>
        <dsp:cNvPr id="0" name=""/>
        <dsp:cNvSpPr/>
      </dsp:nvSpPr>
      <dsp:spPr>
        <a:xfrm>
          <a:off x="0" y="1669386"/>
          <a:ext cx="10846279" cy="1335052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41D5F-A834-4F8A-A98B-4D7970675F2F}">
      <dsp:nvSpPr>
        <dsp:cNvPr id="0" name=""/>
        <dsp:cNvSpPr/>
      </dsp:nvSpPr>
      <dsp:spPr>
        <a:xfrm>
          <a:off x="403853" y="1969773"/>
          <a:ext cx="734278" cy="73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BD6C1-F269-4222-8C3B-0953144B5FAA}">
      <dsp:nvSpPr>
        <dsp:cNvPr id="0" name=""/>
        <dsp:cNvSpPr/>
      </dsp:nvSpPr>
      <dsp:spPr>
        <a:xfrm>
          <a:off x="1541985" y="1669386"/>
          <a:ext cx="9304293" cy="133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93" tIns="141293" rIns="141293" bIns="1412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Classificação Detalhada: </a:t>
          </a:r>
          <a:r>
            <a:rPr lang="pt-BR" sz="1800" kern="1200"/>
            <a:t>Com a variável nível de obesidade, é possível classificar em sete níveis de obesidade permitido identificar padrões sobre os níveis.</a:t>
          </a:r>
          <a:endParaRPr lang="en-US" sz="1800" kern="1200"/>
        </a:p>
      </dsp:txBody>
      <dsp:txXfrm>
        <a:off x="1541985" y="1669386"/>
        <a:ext cx="9304293" cy="1335052"/>
      </dsp:txXfrm>
    </dsp:sp>
    <dsp:sp modelId="{ED1EED01-F24C-4C94-9281-055353DF71F6}">
      <dsp:nvSpPr>
        <dsp:cNvPr id="0" name=""/>
        <dsp:cNvSpPr/>
      </dsp:nvSpPr>
      <dsp:spPr>
        <a:xfrm>
          <a:off x="0" y="3338201"/>
          <a:ext cx="10846279" cy="1335052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1801E-65BE-4269-A2DF-A0FEC1FD50F1}">
      <dsp:nvSpPr>
        <dsp:cNvPr id="0" name=""/>
        <dsp:cNvSpPr/>
      </dsp:nvSpPr>
      <dsp:spPr>
        <a:xfrm>
          <a:off x="403853" y="3638588"/>
          <a:ext cx="734278" cy="73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FA3D0-5173-4240-8001-32E11795B560}">
      <dsp:nvSpPr>
        <dsp:cNvPr id="0" name=""/>
        <dsp:cNvSpPr/>
      </dsp:nvSpPr>
      <dsp:spPr>
        <a:xfrm>
          <a:off x="1541985" y="3338201"/>
          <a:ext cx="9304293" cy="1335052"/>
        </a:xfrm>
        <a:prstGeom prst="rect">
          <a:avLst/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93" tIns="141293" rIns="141293" bIns="1412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Variedade de tipos de Dados: </a:t>
          </a:r>
          <a:r>
            <a:rPr lang="pt-BR" sz="1800" kern="1200"/>
            <a:t>A base possui Dados contínuos que podem ser medidos em uma escala contínua, Dados Categóricos permitindo a classificação dos casos em grupos distintos e Dados Binários que possibilitam  distinguir entre duas possibilidades distintas</a:t>
          </a:r>
          <a:endParaRPr lang="en-US" sz="1800" kern="1200"/>
        </a:p>
      </dsp:txBody>
      <dsp:txXfrm>
        <a:off x="1541985" y="3338201"/>
        <a:ext cx="9304293" cy="133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12316" y="1663010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7000" b="1" dirty="0">
                <a:solidFill>
                  <a:srgbClr val="FFFFFF"/>
                </a:solidFill>
              </a:rPr>
              <a:t>RBC - </a:t>
            </a:r>
            <a:r>
              <a:rPr lang="de-DE" sz="7000" b="1" dirty="0" err="1">
                <a:solidFill>
                  <a:srgbClr val="FFFFFF"/>
                </a:solidFill>
              </a:rPr>
              <a:t>Níveis</a:t>
            </a:r>
            <a:r>
              <a:rPr lang="de-DE" sz="7000" b="1" dirty="0">
                <a:solidFill>
                  <a:srgbClr val="FFFFFF"/>
                </a:solidFill>
              </a:rPr>
              <a:t> de </a:t>
            </a:r>
            <a:r>
              <a:rPr lang="de-DE" sz="7000" b="1" dirty="0" err="1">
                <a:solidFill>
                  <a:srgbClr val="FFFFFF"/>
                </a:solidFill>
              </a:rPr>
              <a:t>Obesidade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3200" b="1" dirty="0">
                <a:solidFill>
                  <a:srgbClr val="FFFFFF"/>
                </a:solidFill>
              </a:rPr>
              <a:t>Felipe de Negredo, </a:t>
            </a:r>
            <a:r>
              <a:rPr lang="de-DE" sz="3200" b="1" dirty="0">
                <a:solidFill>
                  <a:srgbClr val="FFFFFF"/>
                </a:solidFill>
                <a:ea typeface="+mn-lt"/>
                <a:cs typeface="+mn-lt"/>
              </a:rPr>
              <a:t>Vanessa Bastos Da Luz e Yuri Rodrigues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F15A3-9335-0837-A909-A3EAFA9E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Definição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grau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similaridade</a:t>
            </a:r>
            <a:endParaRPr lang="en-US" sz="37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6209268-3227-47A7-EAD9-FDCB0766F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89395"/>
              </p:ext>
            </p:extLst>
          </p:nvPr>
        </p:nvGraphicFramePr>
        <p:xfrm>
          <a:off x="839413" y="2012379"/>
          <a:ext cx="10513174" cy="435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638">
                  <a:extLst>
                    <a:ext uri="{9D8B030D-6E8A-4147-A177-3AD203B41FA5}">
                      <a16:colId xmlns:a16="http://schemas.microsoft.com/office/drawing/2014/main" val="458287603"/>
                    </a:ext>
                  </a:extLst>
                </a:gridCol>
                <a:gridCol w="1863304">
                  <a:extLst>
                    <a:ext uri="{9D8B030D-6E8A-4147-A177-3AD203B41FA5}">
                      <a16:colId xmlns:a16="http://schemas.microsoft.com/office/drawing/2014/main" val="3487961487"/>
                    </a:ext>
                  </a:extLst>
                </a:gridCol>
                <a:gridCol w="1863304">
                  <a:extLst>
                    <a:ext uri="{9D8B030D-6E8A-4147-A177-3AD203B41FA5}">
                      <a16:colId xmlns:a16="http://schemas.microsoft.com/office/drawing/2014/main" val="3661422415"/>
                    </a:ext>
                  </a:extLst>
                </a:gridCol>
                <a:gridCol w="1725928">
                  <a:extLst>
                    <a:ext uri="{9D8B030D-6E8A-4147-A177-3AD203B41FA5}">
                      <a16:colId xmlns:a16="http://schemas.microsoft.com/office/drawing/2014/main" val="3729740302"/>
                    </a:ext>
                  </a:extLst>
                </a:gridCol>
              </a:tblGrid>
              <a:tr h="22215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1" i="0" u="none" strike="noStrike" noProof="0"/>
                        <a:t>Com que frequência você tem atividade física? (vezes na semana) </a:t>
                      </a:r>
                      <a:endParaRPr lang="pt-BR" sz="1800" b="1"/>
                    </a:p>
                  </a:txBody>
                  <a:tcPr marL="168266" marR="168266" marT="84133" marB="8413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1" i="0" u="none" strike="noStrike" noProof="0">
                          <a:latin typeface="Aptos"/>
                        </a:rPr>
                        <a:t>0</a:t>
                      </a:r>
                      <a:endParaRPr lang="pt-BR" sz="3300" b="1"/>
                    </a:p>
                  </a:txBody>
                  <a:tcPr marL="168266" marR="168266" marT="84133" marB="8413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1" i="0" u="none" strike="noStrike" baseline="0" noProof="0">
                          <a:solidFill>
                            <a:srgbClr val="FFFFFF"/>
                          </a:solidFill>
                          <a:latin typeface="Aptos"/>
                        </a:rPr>
                        <a:t>1-2</a:t>
                      </a:r>
                      <a:endParaRPr lang="pt-BR" sz="1800" b="1"/>
                    </a:p>
                  </a:txBody>
                  <a:tcPr marL="168266" marR="168266" marT="84133" marB="841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b="1"/>
                        <a:t>3+</a:t>
                      </a:r>
                    </a:p>
                  </a:txBody>
                  <a:tcPr marL="168266" marR="168266" marT="84133" marB="84133" anchor="ctr"/>
                </a:tc>
                <a:extLst>
                  <a:ext uri="{0D108BD9-81ED-4DB2-BD59-A6C34878D82A}">
                    <a16:rowId xmlns:a16="http://schemas.microsoft.com/office/drawing/2014/main" val="1676829863"/>
                  </a:ext>
                </a:extLst>
              </a:tr>
              <a:tr h="7128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0</a:t>
                      </a:r>
                      <a:endParaRPr lang="pt-BR" sz="3300" b="1">
                        <a:solidFill>
                          <a:schemeClr val="bg1"/>
                        </a:solidFill>
                      </a:endParaRPr>
                    </a:p>
                  </a:txBody>
                  <a:tcPr marL="168266" marR="168266" marT="84133" marB="84133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0" i="0" u="none" strike="noStrike" noProof="0">
                          <a:latin typeface="Aptos"/>
                        </a:rPr>
                        <a:t>1 </a:t>
                      </a:r>
                      <a:endParaRPr lang="pt-BR" sz="3300"/>
                    </a:p>
                  </a:txBody>
                  <a:tcPr marL="168266" marR="168266" marT="84133" marB="8413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0" i="0" u="none" strike="noStrike" noProof="0">
                          <a:latin typeface="Aptos"/>
                        </a:rPr>
                        <a:t>0,5 </a:t>
                      </a:r>
                      <a:endParaRPr lang="pt-BR" sz="3300"/>
                    </a:p>
                  </a:txBody>
                  <a:tcPr marL="168266" marR="168266" marT="84133" marB="8413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0,1</a:t>
                      </a:r>
                      <a:endParaRPr lang="pt-BR" sz="3300"/>
                    </a:p>
                  </a:txBody>
                  <a:tcPr marL="168266" marR="168266" marT="84133" marB="84133" anchor="ctr"/>
                </a:tc>
                <a:extLst>
                  <a:ext uri="{0D108BD9-81ED-4DB2-BD59-A6C34878D82A}">
                    <a16:rowId xmlns:a16="http://schemas.microsoft.com/office/drawing/2014/main" val="3657203204"/>
                  </a:ext>
                </a:extLst>
              </a:tr>
              <a:tr h="7128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1-2</a:t>
                      </a:r>
                      <a:endParaRPr lang="pt-BR" sz="3300" b="1">
                        <a:solidFill>
                          <a:schemeClr val="bg1"/>
                        </a:solidFill>
                      </a:endParaRPr>
                    </a:p>
                  </a:txBody>
                  <a:tcPr marL="168266" marR="168266" marT="84133" marB="84133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0" i="0" u="none" strike="noStrike" noProof="0">
                          <a:latin typeface="Aptos"/>
                        </a:rPr>
                        <a:t>0,5 </a:t>
                      </a:r>
                      <a:endParaRPr lang="pt-BR" sz="3300"/>
                    </a:p>
                  </a:txBody>
                  <a:tcPr marL="168266" marR="168266" marT="84133" marB="8413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0" i="0" u="none" strike="noStrike" noProof="0">
                          <a:latin typeface="Aptos"/>
                        </a:rPr>
                        <a:t>1 </a:t>
                      </a:r>
                      <a:endParaRPr lang="pt-BR" sz="3300"/>
                    </a:p>
                  </a:txBody>
                  <a:tcPr marL="168266" marR="168266" marT="84133" marB="841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/>
                        <a:t>0,3</a:t>
                      </a:r>
                    </a:p>
                  </a:txBody>
                  <a:tcPr marL="168266" marR="168266" marT="84133" marB="84133" anchor="ctr"/>
                </a:tc>
                <a:extLst>
                  <a:ext uri="{0D108BD9-81ED-4DB2-BD59-A6C34878D82A}">
                    <a16:rowId xmlns:a16="http://schemas.microsoft.com/office/drawing/2014/main" val="825553668"/>
                  </a:ext>
                </a:extLst>
              </a:tr>
              <a:tr h="712807">
                <a:tc>
                  <a:txBody>
                    <a:bodyPr/>
                    <a:lstStyle/>
                    <a:p>
                      <a:pPr algn="ctr"/>
                      <a:r>
                        <a:rPr lang="pt-BR" sz="3300" b="1">
                          <a:solidFill>
                            <a:schemeClr val="bg1"/>
                          </a:solidFill>
                        </a:rPr>
                        <a:t>3+</a:t>
                      </a:r>
                    </a:p>
                  </a:txBody>
                  <a:tcPr marL="168266" marR="168266" marT="84133" marB="84133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/>
                        <a:t>0,1</a:t>
                      </a:r>
                    </a:p>
                  </a:txBody>
                  <a:tcPr marL="168266" marR="168266" marT="84133" marB="841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/>
                        <a:t>0,3</a:t>
                      </a:r>
                    </a:p>
                  </a:txBody>
                  <a:tcPr marL="168266" marR="168266" marT="84133" marB="8413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0" i="0" u="none" strike="noStrike" noProof="0">
                          <a:latin typeface="Aptos"/>
                        </a:rPr>
                        <a:t>1 </a:t>
                      </a:r>
                      <a:endParaRPr lang="pt-BR" sz="3300"/>
                    </a:p>
                  </a:txBody>
                  <a:tcPr marL="168266" marR="168266" marT="84133" marB="84133" anchor="ctr"/>
                </a:tc>
                <a:extLst>
                  <a:ext uri="{0D108BD9-81ED-4DB2-BD59-A6C34878D82A}">
                    <a16:rowId xmlns:a16="http://schemas.microsoft.com/office/drawing/2014/main" val="1819790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7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F15A3-9335-0837-A909-A3EAFA9E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Definição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grau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similaridade</a:t>
            </a:r>
            <a:endParaRPr lang="en-US" sz="37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258E9AF-2CF0-1B32-8858-BC9E692AF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30878"/>
              </p:ext>
            </p:extLst>
          </p:nvPr>
        </p:nvGraphicFramePr>
        <p:xfrm>
          <a:off x="432225" y="2361031"/>
          <a:ext cx="11327552" cy="366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086">
                  <a:extLst>
                    <a:ext uri="{9D8B030D-6E8A-4147-A177-3AD203B41FA5}">
                      <a16:colId xmlns:a16="http://schemas.microsoft.com/office/drawing/2014/main" val="1576298882"/>
                    </a:ext>
                  </a:extLst>
                </a:gridCol>
                <a:gridCol w="2089446">
                  <a:extLst>
                    <a:ext uri="{9D8B030D-6E8A-4147-A177-3AD203B41FA5}">
                      <a16:colId xmlns:a16="http://schemas.microsoft.com/office/drawing/2014/main" val="1839099728"/>
                    </a:ext>
                  </a:extLst>
                </a:gridCol>
                <a:gridCol w="2110967">
                  <a:extLst>
                    <a:ext uri="{9D8B030D-6E8A-4147-A177-3AD203B41FA5}">
                      <a16:colId xmlns:a16="http://schemas.microsoft.com/office/drawing/2014/main" val="1999199899"/>
                    </a:ext>
                  </a:extLst>
                </a:gridCol>
                <a:gridCol w="2508086">
                  <a:extLst>
                    <a:ext uri="{9D8B030D-6E8A-4147-A177-3AD203B41FA5}">
                      <a16:colId xmlns:a16="http://schemas.microsoft.com/office/drawing/2014/main" val="1813780231"/>
                    </a:ext>
                  </a:extLst>
                </a:gridCol>
                <a:gridCol w="2110967">
                  <a:extLst>
                    <a:ext uri="{9D8B030D-6E8A-4147-A177-3AD203B41FA5}">
                      <a16:colId xmlns:a16="http://schemas.microsoft.com/office/drawing/2014/main" val="3527032511"/>
                    </a:ext>
                  </a:extLst>
                </a:gridCol>
              </a:tblGrid>
              <a:tr h="15832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1" i="0" u="none" strike="noStrike" noProof="0" dirty="0">
                          <a:latin typeface="Aptos"/>
                        </a:rPr>
                        <a:t>Você come qualquer alimento entre as refeições? </a:t>
                      </a:r>
                      <a:endParaRPr lang="pt-BR" sz="2300" b="1" dirty="0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1" i="0" u="none" strike="noStrike" noProof="0" dirty="0">
                          <a:latin typeface="Aptos"/>
                        </a:rPr>
                        <a:t>Nunca </a:t>
                      </a:r>
                      <a:endParaRPr lang="pt-BR" sz="2300" b="1" dirty="0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1" i="0" u="none" strike="noStrike" noProof="0" dirty="0">
                          <a:latin typeface="Aptos"/>
                        </a:rPr>
                        <a:t>As Vezes </a:t>
                      </a:r>
                      <a:endParaRPr lang="pt-BR" sz="2300" b="1" dirty="0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1" i="0" u="none" strike="noStrike" noProof="0" dirty="0"/>
                        <a:t>Frequentemente</a:t>
                      </a:r>
                      <a:endParaRPr lang="pt-BR" sz="2300" b="1" dirty="0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b="1" dirty="0"/>
                        <a:t>Sempre</a:t>
                      </a:r>
                    </a:p>
                  </a:txBody>
                  <a:tcPr marL="118151" marR="118151" marT="59076" marB="59076" anchor="ctr"/>
                </a:tc>
                <a:extLst>
                  <a:ext uri="{0D108BD9-81ED-4DB2-BD59-A6C34878D82A}">
                    <a16:rowId xmlns:a16="http://schemas.microsoft.com/office/drawing/2014/main" val="2157760907"/>
                  </a:ext>
                </a:extLst>
              </a:tr>
              <a:tr h="5198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Nunca </a:t>
                      </a:r>
                      <a:endParaRPr lang="pt-BR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51" marR="118151" marT="59076" marB="59076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latin typeface="Aptos"/>
                        </a:rPr>
                        <a:t>1 </a:t>
                      </a:r>
                      <a:endParaRPr lang="pt-BR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latin typeface="Aptos"/>
                        </a:rPr>
                        <a:t>0,2 </a:t>
                      </a:r>
                      <a:endParaRPr lang="pt-BR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latin typeface="Aptos"/>
                        </a:rPr>
                        <a:t>0,2 </a:t>
                      </a:r>
                      <a:endParaRPr lang="pt-BR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8151" marR="118151" marT="59076" marB="59076" anchor="ctr"/>
                </a:tc>
                <a:extLst>
                  <a:ext uri="{0D108BD9-81ED-4DB2-BD59-A6C34878D82A}">
                    <a16:rowId xmlns:a16="http://schemas.microsoft.com/office/drawing/2014/main" val="3087630393"/>
                  </a:ext>
                </a:extLst>
              </a:tr>
              <a:tr h="5198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As Vezes </a:t>
                      </a:r>
                      <a:endParaRPr lang="pt-BR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51" marR="118151" marT="59076" marB="59076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latin typeface="Aptos"/>
                        </a:rPr>
                        <a:t>0,2 </a:t>
                      </a:r>
                      <a:endParaRPr lang="pt-BR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latin typeface="Aptos"/>
                        </a:rPr>
                        <a:t>1 </a:t>
                      </a:r>
                      <a:endParaRPr lang="pt-BR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0,5</a:t>
                      </a:r>
                      <a:endParaRPr lang="pt-BR" dirty="0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0,5</a:t>
                      </a:r>
                      <a:endParaRPr lang="pt-BR" dirty="0"/>
                    </a:p>
                  </a:txBody>
                  <a:tcPr marL="118151" marR="118151" marT="59076" marB="59076" anchor="ctr"/>
                </a:tc>
                <a:extLst>
                  <a:ext uri="{0D108BD9-81ED-4DB2-BD59-A6C34878D82A}">
                    <a16:rowId xmlns:a16="http://schemas.microsoft.com/office/drawing/2014/main" val="118818452"/>
                  </a:ext>
                </a:extLst>
              </a:tr>
              <a:tr h="5198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1" i="0" u="none" strike="noStrike" noProof="0" dirty="0">
                          <a:solidFill>
                            <a:schemeClr val="bg1"/>
                          </a:solidFill>
                        </a:rPr>
                        <a:t>Frequentemente</a:t>
                      </a:r>
                      <a:endParaRPr lang="pt-BR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51" marR="118151" marT="59076" marB="59076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latin typeface="Aptos"/>
                        </a:rPr>
                        <a:t>0,2 </a:t>
                      </a:r>
                      <a:endParaRPr lang="pt-BR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0,5</a:t>
                      </a:r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latin typeface="Aptos"/>
                        </a:rPr>
                        <a:t>1 </a:t>
                      </a:r>
                      <a:endParaRPr lang="pt-BR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0,8</a:t>
                      </a:r>
                    </a:p>
                  </a:txBody>
                  <a:tcPr marL="118151" marR="118151" marT="59076" marB="59076" anchor="ctr"/>
                </a:tc>
                <a:extLst>
                  <a:ext uri="{0D108BD9-81ED-4DB2-BD59-A6C34878D82A}">
                    <a16:rowId xmlns:a16="http://schemas.microsoft.com/office/drawing/2014/main" val="2463839858"/>
                  </a:ext>
                </a:extLst>
              </a:tr>
              <a:tr h="519865">
                <a:tc>
                  <a:txBody>
                    <a:bodyPr/>
                    <a:lstStyle/>
                    <a:p>
                      <a:pPr algn="ctr"/>
                      <a:r>
                        <a:rPr lang="pt-BR" sz="2300" b="1" dirty="0">
                          <a:solidFill>
                            <a:schemeClr val="bg1"/>
                          </a:solidFill>
                        </a:rPr>
                        <a:t>Sempre</a:t>
                      </a:r>
                    </a:p>
                  </a:txBody>
                  <a:tcPr marL="118151" marR="118151" marT="59076" marB="59076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0,5</a:t>
                      </a:r>
                      <a:endParaRPr lang="pt-BR" dirty="0"/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0,8</a:t>
                      </a:r>
                    </a:p>
                  </a:txBody>
                  <a:tcPr marL="118151" marR="118151" marT="59076" marB="5907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300" b="0" i="0" u="none" strike="noStrike" noProof="0" dirty="0">
                          <a:latin typeface="Aptos"/>
                        </a:rPr>
                        <a:t>1 </a:t>
                      </a:r>
                      <a:endParaRPr lang="pt-BR"/>
                    </a:p>
                  </a:txBody>
                  <a:tcPr marL="118151" marR="118151" marT="59076" marB="59076" anchor="ctr"/>
                </a:tc>
                <a:extLst>
                  <a:ext uri="{0D108BD9-81ED-4DB2-BD59-A6C34878D82A}">
                    <a16:rowId xmlns:a16="http://schemas.microsoft.com/office/drawing/2014/main" val="362582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9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67">
            <a:extLst>
              <a:ext uri="{FF2B5EF4-FFF2-40B4-BE49-F238E27FC236}">
                <a16:creationId xmlns:a16="http://schemas.microsoft.com/office/drawing/2014/main" id="{55C7BF72-3670-BCC0-029A-CA8142492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C423E80-43F2-BAFE-19A4-D55F137D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1">
            <a:extLst>
              <a:ext uri="{FF2B5EF4-FFF2-40B4-BE49-F238E27FC236}">
                <a16:creationId xmlns:a16="http://schemas.microsoft.com/office/drawing/2014/main" id="{5D89CE6C-C2F2-09A8-5756-2106BD244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73">
            <a:extLst>
              <a:ext uri="{FF2B5EF4-FFF2-40B4-BE49-F238E27FC236}">
                <a16:creationId xmlns:a16="http://schemas.microsoft.com/office/drawing/2014/main" id="{792D1040-9D35-0CBA-8213-14045484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1845B5-7293-37B2-E5BB-1B550279494D}"/>
              </a:ext>
            </a:extLst>
          </p:cNvPr>
          <p:cNvSpPr txBox="1"/>
          <p:nvPr/>
        </p:nvSpPr>
        <p:spPr>
          <a:xfrm>
            <a:off x="1010477" y="3644347"/>
            <a:ext cx="1022073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Essa forma é usada para calcular diferença absoluta entre o valor do atributo do novo caso e o caso base, resultando 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medida de similaridade que se aproxima de 1 (muito similar) quando os valores são próximos e se aproxima de 0 (nada similar)</a:t>
            </a: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1DD4C7-FCAF-1A1E-0D8E-1C1E91D2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6" y="226509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FFFFFF"/>
                </a:solidFill>
              </a:rPr>
              <a:t>Definição do grau de similaridade do atributo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79DD4E-4AE3-7CF1-1E74-6542842CD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454" y="2282212"/>
            <a:ext cx="7935583" cy="965259"/>
          </a:xfrm>
        </p:spPr>
      </p:pic>
    </p:spTree>
    <p:extLst>
      <p:ext uri="{BB962C8B-B14F-4D97-AF65-F5344CB8AC3E}">
        <p14:creationId xmlns:p14="http://schemas.microsoft.com/office/powerpoint/2010/main" val="25554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67">
            <a:extLst>
              <a:ext uri="{FF2B5EF4-FFF2-40B4-BE49-F238E27FC236}">
                <a16:creationId xmlns:a16="http://schemas.microsoft.com/office/drawing/2014/main" id="{55C7BF72-3670-BCC0-029A-CA8142492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C423E80-43F2-BAFE-19A4-D55F137D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1">
            <a:extLst>
              <a:ext uri="{FF2B5EF4-FFF2-40B4-BE49-F238E27FC236}">
                <a16:creationId xmlns:a16="http://schemas.microsoft.com/office/drawing/2014/main" id="{5D89CE6C-C2F2-09A8-5756-2106BD244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73">
            <a:extLst>
              <a:ext uri="{FF2B5EF4-FFF2-40B4-BE49-F238E27FC236}">
                <a16:creationId xmlns:a16="http://schemas.microsoft.com/office/drawing/2014/main" id="{792D1040-9D35-0CBA-8213-14045484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1845B5-7293-37B2-E5BB-1B550279494D}"/>
              </a:ext>
            </a:extLst>
          </p:cNvPr>
          <p:cNvSpPr txBox="1"/>
          <p:nvPr/>
        </p:nvSpPr>
        <p:spPr>
          <a:xfrm>
            <a:off x="1010477" y="3644347"/>
            <a:ext cx="1022073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Essa forma é usada para calcular diferença absoluta entre o valor do atributo do novo caso e o caso base, resultando 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medida de similaridade que se aproxima de 1 (muito similar) quando os valores são próximos e se aproxima de 0 (nada similar)</a:t>
            </a: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1DD4C7-FCAF-1A1E-0D8E-1C1E91D2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6" y="226509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FFFFFF"/>
                </a:solidFill>
              </a:rPr>
              <a:t>Definição do grau de similaridade do atributo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AD2EBC2-F128-EBC1-218A-D052DA09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434" y="2253457"/>
            <a:ext cx="8381281" cy="950882"/>
          </a:xfrm>
        </p:spPr>
      </p:pic>
    </p:spTree>
    <p:extLst>
      <p:ext uri="{BB962C8B-B14F-4D97-AF65-F5344CB8AC3E}">
        <p14:creationId xmlns:p14="http://schemas.microsoft.com/office/powerpoint/2010/main" val="317628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ubtítulo 2">
            <a:extLst>
              <a:ext uri="{FF2B5EF4-FFF2-40B4-BE49-F238E27FC236}">
                <a16:creationId xmlns:a16="http://schemas.microsoft.com/office/drawing/2014/main" id="{CAC32EFD-82DD-3B7C-8043-09C25F1EA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638445"/>
              </p:ext>
            </p:extLst>
          </p:nvPr>
        </p:nvGraphicFramePr>
        <p:xfrm>
          <a:off x="603849" y="2030084"/>
          <a:ext cx="10975675" cy="4467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54" name="Rectangle 13" hidden="1">
            <a:extLst>
              <a:ext uri="{FF2B5EF4-FFF2-40B4-BE49-F238E27FC236}">
                <a16:creationId xmlns:a16="http://schemas.microsoft.com/office/drawing/2014/main" id="{0929F587-44D9-0179-8911-11041C410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E07FCF58-2A05-E337-1A1C-66504ECF7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C74DA6F9-E18F-5BAE-62FE-779583ED3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19">
            <a:extLst>
              <a:ext uri="{FF2B5EF4-FFF2-40B4-BE49-F238E27FC236}">
                <a16:creationId xmlns:a16="http://schemas.microsoft.com/office/drawing/2014/main" id="{A9EDB8CB-CCED-2633-A932-65137BE79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8396"/>
            <a:ext cx="10515600" cy="1133499"/>
          </a:xfrm>
        </p:spPr>
        <p:txBody>
          <a:bodyPr>
            <a:normAutofit/>
          </a:bodyPr>
          <a:lstStyle/>
          <a:p>
            <a:r>
              <a:rPr lang="de-DE" sz="5000" b="1" dirty="0">
                <a:solidFill>
                  <a:schemeClr val="bg1"/>
                </a:solidFill>
              </a:rPr>
              <a:t>Base </a:t>
            </a:r>
            <a:r>
              <a:rPr lang="de-DE" sz="5000" b="1" err="1">
                <a:solidFill>
                  <a:schemeClr val="bg1"/>
                </a:solidFill>
              </a:rPr>
              <a:t>selecionada</a:t>
            </a:r>
            <a:endParaRPr lang="de-DE" sz="5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 hidden="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CF0478F-BE79-1A62-6A83-D3E26A10D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39865"/>
              </p:ext>
            </p:extLst>
          </p:nvPr>
        </p:nvGraphicFramePr>
        <p:xfrm>
          <a:off x="668547" y="1969399"/>
          <a:ext cx="10846279" cy="467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84" name="Rectangle 13" hidden="1">
            <a:extLst>
              <a:ext uri="{FF2B5EF4-FFF2-40B4-BE49-F238E27FC236}">
                <a16:creationId xmlns:a16="http://schemas.microsoft.com/office/drawing/2014/main" id="{09A8B356-6496-7040-5E66-CA5C5A3A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E8615998-C726-DBA7-6995-BE7F08EE7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17">
            <a:extLst>
              <a:ext uri="{FF2B5EF4-FFF2-40B4-BE49-F238E27FC236}">
                <a16:creationId xmlns:a16="http://schemas.microsoft.com/office/drawing/2014/main" id="{3619C1D9-41CA-AF50-0BC2-45EAF885A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19">
            <a:extLst>
              <a:ext uri="{FF2B5EF4-FFF2-40B4-BE49-F238E27FC236}">
                <a16:creationId xmlns:a16="http://schemas.microsoft.com/office/drawing/2014/main" id="{4DC26D25-B291-8BE0-DB9B-7F42A036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9D2318-13F8-21D1-427E-1DE5EE47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sz="5000" b="1" dirty="0">
                <a:solidFill>
                  <a:schemeClr val="bg1"/>
                </a:solidFill>
              </a:rPr>
              <a:t>Motivo da escolha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9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7658CD8-056C-D4DE-02ED-A44CBCFDCE26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Definição dos pesos atributos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Espaço Reservado para Conteúdo 12" hidden="1">
            <a:extLst>
              <a:ext uri="{FF2B5EF4-FFF2-40B4-BE49-F238E27FC236}">
                <a16:creationId xmlns:a16="http://schemas.microsoft.com/office/drawing/2014/main" id="{2D92F74E-214E-D681-4FF3-C4E9E3CAF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304249"/>
              </p:ext>
            </p:extLst>
          </p:nvPr>
        </p:nvGraphicFramePr>
        <p:xfrm>
          <a:off x="838200" y="1581210"/>
          <a:ext cx="10515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029146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59508962"/>
                    </a:ext>
                  </a:extLst>
                </a:gridCol>
              </a:tblGrid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54869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08977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87999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11897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36391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77166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59415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859373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736906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10496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42918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74799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17681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69697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74623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41133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A54B07-9B71-2B6E-E6C1-583ABFF2F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55653"/>
              </p:ext>
            </p:extLst>
          </p:nvPr>
        </p:nvGraphicFramePr>
        <p:xfrm>
          <a:off x="556378" y="1966293"/>
          <a:ext cx="11079244" cy="44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334">
                  <a:extLst>
                    <a:ext uri="{9D8B030D-6E8A-4147-A177-3AD203B41FA5}">
                      <a16:colId xmlns:a16="http://schemas.microsoft.com/office/drawing/2014/main" val="2572985246"/>
                    </a:ext>
                  </a:extLst>
                </a:gridCol>
                <a:gridCol w="1803910">
                  <a:extLst>
                    <a:ext uri="{9D8B030D-6E8A-4147-A177-3AD203B41FA5}">
                      <a16:colId xmlns:a16="http://schemas.microsoft.com/office/drawing/2014/main" val="3180195598"/>
                    </a:ext>
                  </a:extLst>
                </a:gridCol>
              </a:tblGrid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700"/>
                        <a:t>Atributos</a:t>
                      </a:r>
                    </a:p>
                  </a:txBody>
                  <a:tcPr marL="103059" marR="103059" marT="51530" marB="5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/>
                        <a:t>Peso</a:t>
                      </a:r>
                    </a:p>
                  </a:txBody>
                  <a:tcPr marL="103059" marR="103059" marT="51530" marB="51530"/>
                </a:tc>
                <a:extLst>
                  <a:ext uri="{0D108BD9-81ED-4DB2-BD59-A6C34878D82A}">
                    <a16:rowId xmlns:a16="http://schemas.microsoft.com/office/drawing/2014/main" val="1521888316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700"/>
                        <a:t>Idade</a:t>
                      </a:r>
                    </a:p>
                  </a:txBody>
                  <a:tcPr marL="103059" marR="103059" marT="51530" marB="5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/>
                        <a:t>0,2</a:t>
                      </a:r>
                    </a:p>
                  </a:txBody>
                  <a:tcPr marL="103059" marR="103059" marT="51530" marB="51530"/>
                </a:tc>
                <a:extLst>
                  <a:ext uri="{0D108BD9-81ED-4DB2-BD59-A6C34878D82A}">
                    <a16:rowId xmlns:a16="http://schemas.microsoft.com/office/drawing/2014/main" val="1464656189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700" b="0" i="0" u="none" strike="noStrike" noProof="0">
                          <a:latin typeface="Aptos"/>
                        </a:rPr>
                        <a:t>Gênero </a:t>
                      </a:r>
                    </a:p>
                  </a:txBody>
                  <a:tcPr marL="103059" marR="103059" marT="51530" marB="5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/>
                        <a:t>0,4</a:t>
                      </a:r>
                    </a:p>
                  </a:txBody>
                  <a:tcPr marL="103059" marR="103059" marT="51530" marB="51530"/>
                </a:tc>
                <a:extLst>
                  <a:ext uri="{0D108BD9-81ED-4DB2-BD59-A6C34878D82A}">
                    <a16:rowId xmlns:a16="http://schemas.microsoft.com/office/drawing/2014/main" val="1117318615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700" b="0" i="0" u="none" strike="noStrike" noProof="0">
                          <a:latin typeface="Aptos"/>
                        </a:rPr>
                        <a:t>Bebe álcool com frequência? </a:t>
                      </a:r>
                      <a:endParaRPr lang="pt-BR" sz="2700"/>
                    </a:p>
                  </a:txBody>
                  <a:tcPr marL="103059" marR="103059" marT="51530" marB="5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/>
                        <a:t>0,9</a:t>
                      </a:r>
                    </a:p>
                  </a:txBody>
                  <a:tcPr marL="103059" marR="103059" marT="51530" marB="51530"/>
                </a:tc>
                <a:extLst>
                  <a:ext uri="{0D108BD9-81ED-4DB2-BD59-A6C34878D82A}">
                    <a16:rowId xmlns:a16="http://schemas.microsoft.com/office/drawing/2014/main" val="1255436626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700" b="0" i="0" u="none" strike="noStrike" noProof="0">
                          <a:latin typeface="Aptos"/>
                        </a:rPr>
                        <a:t>Come alimentos com alto teor calórico com frequência? </a:t>
                      </a:r>
                      <a:endParaRPr lang="pt-BR" sz="2700"/>
                    </a:p>
                  </a:txBody>
                  <a:tcPr marL="103059" marR="103059" marT="51530" marB="5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/>
                        <a:t>0,5</a:t>
                      </a:r>
                    </a:p>
                  </a:txBody>
                  <a:tcPr marL="103059" marR="103059" marT="51530" marB="51530"/>
                </a:tc>
                <a:extLst>
                  <a:ext uri="{0D108BD9-81ED-4DB2-BD59-A6C34878D82A}">
                    <a16:rowId xmlns:a16="http://schemas.microsoft.com/office/drawing/2014/main" val="3377381806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700" b="0" i="0" u="none" strike="noStrike" noProof="0">
                          <a:latin typeface="Aptos"/>
                        </a:rPr>
                        <a:t>Quantas vezes costuma comer legumes em suas refeições? </a:t>
                      </a:r>
                      <a:endParaRPr lang="pt-BR" sz="2700"/>
                    </a:p>
                  </a:txBody>
                  <a:tcPr marL="103059" marR="103059" marT="51530" marB="5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/>
                        <a:t>0,6</a:t>
                      </a:r>
                    </a:p>
                  </a:txBody>
                  <a:tcPr marL="103059" marR="103059" marT="51530" marB="51530"/>
                </a:tc>
                <a:extLst>
                  <a:ext uri="{0D108BD9-81ED-4DB2-BD59-A6C34878D82A}">
                    <a16:rowId xmlns:a16="http://schemas.microsoft.com/office/drawing/2014/main" val="2322009325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700" b="0" i="0" u="none" strike="noStrike" noProof="0">
                          <a:latin typeface="Aptos"/>
                        </a:rPr>
                        <a:t>Quantas refeições tem no dia? </a:t>
                      </a:r>
                      <a:endParaRPr lang="pt-BR" sz="2700"/>
                    </a:p>
                  </a:txBody>
                  <a:tcPr marL="103059" marR="103059" marT="51530" marB="5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/>
                        <a:t>0,7</a:t>
                      </a:r>
                    </a:p>
                  </a:txBody>
                  <a:tcPr marL="103059" marR="103059" marT="51530" marB="51530"/>
                </a:tc>
                <a:extLst>
                  <a:ext uri="{0D108BD9-81ED-4DB2-BD59-A6C34878D82A}">
                    <a16:rowId xmlns:a16="http://schemas.microsoft.com/office/drawing/2014/main" val="1452172045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700" b="0" i="0" u="none" strike="noStrike" noProof="0"/>
                        <a:t>Monitora as calorias que come diariamente? </a:t>
                      </a:r>
                      <a:endParaRPr lang="pt-BR" sz="2000"/>
                    </a:p>
                  </a:txBody>
                  <a:tcPr marL="103059" marR="103059" marT="51530" marB="5153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700"/>
                        <a:t>0,5</a:t>
                      </a:r>
                    </a:p>
                  </a:txBody>
                  <a:tcPr marL="103059" marR="103059" marT="51530" marB="51530"/>
                </a:tc>
                <a:extLst>
                  <a:ext uri="{0D108BD9-81ED-4DB2-BD59-A6C34878D82A}">
                    <a16:rowId xmlns:a16="http://schemas.microsoft.com/office/drawing/2014/main" val="349807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32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7658CD8-056C-D4DE-02ED-A44CBCFDCE26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Definição dos pesos atributos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Espaço Reservado para Conteúdo 12" hidden="1">
            <a:extLst>
              <a:ext uri="{FF2B5EF4-FFF2-40B4-BE49-F238E27FC236}">
                <a16:creationId xmlns:a16="http://schemas.microsoft.com/office/drawing/2014/main" id="{2D92F74E-214E-D681-4FF3-C4E9E3CAF1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1210"/>
          <a:ext cx="10515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029146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59508962"/>
                    </a:ext>
                  </a:extLst>
                </a:gridCol>
              </a:tblGrid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54869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08977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87999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11897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36391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77166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59415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859373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736906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10496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42918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74799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17681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69697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74623"/>
                  </a:ext>
                </a:extLst>
              </a:tr>
              <a:tr h="2842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41133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1A54B07-9B71-2B6E-E6C1-583ABFF2F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1194"/>
              </p:ext>
            </p:extLst>
          </p:nvPr>
        </p:nvGraphicFramePr>
        <p:xfrm>
          <a:off x="954567" y="1966293"/>
          <a:ext cx="10282865" cy="445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283">
                  <a:extLst>
                    <a:ext uri="{9D8B030D-6E8A-4147-A177-3AD203B41FA5}">
                      <a16:colId xmlns:a16="http://schemas.microsoft.com/office/drawing/2014/main" val="2572985246"/>
                    </a:ext>
                  </a:extLst>
                </a:gridCol>
                <a:gridCol w="1206582">
                  <a:extLst>
                    <a:ext uri="{9D8B030D-6E8A-4147-A177-3AD203B41FA5}">
                      <a16:colId xmlns:a16="http://schemas.microsoft.com/office/drawing/2014/main" val="3180195598"/>
                    </a:ext>
                  </a:extLst>
                </a:gridCol>
              </a:tblGrid>
              <a:tr h="509797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Atributos</a:t>
                      </a:r>
                    </a:p>
                  </a:txBody>
                  <a:tcPr marL="95231" marR="95231" marT="47615" marB="47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Peso</a:t>
                      </a:r>
                    </a:p>
                  </a:txBody>
                  <a:tcPr marL="95231" marR="95231" marT="47615" marB="47615"/>
                </a:tc>
                <a:extLst>
                  <a:ext uri="{0D108BD9-81ED-4DB2-BD59-A6C34878D82A}">
                    <a16:rowId xmlns:a16="http://schemas.microsoft.com/office/drawing/2014/main" val="1521888316"/>
                  </a:ext>
                </a:extLst>
              </a:tr>
              <a:tr h="509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500" b="0" i="0" u="none" strike="noStrike" noProof="0" dirty="0">
                          <a:latin typeface="Aptos"/>
                        </a:rPr>
                        <a:t>Fuma? </a:t>
                      </a:r>
                      <a:endParaRPr lang="pt-BR" sz="1700" dirty="0"/>
                    </a:p>
                  </a:txBody>
                  <a:tcPr marL="95231" marR="95231" marT="47615" marB="47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0,3</a:t>
                      </a:r>
                    </a:p>
                  </a:txBody>
                  <a:tcPr marL="95231" marR="95231" marT="47615" marB="47615"/>
                </a:tc>
                <a:extLst>
                  <a:ext uri="{0D108BD9-81ED-4DB2-BD59-A6C34878D82A}">
                    <a16:rowId xmlns:a16="http://schemas.microsoft.com/office/drawing/2014/main" val="1464656189"/>
                  </a:ext>
                </a:extLst>
              </a:tr>
              <a:tr h="509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500" b="0" i="0" u="none" strike="noStrike" noProof="0" dirty="0"/>
                        <a:t>Bebe quantos litros de água diariamente?</a:t>
                      </a:r>
                      <a:endParaRPr lang="pt-BR" sz="1700" dirty="0"/>
                    </a:p>
                  </a:txBody>
                  <a:tcPr marL="95231" marR="95231" marT="47615" marB="47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0,5</a:t>
                      </a:r>
                    </a:p>
                  </a:txBody>
                  <a:tcPr marL="95231" marR="95231" marT="47615" marB="47615"/>
                </a:tc>
                <a:extLst>
                  <a:ext uri="{0D108BD9-81ED-4DB2-BD59-A6C34878D82A}">
                    <a16:rowId xmlns:a16="http://schemas.microsoft.com/office/drawing/2014/main" val="1117318615"/>
                  </a:ext>
                </a:extLst>
              </a:tr>
              <a:tr h="8835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500" b="0" i="0" u="none" strike="noStrike" noProof="0" dirty="0"/>
                        <a:t>Algum membro da família sofreu ou sofre com excesso de peso?</a:t>
                      </a:r>
                      <a:endParaRPr lang="pt-BR" sz="1700" dirty="0"/>
                    </a:p>
                  </a:txBody>
                  <a:tcPr marL="95231" marR="95231" marT="47615" marB="47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0,8</a:t>
                      </a:r>
                    </a:p>
                  </a:txBody>
                  <a:tcPr marL="95231" marR="95231" marT="47615" marB="47615"/>
                </a:tc>
                <a:extLst>
                  <a:ext uri="{0D108BD9-81ED-4DB2-BD59-A6C34878D82A}">
                    <a16:rowId xmlns:a16="http://schemas.microsoft.com/office/drawing/2014/main" val="3377381806"/>
                  </a:ext>
                </a:extLst>
              </a:tr>
              <a:tr h="509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500" b="0" i="0" u="none" strike="noStrike" noProof="0" dirty="0"/>
                        <a:t>Com que frequência pratica atividade física?</a:t>
                      </a:r>
                      <a:endParaRPr lang="pt-BR" sz="1700" dirty="0"/>
                    </a:p>
                  </a:txBody>
                  <a:tcPr marL="95231" marR="95231" marT="47615" marB="47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0,7</a:t>
                      </a:r>
                    </a:p>
                  </a:txBody>
                  <a:tcPr marL="95231" marR="95231" marT="47615" marB="47615"/>
                </a:tc>
                <a:extLst>
                  <a:ext uri="{0D108BD9-81ED-4DB2-BD59-A6C34878D82A}">
                    <a16:rowId xmlns:a16="http://schemas.microsoft.com/office/drawing/2014/main" val="2322009325"/>
                  </a:ext>
                </a:extLst>
              </a:tr>
              <a:tr h="509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500" b="0" i="0" u="none" strike="noStrike" noProof="0" dirty="0"/>
                        <a:t>Você come qualquer alimento entre as refeições? </a:t>
                      </a:r>
                      <a:endParaRPr lang="pt-BR" sz="1700" dirty="0"/>
                    </a:p>
                  </a:txBody>
                  <a:tcPr marL="95231" marR="95231" marT="47615" marB="47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0,6</a:t>
                      </a:r>
                    </a:p>
                  </a:txBody>
                  <a:tcPr marL="95231" marR="95231" marT="47615" marB="47615"/>
                </a:tc>
                <a:extLst>
                  <a:ext uri="{0D108BD9-81ED-4DB2-BD59-A6C34878D82A}">
                    <a16:rowId xmlns:a16="http://schemas.microsoft.com/office/drawing/2014/main" val="1452172045"/>
                  </a:ext>
                </a:extLst>
              </a:tr>
              <a:tr h="509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500" b="0" i="0" u="none" strike="noStrike" noProof="0" dirty="0">
                          <a:latin typeface="Aptos"/>
                        </a:rPr>
                        <a:t>Qual transporte costuma usar?</a:t>
                      </a:r>
                      <a:endParaRPr lang="pt-BR" sz="1700" dirty="0">
                        <a:latin typeface="Aptos"/>
                      </a:endParaRPr>
                    </a:p>
                  </a:txBody>
                  <a:tcPr marL="95231" marR="95231" marT="47615" marB="4761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500" dirty="0"/>
                        <a:t>0,5</a:t>
                      </a:r>
                    </a:p>
                  </a:txBody>
                  <a:tcPr marL="95231" marR="95231" marT="47615" marB="47615"/>
                </a:tc>
                <a:extLst>
                  <a:ext uri="{0D108BD9-81ED-4DB2-BD59-A6C34878D82A}">
                    <a16:rowId xmlns:a16="http://schemas.microsoft.com/office/drawing/2014/main" val="3498078877"/>
                  </a:ext>
                </a:extLst>
              </a:tr>
              <a:tr h="509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500" b="0" i="0" u="none" strike="noStrike" noProof="0" dirty="0">
                          <a:latin typeface="Aptos"/>
                        </a:rPr>
                        <a:t>IMC</a:t>
                      </a:r>
                    </a:p>
                  </a:txBody>
                  <a:tcPr marL="95231" marR="95231" marT="47615" marB="4761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500" dirty="0"/>
                        <a:t>1</a:t>
                      </a:r>
                    </a:p>
                  </a:txBody>
                  <a:tcPr marL="95231" marR="95231" marT="47615" marB="47615"/>
                </a:tc>
                <a:extLst>
                  <a:ext uri="{0D108BD9-81ED-4DB2-BD59-A6C34878D82A}">
                    <a16:rowId xmlns:a16="http://schemas.microsoft.com/office/drawing/2014/main" val="413085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0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F15A3-9335-0837-A909-A3EAFA9E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Definição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4000" b="1" dirty="0" err="1">
                <a:solidFill>
                  <a:srgbClr val="FFFFFF"/>
                </a:solidFill>
              </a:rPr>
              <a:t>grau</a:t>
            </a:r>
            <a:r>
              <a:rPr lang="en-US" sz="4000" b="1" dirty="0">
                <a:solidFill>
                  <a:srgbClr val="FFFFFF"/>
                </a:solidFill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</a:rPr>
              <a:t>similaridade</a:t>
            </a:r>
            <a:endParaRPr lang="en-US" sz="4000" b="1" kern="1200" dirty="0" err="1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976367F-A4C8-87A6-58A6-1F8D483E2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03384"/>
              </p:ext>
            </p:extLst>
          </p:nvPr>
        </p:nvGraphicFramePr>
        <p:xfrm>
          <a:off x="432225" y="2484504"/>
          <a:ext cx="11327551" cy="341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216">
                  <a:extLst>
                    <a:ext uri="{9D8B030D-6E8A-4147-A177-3AD203B41FA5}">
                      <a16:colId xmlns:a16="http://schemas.microsoft.com/office/drawing/2014/main" val="1268966759"/>
                    </a:ext>
                  </a:extLst>
                </a:gridCol>
                <a:gridCol w="2146001">
                  <a:extLst>
                    <a:ext uri="{9D8B030D-6E8A-4147-A177-3AD203B41FA5}">
                      <a16:colId xmlns:a16="http://schemas.microsoft.com/office/drawing/2014/main" val="1913857952"/>
                    </a:ext>
                  </a:extLst>
                </a:gridCol>
                <a:gridCol w="1966667">
                  <a:extLst>
                    <a:ext uri="{9D8B030D-6E8A-4147-A177-3AD203B41FA5}">
                      <a16:colId xmlns:a16="http://schemas.microsoft.com/office/drawing/2014/main" val="2024832655"/>
                    </a:ext>
                  </a:extLst>
                </a:gridCol>
                <a:gridCol w="1966667">
                  <a:extLst>
                    <a:ext uri="{9D8B030D-6E8A-4147-A177-3AD203B41FA5}">
                      <a16:colId xmlns:a16="http://schemas.microsoft.com/office/drawing/2014/main" val="3220077551"/>
                    </a:ext>
                  </a:extLst>
                </a:gridCol>
              </a:tblGrid>
              <a:tr h="12270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300" b="1" i="0" u="none" strike="noStrike" noProof="0" dirty="0">
                          <a:latin typeface="Aptos"/>
                        </a:rPr>
                        <a:t>Quantos litros de água você bebe diariamente?</a:t>
                      </a:r>
                      <a:endParaRPr lang="pt-BR" sz="3300" b="1" dirty="0"/>
                    </a:p>
                  </a:txBody>
                  <a:tcPr marL="165813" marR="165813" marT="82906" marB="829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300" b="1" i="0" u="none" strike="noStrike" noProof="0" dirty="0">
                          <a:latin typeface="Aptos"/>
                        </a:rPr>
                        <a:t>1 </a:t>
                      </a:r>
                      <a:endParaRPr lang="pt-BR" sz="3300" b="1" dirty="0"/>
                    </a:p>
                  </a:txBody>
                  <a:tcPr marL="165813" marR="165813" marT="82906" marB="829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b="1" dirty="0"/>
                        <a:t>2</a:t>
                      </a:r>
                    </a:p>
                  </a:txBody>
                  <a:tcPr marL="165813" marR="165813" marT="82906" marB="829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b="1" dirty="0"/>
                        <a:t>3+</a:t>
                      </a:r>
                    </a:p>
                  </a:txBody>
                  <a:tcPr marL="165813" marR="165813" marT="82906" marB="82906" anchor="ctr"/>
                </a:tc>
                <a:extLst>
                  <a:ext uri="{0D108BD9-81ED-4DB2-BD59-A6C34878D82A}">
                    <a16:rowId xmlns:a16="http://schemas.microsoft.com/office/drawing/2014/main" val="495863755"/>
                  </a:ext>
                </a:extLst>
              </a:tr>
              <a:tr h="729576">
                <a:tc>
                  <a:txBody>
                    <a:bodyPr/>
                    <a:lstStyle/>
                    <a:p>
                      <a:pPr algn="ctr"/>
                      <a:r>
                        <a:rPr lang="pt-BR" sz="33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65813" marR="165813" marT="82906" marB="82906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dirty="0"/>
                        <a:t>1</a:t>
                      </a:r>
                    </a:p>
                  </a:txBody>
                  <a:tcPr marL="165813" marR="165813" marT="82906" marB="829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dirty="0"/>
                        <a:t>0,6</a:t>
                      </a:r>
                    </a:p>
                  </a:txBody>
                  <a:tcPr marL="165813" marR="165813" marT="82906" marB="829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dirty="0"/>
                        <a:t>0,1</a:t>
                      </a:r>
                    </a:p>
                  </a:txBody>
                  <a:tcPr marL="165813" marR="165813" marT="82906" marB="82906" anchor="ctr"/>
                </a:tc>
                <a:extLst>
                  <a:ext uri="{0D108BD9-81ED-4DB2-BD59-A6C34878D82A}">
                    <a16:rowId xmlns:a16="http://schemas.microsoft.com/office/drawing/2014/main" val="540730289"/>
                  </a:ext>
                </a:extLst>
              </a:tr>
              <a:tr h="729576">
                <a:tc>
                  <a:txBody>
                    <a:bodyPr/>
                    <a:lstStyle/>
                    <a:p>
                      <a:pPr algn="ctr"/>
                      <a:r>
                        <a:rPr lang="pt-BR" sz="33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65813" marR="165813" marT="82906" marB="82906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dirty="0"/>
                        <a:t>0,6</a:t>
                      </a:r>
                    </a:p>
                  </a:txBody>
                  <a:tcPr marL="165813" marR="165813" marT="82906" marB="829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dirty="0"/>
                        <a:t>1</a:t>
                      </a:r>
                    </a:p>
                  </a:txBody>
                  <a:tcPr marL="165813" marR="165813" marT="82906" marB="829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dirty="0"/>
                        <a:t>0,6</a:t>
                      </a:r>
                    </a:p>
                  </a:txBody>
                  <a:tcPr marL="165813" marR="165813" marT="82906" marB="82906" anchor="ctr"/>
                </a:tc>
                <a:extLst>
                  <a:ext uri="{0D108BD9-81ED-4DB2-BD59-A6C34878D82A}">
                    <a16:rowId xmlns:a16="http://schemas.microsoft.com/office/drawing/2014/main" val="1550095108"/>
                  </a:ext>
                </a:extLst>
              </a:tr>
              <a:tr h="729576">
                <a:tc>
                  <a:txBody>
                    <a:bodyPr/>
                    <a:lstStyle/>
                    <a:p>
                      <a:pPr algn="ctr"/>
                      <a:r>
                        <a:rPr lang="pt-BR" sz="3300" b="1" dirty="0">
                          <a:solidFill>
                            <a:schemeClr val="bg1"/>
                          </a:solidFill>
                        </a:rPr>
                        <a:t>3+</a:t>
                      </a:r>
                    </a:p>
                  </a:txBody>
                  <a:tcPr marL="165813" marR="165813" marT="82906" marB="82906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dirty="0"/>
                        <a:t>0,1</a:t>
                      </a:r>
                    </a:p>
                  </a:txBody>
                  <a:tcPr marL="165813" marR="165813" marT="82906" marB="829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dirty="0"/>
                        <a:t>0,6</a:t>
                      </a:r>
                    </a:p>
                  </a:txBody>
                  <a:tcPr marL="165813" marR="165813" marT="82906" marB="829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300" dirty="0"/>
                        <a:t>1</a:t>
                      </a:r>
                    </a:p>
                  </a:txBody>
                  <a:tcPr marL="165813" marR="165813" marT="82906" marB="82906" anchor="ctr"/>
                </a:tc>
                <a:extLst>
                  <a:ext uri="{0D108BD9-81ED-4DB2-BD59-A6C34878D82A}">
                    <a16:rowId xmlns:a16="http://schemas.microsoft.com/office/drawing/2014/main" val="128918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5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F15A3-9335-0837-A909-A3EAFA9E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Definição dos grau de similaridade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16A1817-2587-2916-AD12-1BE79730C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73961"/>
              </p:ext>
            </p:extLst>
          </p:nvPr>
        </p:nvGraphicFramePr>
        <p:xfrm>
          <a:off x="432225" y="2377546"/>
          <a:ext cx="11327551" cy="362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601">
                  <a:extLst>
                    <a:ext uri="{9D8B030D-6E8A-4147-A177-3AD203B41FA5}">
                      <a16:colId xmlns:a16="http://schemas.microsoft.com/office/drawing/2014/main" val="2814687230"/>
                    </a:ext>
                  </a:extLst>
                </a:gridCol>
                <a:gridCol w="1223497">
                  <a:extLst>
                    <a:ext uri="{9D8B030D-6E8A-4147-A177-3AD203B41FA5}">
                      <a16:colId xmlns:a16="http://schemas.microsoft.com/office/drawing/2014/main" val="198025883"/>
                    </a:ext>
                  </a:extLst>
                </a:gridCol>
                <a:gridCol w="1919181">
                  <a:extLst>
                    <a:ext uri="{9D8B030D-6E8A-4147-A177-3AD203B41FA5}">
                      <a16:colId xmlns:a16="http://schemas.microsoft.com/office/drawing/2014/main" val="2927868182"/>
                    </a:ext>
                  </a:extLst>
                </a:gridCol>
                <a:gridCol w="3194601">
                  <a:extLst>
                    <a:ext uri="{9D8B030D-6E8A-4147-A177-3AD203B41FA5}">
                      <a16:colId xmlns:a16="http://schemas.microsoft.com/office/drawing/2014/main" val="1371920963"/>
                    </a:ext>
                  </a:extLst>
                </a:gridCol>
                <a:gridCol w="1795671">
                  <a:extLst>
                    <a:ext uri="{9D8B030D-6E8A-4147-A177-3AD203B41FA5}">
                      <a16:colId xmlns:a16="http://schemas.microsoft.com/office/drawing/2014/main" val="758951971"/>
                    </a:ext>
                  </a:extLst>
                </a:gridCol>
              </a:tblGrid>
              <a:tr h="10743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1" i="0" u="none" strike="noStrike" noProof="0" dirty="0">
                          <a:latin typeface="Aptos"/>
                        </a:rPr>
                        <a:t>Bebe álcool com </a:t>
                      </a:r>
                      <a:r>
                        <a:rPr lang="pt-BR" sz="2900" b="1" i="0" u="none" strike="noStrike" noProof="0">
                          <a:latin typeface="Aptos"/>
                        </a:rPr>
                        <a:t>frequência</a:t>
                      </a:r>
                      <a:r>
                        <a:rPr lang="pt-BR" sz="2900" b="1" i="0" u="none" strike="noStrike" noProof="0" dirty="0">
                          <a:latin typeface="Aptos"/>
                        </a:rPr>
                        <a:t>? </a:t>
                      </a:r>
                      <a:endParaRPr lang="pt-BR" sz="2900" b="1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1" i="0" u="none" strike="noStrike" noProof="0" dirty="0">
                          <a:latin typeface="Aptos"/>
                        </a:rPr>
                        <a:t>Não </a:t>
                      </a:r>
                      <a:endParaRPr lang="pt-BR" sz="2900" b="1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1" i="0" u="none" strike="noStrike" noProof="0" dirty="0">
                          <a:latin typeface="Aptos"/>
                        </a:rPr>
                        <a:t>As vezes </a:t>
                      </a:r>
                      <a:endParaRPr lang="pt-BR" sz="2900" b="1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1" i="0" u="none" strike="noStrike" noProof="0" dirty="0">
                          <a:latin typeface="Aptos"/>
                        </a:rPr>
                        <a:t>Frequentemente </a:t>
                      </a:r>
                      <a:endParaRPr lang="pt-BR" sz="2900" b="1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1" i="0" u="none" strike="noStrike" noProof="0" dirty="0">
                          <a:latin typeface="Aptos"/>
                        </a:rPr>
                        <a:t>Sempre </a:t>
                      </a:r>
                      <a:endParaRPr lang="pt-BR" sz="2900" b="1"/>
                    </a:p>
                  </a:txBody>
                  <a:tcPr marL="145186" marR="145186" marT="72593" marB="72593" anchor="ctr"/>
                </a:tc>
                <a:extLst>
                  <a:ext uri="{0D108BD9-81ED-4DB2-BD59-A6C34878D82A}">
                    <a16:rowId xmlns:a16="http://schemas.microsoft.com/office/drawing/2014/main" val="102608434"/>
                  </a:ext>
                </a:extLst>
              </a:tr>
              <a:tr h="6388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Não </a:t>
                      </a:r>
                      <a:endParaRPr lang="pt-BR" sz="2900" b="1">
                        <a:solidFill>
                          <a:schemeClr val="bg1"/>
                        </a:solidFill>
                      </a:endParaRPr>
                    </a:p>
                  </a:txBody>
                  <a:tcPr marL="145186" marR="145186" marT="72593" marB="72593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1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0,8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0,5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0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extLst>
                  <a:ext uri="{0D108BD9-81ED-4DB2-BD59-A6C34878D82A}">
                    <a16:rowId xmlns:a16="http://schemas.microsoft.com/office/drawing/2014/main" val="4190770192"/>
                  </a:ext>
                </a:extLst>
              </a:tr>
              <a:tr h="6388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As vezes </a:t>
                      </a:r>
                      <a:endParaRPr lang="pt-BR" sz="2900" b="1">
                        <a:solidFill>
                          <a:schemeClr val="bg1"/>
                        </a:solidFill>
                      </a:endParaRPr>
                    </a:p>
                  </a:txBody>
                  <a:tcPr marL="145186" marR="145186" marT="72593" marB="72593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0,8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1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0,3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900"/>
                    </a:p>
                  </a:txBody>
                  <a:tcPr marL="145186" marR="145186" marT="72593" marB="72593" anchor="ctr"/>
                </a:tc>
                <a:extLst>
                  <a:ext uri="{0D108BD9-81ED-4DB2-BD59-A6C34878D82A}">
                    <a16:rowId xmlns:a16="http://schemas.microsoft.com/office/drawing/2014/main" val="3246025895"/>
                  </a:ext>
                </a:extLst>
              </a:tr>
              <a:tr h="6388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Frequentemente </a:t>
                      </a:r>
                      <a:endParaRPr lang="pt-BR" sz="2900" b="1">
                        <a:solidFill>
                          <a:schemeClr val="bg1"/>
                        </a:solidFill>
                      </a:endParaRPr>
                    </a:p>
                  </a:txBody>
                  <a:tcPr marL="145186" marR="145186" marT="72593" marB="72593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0,5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0,5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1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extLst>
                  <a:ext uri="{0D108BD9-81ED-4DB2-BD59-A6C34878D82A}">
                    <a16:rowId xmlns:a16="http://schemas.microsoft.com/office/drawing/2014/main" val="299733235"/>
                  </a:ext>
                </a:extLst>
              </a:tr>
              <a:tr h="6388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Sempre </a:t>
                      </a:r>
                      <a:endParaRPr lang="pt-BR" sz="2900" b="1">
                        <a:solidFill>
                          <a:schemeClr val="bg1"/>
                        </a:solidFill>
                      </a:endParaRPr>
                    </a:p>
                  </a:txBody>
                  <a:tcPr marL="145186" marR="145186" marT="72593" marB="72593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0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0,3 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  <a:endParaRPr lang="pt-BR"/>
                    </a:p>
                  </a:txBody>
                  <a:tcPr marL="145186" marR="145186" marT="72593" marB="72593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900" b="0" i="0" u="none" strike="noStrike" noProof="0">
                          <a:latin typeface="Aptos"/>
                        </a:rPr>
                        <a:t>1 </a:t>
                      </a:r>
                      <a:endParaRPr lang="pt-BR"/>
                    </a:p>
                  </a:txBody>
                  <a:tcPr marL="145186" marR="145186" marT="72593" marB="72593"/>
                </a:tc>
                <a:extLst>
                  <a:ext uri="{0D108BD9-81ED-4DB2-BD59-A6C34878D82A}">
                    <a16:rowId xmlns:a16="http://schemas.microsoft.com/office/drawing/2014/main" val="567815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3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F15A3-9335-0837-A909-A3EAFA9E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Definição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grau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7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similaridade</a:t>
            </a:r>
            <a:endParaRPr lang="en-US" sz="3700" b="1" kern="1200" dirty="0" err="1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E4F0D5F-6EA4-73B1-B635-CA5DD8CE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36059"/>
              </p:ext>
            </p:extLst>
          </p:nvPr>
        </p:nvGraphicFramePr>
        <p:xfrm>
          <a:off x="826502" y="1966293"/>
          <a:ext cx="10538999" cy="445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1162">
                  <a:extLst>
                    <a:ext uri="{9D8B030D-6E8A-4147-A177-3AD203B41FA5}">
                      <a16:colId xmlns:a16="http://schemas.microsoft.com/office/drawing/2014/main" val="2940603436"/>
                    </a:ext>
                  </a:extLst>
                </a:gridCol>
                <a:gridCol w="1159459">
                  <a:extLst>
                    <a:ext uri="{9D8B030D-6E8A-4147-A177-3AD203B41FA5}">
                      <a16:colId xmlns:a16="http://schemas.microsoft.com/office/drawing/2014/main" val="180136991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68671334"/>
                    </a:ext>
                  </a:extLst>
                </a:gridCol>
                <a:gridCol w="1159459">
                  <a:extLst>
                    <a:ext uri="{9D8B030D-6E8A-4147-A177-3AD203B41FA5}">
                      <a16:colId xmlns:a16="http://schemas.microsoft.com/office/drawing/2014/main" val="1366660701"/>
                    </a:ext>
                  </a:extLst>
                </a:gridCol>
                <a:gridCol w="1159459">
                  <a:extLst>
                    <a:ext uri="{9D8B030D-6E8A-4147-A177-3AD203B41FA5}">
                      <a16:colId xmlns:a16="http://schemas.microsoft.com/office/drawing/2014/main" val="3490184138"/>
                    </a:ext>
                  </a:extLst>
                </a:gridCol>
              </a:tblGrid>
              <a:tr h="16631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1" i="0" u="none" strike="noStrike" noProof="0" dirty="0">
                          <a:latin typeface="Aptos"/>
                        </a:rPr>
                        <a:t>Quantas refeições você come legumes em suas refeições por dia? </a:t>
                      </a:r>
                      <a:endParaRPr lang="pt-BR" sz="3200" b="1" dirty="0"/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1" i="0" u="none" strike="noStrike" noProof="0" dirty="0">
                          <a:latin typeface="Aptos"/>
                        </a:rPr>
                        <a:t>0 </a:t>
                      </a:r>
                      <a:endParaRPr lang="pt-BR" sz="3200" b="1" dirty="0"/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2</a:t>
                      </a:r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3+</a:t>
                      </a:r>
                    </a:p>
                  </a:txBody>
                  <a:tcPr marL="163956" marR="163956" marT="81977" marB="81977" anchor="ctr"/>
                </a:tc>
                <a:extLst>
                  <a:ext uri="{0D108BD9-81ED-4DB2-BD59-A6C34878D82A}">
                    <a16:rowId xmlns:a16="http://schemas.microsoft.com/office/drawing/2014/main" val="1843355186"/>
                  </a:ext>
                </a:extLst>
              </a:tr>
              <a:tr h="6972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0 </a:t>
                      </a:r>
                      <a:endParaRPr lang="pt-BR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63956" marR="163956" marT="81977" marB="81977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1 </a:t>
                      </a:r>
                      <a:endParaRPr lang="pt-BR" sz="3200" dirty="0"/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0,4 </a:t>
                      </a:r>
                      <a:endParaRPr lang="pt-BR" sz="3200"/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 marL="163956" marR="163956" marT="81977" marB="81977" anchor="ctr"/>
                </a:tc>
                <a:extLst>
                  <a:ext uri="{0D108BD9-81ED-4DB2-BD59-A6C34878D82A}">
                    <a16:rowId xmlns:a16="http://schemas.microsoft.com/office/drawing/2014/main" val="3508503737"/>
                  </a:ext>
                </a:extLst>
              </a:tr>
              <a:tr h="6972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63956" marR="163956" marT="81977" marB="81977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1 </a:t>
                      </a:r>
                      <a:endParaRPr lang="pt-BR" sz="3200" dirty="0"/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0,4 </a:t>
                      </a:r>
                      <a:endParaRPr lang="pt-BR" sz="3200"/>
                    </a:p>
                  </a:txBody>
                  <a:tcPr marL="163956" marR="163956" marT="81977" marB="81977" anchor="ctr"/>
                </a:tc>
                <a:extLst>
                  <a:ext uri="{0D108BD9-81ED-4DB2-BD59-A6C34878D82A}">
                    <a16:rowId xmlns:a16="http://schemas.microsoft.com/office/drawing/2014/main" val="2252393989"/>
                  </a:ext>
                </a:extLst>
              </a:tr>
              <a:tr h="6972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63956" marR="163956" marT="81977" marB="81977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0,4 </a:t>
                      </a:r>
                      <a:endParaRPr lang="pt-BR" sz="3200"/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1 </a:t>
                      </a:r>
                      <a:endParaRPr lang="pt-BR" sz="3200" dirty="0"/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0,8 </a:t>
                      </a:r>
                      <a:endParaRPr lang="pt-BR" sz="3200"/>
                    </a:p>
                  </a:txBody>
                  <a:tcPr marL="163956" marR="163956" marT="81977" marB="81977" anchor="ctr"/>
                </a:tc>
                <a:extLst>
                  <a:ext uri="{0D108BD9-81ED-4DB2-BD59-A6C34878D82A}">
                    <a16:rowId xmlns:a16="http://schemas.microsoft.com/office/drawing/2014/main" val="1943640501"/>
                  </a:ext>
                </a:extLst>
              </a:tr>
              <a:tr h="6972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</a:rPr>
                        <a:t>3+</a:t>
                      </a:r>
                    </a:p>
                  </a:txBody>
                  <a:tcPr marL="163956" marR="163956" marT="81977" marB="81977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0,4 </a:t>
                      </a:r>
                      <a:endParaRPr lang="pt-BR" sz="3200"/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0,8 </a:t>
                      </a:r>
                      <a:endParaRPr lang="pt-BR" sz="3200"/>
                    </a:p>
                  </a:txBody>
                  <a:tcPr marL="163956" marR="163956" marT="81977" marB="8197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 dirty="0">
                          <a:latin typeface="Aptos"/>
                        </a:rPr>
                        <a:t>1 </a:t>
                      </a:r>
                      <a:endParaRPr lang="pt-BR" sz="3200" dirty="0"/>
                    </a:p>
                  </a:txBody>
                  <a:tcPr marL="163956" marR="163956" marT="81977" marB="81977" anchor="ctr"/>
                </a:tc>
                <a:extLst>
                  <a:ext uri="{0D108BD9-81ED-4DB2-BD59-A6C34878D82A}">
                    <a16:rowId xmlns:a16="http://schemas.microsoft.com/office/drawing/2014/main" val="104318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BF15A3-9335-0837-A909-A3EAFA9E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Definição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grau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similaridade</a:t>
            </a:r>
            <a:endParaRPr lang="en-US" sz="37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41A3277-1387-F9E7-D6C8-934625B90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3408"/>
              </p:ext>
            </p:extLst>
          </p:nvPr>
        </p:nvGraphicFramePr>
        <p:xfrm>
          <a:off x="972973" y="1966293"/>
          <a:ext cx="10246054" cy="445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170">
                  <a:extLst>
                    <a:ext uri="{9D8B030D-6E8A-4147-A177-3AD203B41FA5}">
                      <a16:colId xmlns:a16="http://schemas.microsoft.com/office/drawing/2014/main" val="2097223825"/>
                    </a:ext>
                  </a:extLst>
                </a:gridCol>
                <a:gridCol w="1161721">
                  <a:extLst>
                    <a:ext uri="{9D8B030D-6E8A-4147-A177-3AD203B41FA5}">
                      <a16:colId xmlns:a16="http://schemas.microsoft.com/office/drawing/2014/main" val="3839774065"/>
                    </a:ext>
                  </a:extLst>
                </a:gridCol>
                <a:gridCol w="1161721">
                  <a:extLst>
                    <a:ext uri="{9D8B030D-6E8A-4147-A177-3AD203B41FA5}">
                      <a16:colId xmlns:a16="http://schemas.microsoft.com/office/drawing/2014/main" val="323724124"/>
                    </a:ext>
                  </a:extLst>
                </a:gridCol>
                <a:gridCol w="1161721">
                  <a:extLst>
                    <a:ext uri="{9D8B030D-6E8A-4147-A177-3AD203B41FA5}">
                      <a16:colId xmlns:a16="http://schemas.microsoft.com/office/drawing/2014/main" val="498771905"/>
                    </a:ext>
                  </a:extLst>
                </a:gridCol>
                <a:gridCol w="1161721">
                  <a:extLst>
                    <a:ext uri="{9D8B030D-6E8A-4147-A177-3AD203B41FA5}">
                      <a16:colId xmlns:a16="http://schemas.microsoft.com/office/drawing/2014/main" val="3407082664"/>
                    </a:ext>
                  </a:extLst>
                </a:gridCol>
              </a:tblGrid>
              <a:tr h="16816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1" i="0" u="none" strike="noStrike" noProof="0">
                          <a:latin typeface="Aptos"/>
                        </a:rPr>
                        <a:t>Quantas refeições principais você tem diariamente? </a:t>
                      </a:r>
                      <a:endParaRPr lang="pt-BR" sz="3200" b="1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/>
                        <a:t>1</a:t>
                      </a:r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/>
                        <a:t>2</a:t>
                      </a:r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/>
                        <a:t>3</a:t>
                      </a:r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/>
                        <a:t>4+</a:t>
                      </a:r>
                    </a:p>
                  </a:txBody>
                  <a:tcPr marL="162135" marR="162135" marT="81068" marB="81068" anchor="ctr"/>
                </a:tc>
                <a:extLst>
                  <a:ext uri="{0D108BD9-81ED-4DB2-BD59-A6C34878D82A}">
                    <a16:rowId xmlns:a16="http://schemas.microsoft.com/office/drawing/2014/main" val="2327700897"/>
                  </a:ext>
                </a:extLst>
              </a:tr>
              <a:tr h="692624">
                <a:tc>
                  <a:txBody>
                    <a:bodyPr/>
                    <a:lstStyle/>
                    <a:p>
                      <a:pPr algn="ctr"/>
                      <a:r>
                        <a:rPr lang="pt-BR" sz="32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62135" marR="162135" marT="81068" marB="81068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1 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0,8 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0,4 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0,2 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extLst>
                  <a:ext uri="{0D108BD9-81ED-4DB2-BD59-A6C34878D82A}">
                    <a16:rowId xmlns:a16="http://schemas.microsoft.com/office/drawing/2014/main" val="4045257310"/>
                  </a:ext>
                </a:extLst>
              </a:tr>
              <a:tr h="692624">
                <a:tc>
                  <a:txBody>
                    <a:bodyPr/>
                    <a:lstStyle/>
                    <a:p>
                      <a:pPr algn="ctr"/>
                      <a:r>
                        <a:rPr lang="pt-BR" sz="32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62135" marR="162135" marT="81068" marB="81068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0,8 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1 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0,4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extLst>
                  <a:ext uri="{0D108BD9-81ED-4DB2-BD59-A6C34878D82A}">
                    <a16:rowId xmlns:a16="http://schemas.microsoft.com/office/drawing/2014/main" val="478537115"/>
                  </a:ext>
                </a:extLst>
              </a:tr>
              <a:tr h="692624">
                <a:tc>
                  <a:txBody>
                    <a:bodyPr/>
                    <a:lstStyle/>
                    <a:p>
                      <a:pPr algn="ctr"/>
                      <a:r>
                        <a:rPr lang="pt-BR" sz="32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62135" marR="162135" marT="81068" marB="81068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0,4 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1 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extLst>
                  <a:ext uri="{0D108BD9-81ED-4DB2-BD59-A6C34878D82A}">
                    <a16:rowId xmlns:a16="http://schemas.microsoft.com/office/drawing/2014/main" val="2174994744"/>
                  </a:ext>
                </a:extLst>
              </a:tr>
              <a:tr h="692624">
                <a:tc>
                  <a:txBody>
                    <a:bodyPr/>
                    <a:lstStyle/>
                    <a:p>
                      <a:pPr algn="ctr"/>
                      <a:r>
                        <a:rPr lang="pt-BR" sz="3200" b="1">
                          <a:solidFill>
                            <a:schemeClr val="bg1"/>
                          </a:solidFill>
                        </a:rPr>
                        <a:t>4 ou +</a:t>
                      </a:r>
                    </a:p>
                  </a:txBody>
                  <a:tcPr marL="162135" marR="162135" marT="81068" marB="81068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0,2 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0,4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0,8 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3200" b="0" i="0" u="none" strike="noStrike" noProof="0">
                          <a:latin typeface="Aptos"/>
                        </a:rPr>
                        <a:t>1 </a:t>
                      </a:r>
                      <a:endParaRPr lang="pt-BR" sz="2100"/>
                    </a:p>
                  </a:txBody>
                  <a:tcPr marL="162135" marR="162135" marT="81068" marB="81068" anchor="ctr"/>
                </a:tc>
                <a:extLst>
                  <a:ext uri="{0D108BD9-81ED-4DB2-BD59-A6C34878D82A}">
                    <a16:rowId xmlns:a16="http://schemas.microsoft.com/office/drawing/2014/main" val="183854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99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RBC - Níveis de Obesidade</vt:lpstr>
      <vt:lpstr>Base selecionada</vt:lpstr>
      <vt:lpstr>Motivo da escolha</vt:lpstr>
      <vt:lpstr>Apresentação do PowerPoint</vt:lpstr>
      <vt:lpstr>Apresentação do PowerPoint</vt:lpstr>
      <vt:lpstr>Definição dos grau de similaridade</vt:lpstr>
      <vt:lpstr>Definição dos grau de similaridade</vt:lpstr>
      <vt:lpstr>Definição dos grau de similaridade</vt:lpstr>
      <vt:lpstr>Definição dos grau de similaridade</vt:lpstr>
      <vt:lpstr>Definição dos grau de similaridade</vt:lpstr>
      <vt:lpstr>Definição dos grau de similaridade</vt:lpstr>
      <vt:lpstr>Definição do grau de similaridade do atributo</vt:lpstr>
      <vt:lpstr>Definição do grau de similaridade do atributo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880</cp:revision>
  <dcterms:created xsi:type="dcterms:W3CDTF">2024-05-02T23:03:57Z</dcterms:created>
  <dcterms:modified xsi:type="dcterms:W3CDTF">2024-05-03T21:33:44Z</dcterms:modified>
</cp:coreProperties>
</file>