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18_0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2"/>
  </p:sldMasterIdLst>
  <p:notesMasterIdLst>
    <p:notesMasterId r:id="rId14"/>
  </p:notesMasterIdLst>
  <p:sldIdLst>
    <p:sldId id="280" r:id="rId13"/>
  </p:sldIdLst>
  <p:sldSz cx="9144000" cy="5143500" type="screen16x9"/>
  <p:notesSz cx="6858000" cy="9144000"/>
  <p:embeddedFontLst>
    <p:embeddedFont>
      <p:font typeface="Exo" panose="020B0604020202020204" charset="0"/>
      <p:regular r:id="rId15"/>
      <p:bold r:id="rId16"/>
      <p:italic r:id="rId17"/>
      <p:boldItalic r:id="rId18"/>
    </p:embeddedFont>
    <p:embeddedFont>
      <p:font typeface="Playfair Display SemiBold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576">
          <p15:clr>
            <a:srgbClr val="9AA0A6"/>
          </p15:clr>
        </p15:guide>
        <p15:guide id="4" pos="5184">
          <p15:clr>
            <a:srgbClr val="9AA0A6"/>
          </p15:clr>
        </p15:guide>
        <p15:guide id="5" pos="288">
          <p15:clr>
            <a:srgbClr val="9AA0A6"/>
          </p15:clr>
        </p15:guide>
        <p15:guide id="6" pos="5472">
          <p15:clr>
            <a:srgbClr val="9AA0A6"/>
          </p15:clr>
        </p15:guide>
        <p15:guide id="7" orient="horz" pos="144">
          <p15:clr>
            <a:srgbClr val="9AA0A6"/>
          </p15:clr>
        </p15:guide>
        <p15:guide id="8" orient="horz" pos="3096">
          <p15:clr>
            <a:srgbClr val="9AA0A6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6" roundtripDataSignature="AMtx7mitAyxMKobwCOHYGfUOFeFsM+5RYw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474C75-37D1-F114-F9EF-B4C04D99555E}" name="Felipe Platzer" initials="FP" userId="04dca8c6dd256fc0" providerId="Windows Live"/>
  <p188:author id="{EC28B4B0-6701-2EAD-4AFD-41CFFF8EDE08}" name="Felipe Platzer" initials="FP" userId="S::Felipe.Platzer@partssource.com::48042b59-0d57-44f2-90d5-b62a10cab7a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72" y="91"/>
      </p:cViewPr>
      <p:guideLst>
        <p:guide orient="horz" pos="1620"/>
        <p:guide pos="2880"/>
        <p:guide pos="576"/>
        <p:guide pos="5184"/>
        <p:guide pos="288"/>
        <p:guide pos="5472"/>
        <p:guide orient="horz" pos="144"/>
        <p:guide orient="horz" pos="3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1.xml"/><Relationship Id="rId18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font" Target="fonts/font7.fntdata"/><Relationship Id="rId89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slideMaster" Target="slideMasters/slideMaster1.xml"/><Relationship Id="rId17" Type="http://schemas.openxmlformats.org/officeDocument/2006/relationships/font" Target="fonts/font3.fntdata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88" Type="http://schemas.openxmlformats.org/officeDocument/2006/relationships/viewProps" Target="viewProps.xml"/><Relationship Id="rId91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87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font" Target="fonts/font1.fntdata"/><Relationship Id="rId90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19" Type="http://schemas.openxmlformats.org/officeDocument/2006/relationships/font" Target="fonts/font5.fntdata"/><Relationship Id="rId86" Type="http://customschemas.google.com/relationships/presentationmetadata" Target="metadata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comments/modernComment_118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859E60F-5891-4EAF-A72D-FED334EFAB1F}" authorId="{EC28B4B0-6701-2EAD-4AFD-41CFFF8EDE08}" created="2025-05-19T21:24:54.45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80"/>
      <ac:spMk id="557" creationId="{00000000-0000-0000-0000-000000000000}"/>
    </ac:deMkLst>
    <p188:txBody>
      <a:bodyPr/>
      <a:lstStyle/>
      <a:p>
        <a:r>
          <a:rPr lang="en-US"/>
          <a:t>Convert bullets to table and add a second column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2ecbd9d9bc7_0_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1" name="Google Shape;551;g2ecbd9d9bc7_0_5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ted Slide 1_1_1_B">
  <p:cSld name="Generated Slide 1_1_1_B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2"/>
          <p:cNvSpPr>
            <a:spLocks noGrp="1"/>
          </p:cNvSpPr>
          <p:nvPr>
            <p:ph type="pic" idx="2"/>
          </p:nvPr>
        </p:nvSpPr>
        <p:spPr>
          <a:xfrm>
            <a:off x="4517136" y="475488"/>
            <a:ext cx="4188000" cy="4188000"/>
          </a:xfrm>
          <a:prstGeom prst="roundRect">
            <a:avLst>
              <a:gd name="adj" fmla="val 8475"/>
            </a:avLst>
          </a:prstGeom>
          <a:noFill/>
          <a:ln>
            <a:noFill/>
          </a:ln>
        </p:spPr>
      </p:sp>
      <p:sp>
        <p:nvSpPr>
          <p:cNvPr id="53" name="Google Shape;53;p42"/>
          <p:cNvSpPr txBox="1">
            <a:spLocks noGrp="1"/>
          </p:cNvSpPr>
          <p:nvPr>
            <p:ph type="title"/>
          </p:nvPr>
        </p:nvSpPr>
        <p:spPr>
          <a:xfrm>
            <a:off x="548650" y="576075"/>
            <a:ext cx="3556800" cy="8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2"/>
          <p:cNvSpPr txBox="1">
            <a:spLocks noGrp="1"/>
          </p:cNvSpPr>
          <p:nvPr>
            <p:ph type="body" idx="1"/>
          </p:nvPr>
        </p:nvSpPr>
        <p:spPr>
          <a:xfrm>
            <a:off x="438912" y="1655064"/>
            <a:ext cx="3666600" cy="28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55" name="Google Shape;55;p42"/>
          <p:cNvCxnSpPr/>
          <p:nvPr/>
        </p:nvCxnSpPr>
        <p:spPr>
          <a:xfrm>
            <a:off x="530352" y="402336"/>
            <a:ext cx="1059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" name="Google Shape;56;p42"/>
          <p:cNvCxnSpPr/>
          <p:nvPr/>
        </p:nvCxnSpPr>
        <p:spPr>
          <a:xfrm>
            <a:off x="530352" y="4745736"/>
            <a:ext cx="1059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3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3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3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0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7" name="Google Shape;47;p4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111557D-8B0C-00A1-6530-FFA39BC2722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9303060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469" imgH="469" progId="TCLayout.ActiveDocument.1">
                  <p:embed/>
                </p:oleObj>
              </mc:Choice>
              <mc:Fallback>
                <p:oleObj name="think-cell Slide" r:id="rId14" imgW="469" imgH="46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8_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2ecbd9d9bc7_0_559"/>
          <p:cNvSpPr/>
          <p:nvPr/>
        </p:nvSpPr>
        <p:spPr>
          <a:xfrm rot="10800000">
            <a:off x="3969300" y="-100"/>
            <a:ext cx="5174700" cy="429900"/>
          </a:xfrm>
          <a:prstGeom prst="rtTriangle">
            <a:avLst/>
          </a:prstGeom>
          <a:gradFill>
            <a:gsLst>
              <a:gs pos="0">
                <a:schemeClr val="dk1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4" name="Google Shape;554;g2ecbd9d9bc7_0_559"/>
          <p:cNvPicPr preferRelativeResize="0"/>
          <p:nvPr/>
        </p:nvPicPr>
        <p:blipFill rotWithShape="1">
          <a:blip r:embed="rId4">
            <a:alphaModFix/>
          </a:blip>
          <a:srcRect l="19807"/>
          <a:stretch/>
        </p:blipFill>
        <p:spPr>
          <a:xfrm>
            <a:off x="8156925" y="4740899"/>
            <a:ext cx="684681" cy="144999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g2ecbd9d9bc7_0_559"/>
          <p:cNvSpPr txBox="1"/>
          <p:nvPr/>
        </p:nvSpPr>
        <p:spPr>
          <a:xfrm>
            <a:off x="457200" y="4740899"/>
            <a:ext cx="548700" cy="1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1</a:t>
            </a:fld>
            <a:endParaRPr sz="1000" b="0" i="0" u="none" strike="noStrike" cap="none">
              <a:solidFill>
                <a:schemeClr val="dk2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56" name="Google Shape;556;g2ecbd9d9bc7_0_559"/>
          <p:cNvSpPr txBox="1"/>
          <p:nvPr/>
        </p:nvSpPr>
        <p:spPr>
          <a:xfrm>
            <a:off x="457200" y="499596"/>
            <a:ext cx="8267700" cy="3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Several industry trends were identified</a:t>
            </a:r>
            <a:r>
              <a:rPr lang="en-US" sz="1800" b="0" i="0" u="none" strike="noStrike" cap="none">
                <a:solidFill>
                  <a:schemeClr val="accent4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.</a:t>
            </a:r>
            <a:endParaRPr sz="1800" b="0" i="0" u="none" strike="noStrike" cap="none">
              <a:solidFill>
                <a:schemeClr val="accent4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557" name="Google Shape;557;g2ecbd9d9bc7_0_559"/>
          <p:cNvSpPr txBox="1"/>
          <p:nvPr/>
        </p:nvSpPr>
        <p:spPr>
          <a:xfrm>
            <a:off x="457200" y="966879"/>
            <a:ext cx="8016900" cy="31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accent4"/>
                </a:solidFill>
                <a:latin typeface="Exo"/>
                <a:ea typeface="Exo"/>
                <a:cs typeface="Exo"/>
                <a:sym typeface="Exo"/>
              </a:rPr>
              <a:t>Key industry trends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Geographic diversification of supply chain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Industry recovery and normalization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Increased cyberthreats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Partnerships between automotive and semiconductor companies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Talent shortage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Innovations in manufacturing and design process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Advanced node technologies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Semiconductor demand growth driven by AV/EVs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Growth of generative AI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ESG and sustainability improvements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Metaverse growth</a:t>
            </a:r>
            <a:endParaRPr dirty="0"/>
          </a:p>
        </p:txBody>
      </p:sp>
      <p:sp>
        <p:nvSpPr>
          <p:cNvPr id="558" name="Google Shape;558;g2ecbd9d9bc7_0_559"/>
          <p:cNvSpPr txBox="1"/>
          <p:nvPr/>
        </p:nvSpPr>
        <p:spPr>
          <a:xfrm>
            <a:off x="354724" y="4124354"/>
            <a:ext cx="8332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Trends were identified using a compendium of documents representing analyst coverage, media coverage, and thought leadership articles from professional services firms</a:t>
            </a:r>
            <a:endParaRPr sz="1200" b="0" i="0" u="none" strike="noStrike" cap="none">
              <a:solidFill>
                <a:schemeClr val="dk2"/>
              </a:solidFill>
              <a:latin typeface="Exo"/>
              <a:ea typeface="Exo"/>
              <a:cs typeface="Exo"/>
              <a:sym typeface="Exo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10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11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2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3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4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5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6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7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8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9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Props1.xml><?xml version="1.0" encoding="utf-8"?>
<ds:datastoreItem xmlns:ds="http://schemas.openxmlformats.org/officeDocument/2006/customXml" ds:itemID="{CA3030CC-D537-4F29-A2C4-1A527A2AE459}">
  <ds:schemaRefs>
    <ds:schemaRef ds:uri="http://www.plsfix.com/xml"/>
  </ds:schemaRefs>
</ds:datastoreItem>
</file>

<file path=customXml/itemProps10.xml><?xml version="1.0" encoding="utf-8"?>
<ds:datastoreItem xmlns:ds="http://schemas.openxmlformats.org/officeDocument/2006/customXml" ds:itemID="{6F288B63-8920-487F-AD7C-04817E0E893A}">
  <ds:schemaRefs>
    <ds:schemaRef ds:uri="http://www.plsfix.com/xml"/>
  </ds:schemaRefs>
</ds:datastoreItem>
</file>

<file path=customXml/itemProps11.xml><?xml version="1.0" encoding="utf-8"?>
<ds:datastoreItem xmlns:ds="http://schemas.openxmlformats.org/officeDocument/2006/customXml" ds:itemID="{C00C2173-023C-44A5-89A9-FBB5A07F246D}">
  <ds:schemaRefs>
    <ds:schemaRef ds:uri="http://www.plsfix.com/xml"/>
  </ds:schemaRefs>
</ds:datastoreItem>
</file>

<file path=customXml/itemProps2.xml><?xml version="1.0" encoding="utf-8"?>
<ds:datastoreItem xmlns:ds="http://schemas.openxmlformats.org/officeDocument/2006/customXml" ds:itemID="{366EBCF0-ACB3-4923-976B-814B3EB38F23}">
  <ds:schemaRefs>
    <ds:schemaRef ds:uri="http://www.plsfix.com/xml"/>
  </ds:schemaRefs>
</ds:datastoreItem>
</file>

<file path=customXml/itemProps3.xml><?xml version="1.0" encoding="utf-8"?>
<ds:datastoreItem xmlns:ds="http://schemas.openxmlformats.org/officeDocument/2006/customXml" ds:itemID="{3CC6E0F0-A8F5-409A-A9DE-FE959D1CB749}">
  <ds:schemaRefs>
    <ds:schemaRef ds:uri="http://www.plsfix.com/xml"/>
  </ds:schemaRefs>
</ds:datastoreItem>
</file>

<file path=customXml/itemProps4.xml><?xml version="1.0" encoding="utf-8"?>
<ds:datastoreItem xmlns:ds="http://schemas.openxmlformats.org/officeDocument/2006/customXml" ds:itemID="{3B6FA58A-BFA2-41A0-95EC-54045DD508E5}">
  <ds:schemaRefs>
    <ds:schemaRef ds:uri="http://www.plsfix.com/xml"/>
  </ds:schemaRefs>
</ds:datastoreItem>
</file>

<file path=customXml/itemProps5.xml><?xml version="1.0" encoding="utf-8"?>
<ds:datastoreItem xmlns:ds="http://schemas.openxmlformats.org/officeDocument/2006/customXml" ds:itemID="{D228FE91-8E7B-4E3C-A092-0A0588763D57}">
  <ds:schemaRefs>
    <ds:schemaRef ds:uri="http://www.plsfix.com/xml"/>
  </ds:schemaRefs>
</ds:datastoreItem>
</file>

<file path=customXml/itemProps6.xml><?xml version="1.0" encoding="utf-8"?>
<ds:datastoreItem xmlns:ds="http://schemas.openxmlformats.org/officeDocument/2006/customXml" ds:itemID="{E23B069F-071A-4D48-96A2-533991D8037B}">
  <ds:schemaRefs>
    <ds:schemaRef ds:uri="http://www.plsfix.com/xml"/>
  </ds:schemaRefs>
</ds:datastoreItem>
</file>

<file path=customXml/itemProps7.xml><?xml version="1.0" encoding="utf-8"?>
<ds:datastoreItem xmlns:ds="http://schemas.openxmlformats.org/officeDocument/2006/customXml" ds:itemID="{A5FDE4E3-B9FF-4598-8323-5A50F98EE66A}">
  <ds:schemaRefs>
    <ds:schemaRef ds:uri="http://www.plsfix.com/xml"/>
  </ds:schemaRefs>
</ds:datastoreItem>
</file>

<file path=customXml/itemProps8.xml><?xml version="1.0" encoding="utf-8"?>
<ds:datastoreItem xmlns:ds="http://schemas.openxmlformats.org/officeDocument/2006/customXml" ds:itemID="{5D262410-18B4-4D55-9532-5B101946D29B}">
  <ds:schemaRefs>
    <ds:schemaRef ds:uri="http://www.plsfix.com/xml"/>
  </ds:schemaRefs>
</ds:datastoreItem>
</file>

<file path=customXml/itemProps9.xml><?xml version="1.0" encoding="utf-8"?>
<ds:datastoreItem xmlns:ds="http://schemas.openxmlformats.org/officeDocument/2006/customXml" ds:itemID="{B580167E-42FA-4569-A0F6-8B1DD49DDE20}">
  <ds:schemaRefs>
    <ds:schemaRef ds:uri="http://www.plsfix.com/xm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1301</TotalTime>
  <Words>79</Words>
  <Application>Microsoft Office PowerPoint</Application>
  <PresentationFormat>On-screen Show (16:9)</PresentationFormat>
  <Paragraphs>15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Exo</vt:lpstr>
      <vt:lpstr>Playfair Display SemiBold</vt:lpstr>
      <vt:lpstr>1_Simple Light</vt:lpstr>
      <vt:lpstr>think-cell Slide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Felipe Platzer</dc:creator>
  <cp:lastModifiedBy>Felipe Platzer</cp:lastModifiedBy>
  <cp:revision>36</cp:revision>
  <dcterms:modified xsi:type="dcterms:W3CDTF">2025-09-24T16:24:46Z</dcterms:modified>
</cp:coreProperties>
</file>