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7_0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295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6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63796636696121"/>
          <c:y val="2.8181267473045651E-2"/>
          <c:w val="0.76858434519112906"/>
          <c:h val="0.929190047011913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VC funding ($M)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Other</c:v>
                </c:pt>
                <c:pt idx="1">
                  <c:v>Semiconductor manufacturing equipment</c:v>
                </c:pt>
                <c:pt idx="2">
                  <c:v>Electronic equipment</c:v>
                </c:pt>
                <c:pt idx="3">
                  <c:v>Micro electronics</c:v>
                </c:pt>
                <c:pt idx="4">
                  <c:v>Mixed signal semiconductor</c:v>
                </c:pt>
                <c:pt idx="5">
                  <c:v>Connectivity, IOT</c:v>
                </c:pt>
                <c:pt idx="6">
                  <c:v>Photonics</c:v>
                </c:pt>
                <c:pt idx="7">
                  <c:v>Semiconductor parts and components</c:v>
                </c:pt>
                <c:pt idx="8">
                  <c:v>Quantum</c:v>
                </c:pt>
                <c:pt idx="9">
                  <c:v>Semiconductor chip technology</c:v>
                </c:pt>
                <c:pt idx="10">
                  <c:v>Computing</c:v>
                </c:pt>
                <c:pt idx="11">
                  <c:v>Artificial intelligence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518</c:v>
                </c:pt>
                <c:pt idx="1">
                  <c:v>124</c:v>
                </c:pt>
                <c:pt idx="2">
                  <c:v>180</c:v>
                </c:pt>
                <c:pt idx="3">
                  <c:v>187</c:v>
                </c:pt>
                <c:pt idx="4">
                  <c:v>196</c:v>
                </c:pt>
                <c:pt idx="5">
                  <c:v>400</c:v>
                </c:pt>
                <c:pt idx="6">
                  <c:v>424</c:v>
                </c:pt>
                <c:pt idx="7">
                  <c:v>469</c:v>
                </c:pt>
                <c:pt idx="8">
                  <c:v>722</c:v>
                </c:pt>
                <c:pt idx="9">
                  <c:v>1143</c:v>
                </c:pt>
                <c:pt idx="10">
                  <c:v>1275</c:v>
                </c:pt>
                <c:pt idx="11">
                  <c:v>1508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5-4C1F-9442-63C574F49D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5401071"/>
        <c:axId val="1645402031"/>
      </c:barChart>
      <c:catAx>
        <c:axId val="1645401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402031"/>
        <c:crosses val="autoZero"/>
        <c:auto val="1"/>
        <c:lblAlgn val="ctr"/>
        <c:lblOffset val="100"/>
        <c:noMultiLvlLbl val="0"/>
      </c:catAx>
      <c:valAx>
        <c:axId val="1645402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540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63796636696121"/>
          <c:y val="2.8181267473045651E-2"/>
          <c:w val="0.76858434519112906"/>
          <c:h val="0.929190047011913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# of startups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Other</c:v>
                </c:pt>
                <c:pt idx="1">
                  <c:v>Semiconductor manufacturing equipment</c:v>
                </c:pt>
                <c:pt idx="2">
                  <c:v>Electronic equipment</c:v>
                </c:pt>
                <c:pt idx="3">
                  <c:v>Micro electronics</c:v>
                </c:pt>
                <c:pt idx="4">
                  <c:v>Mixed signal semiconductor</c:v>
                </c:pt>
                <c:pt idx="5">
                  <c:v>Connectivity, IOT</c:v>
                </c:pt>
                <c:pt idx="6">
                  <c:v>Photonics</c:v>
                </c:pt>
                <c:pt idx="7">
                  <c:v>Semiconductor parts and components</c:v>
                </c:pt>
                <c:pt idx="8">
                  <c:v>Quantum</c:v>
                </c:pt>
                <c:pt idx="9">
                  <c:v>Semiconductor chip technology</c:v>
                </c:pt>
                <c:pt idx="10">
                  <c:v>Computing</c:v>
                </c:pt>
                <c:pt idx="11">
                  <c:v>Artificial intelligence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42</c:v>
                </c:pt>
                <c:pt idx="1">
                  <c:v>10</c:v>
                </c:pt>
                <c:pt idx="2">
                  <c:v>11</c:v>
                </c:pt>
                <c:pt idx="3">
                  <c:v>1</c:v>
                </c:pt>
                <c:pt idx="4">
                  <c:v>2</c:v>
                </c:pt>
                <c:pt idx="5">
                  <c:v>6</c:v>
                </c:pt>
                <c:pt idx="6">
                  <c:v>11</c:v>
                </c:pt>
                <c:pt idx="7">
                  <c:v>6</c:v>
                </c:pt>
                <c:pt idx="8">
                  <c:v>12</c:v>
                </c:pt>
                <c:pt idx="9">
                  <c:v>16</c:v>
                </c:pt>
                <c:pt idx="10">
                  <c:v>19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5-4C1F-9442-63C574F49D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5401071"/>
        <c:axId val="1645402031"/>
      </c:barChart>
      <c:catAx>
        <c:axId val="1645401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402031"/>
        <c:crosses val="autoZero"/>
        <c:auto val="1"/>
        <c:lblAlgn val="ctr"/>
        <c:lblOffset val="100"/>
        <c:noMultiLvlLbl val="0"/>
      </c:catAx>
      <c:valAx>
        <c:axId val="1645402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540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63796636696121"/>
          <c:y val="2.8181267473045651E-2"/>
          <c:w val="0.76858434519112906"/>
          <c:h val="0.929190047011913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# of startup deals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Other</c:v>
                </c:pt>
                <c:pt idx="1">
                  <c:v>Semiconductor manufacturing equipment</c:v>
                </c:pt>
                <c:pt idx="2">
                  <c:v>Electronic equipment</c:v>
                </c:pt>
                <c:pt idx="3">
                  <c:v>Micro electronics</c:v>
                </c:pt>
                <c:pt idx="4">
                  <c:v>Mixed signal semiconductor</c:v>
                </c:pt>
                <c:pt idx="5">
                  <c:v>Connectivity, IOT</c:v>
                </c:pt>
                <c:pt idx="6">
                  <c:v>Photonics</c:v>
                </c:pt>
                <c:pt idx="7">
                  <c:v>Semiconductor parts and components</c:v>
                </c:pt>
                <c:pt idx="8">
                  <c:v>Quantum</c:v>
                </c:pt>
                <c:pt idx="9">
                  <c:v>Semiconductor chip technology</c:v>
                </c:pt>
                <c:pt idx="10">
                  <c:v>Computing</c:v>
                </c:pt>
                <c:pt idx="11">
                  <c:v>Artificial intelligence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68</c:v>
                </c:pt>
                <c:pt idx="1">
                  <c:v>19</c:v>
                </c:pt>
                <c:pt idx="2">
                  <c:v>17</c:v>
                </c:pt>
                <c:pt idx="3">
                  <c:v>3</c:v>
                </c:pt>
                <c:pt idx="4">
                  <c:v>5</c:v>
                </c:pt>
                <c:pt idx="5">
                  <c:v>17</c:v>
                </c:pt>
                <c:pt idx="6">
                  <c:v>21</c:v>
                </c:pt>
                <c:pt idx="7">
                  <c:v>11</c:v>
                </c:pt>
                <c:pt idx="8">
                  <c:v>28</c:v>
                </c:pt>
                <c:pt idx="9">
                  <c:v>33</c:v>
                </c:pt>
                <c:pt idx="10">
                  <c:v>36</c:v>
                </c:pt>
                <c:pt idx="1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51-408A-B771-D4BA431EC7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5401071"/>
        <c:axId val="1645402031"/>
      </c:barChart>
      <c:catAx>
        <c:axId val="1645401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402031"/>
        <c:crosses val="autoZero"/>
        <c:auto val="1"/>
        <c:lblAlgn val="ctr"/>
        <c:lblOffset val="100"/>
        <c:noMultiLvlLbl val="0"/>
      </c:catAx>
      <c:valAx>
        <c:axId val="1645402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540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2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12CA98-820F-4E45-8DE6-AE6F39C692BA}" authorId="{EC28B4B0-6701-2EAD-4AFD-41CFFF8EDE08}" created="2025-05-19T21:25:58.572">
    <pc:sldMkLst xmlns:pc="http://schemas.microsoft.com/office/powerpoint/2013/main/command">
      <pc:docMk/>
      <pc:sldMk cId="0" sldId="295"/>
    </pc:sldMkLst>
    <p188:txBody>
      <a:bodyPr/>
      <a:lstStyle/>
      <a:p>
        <a:r>
          <a:rPr lang="en-US"/>
          <a:t>Add placeholder for a 4th chart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ecbd9d9bc7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7" name="Google Shape;947;g2ecbd9d9bc7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7_0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ecbd9d9bc7_0_1026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0" name="Google Shape;950;g2ecbd9d9bc7_0_1026"/>
          <p:cNvPicPr preferRelativeResize="0"/>
          <p:nvPr/>
        </p:nvPicPr>
        <p:blipFill rotWithShape="1">
          <a:blip r:embed="rId4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g2ecbd9d9bc7_0_1026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52" name="Google Shape;952;g2ecbd9d9bc7_0_1026"/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Artificial intelligence, computing, and semiconductor chip technology are the most active startup segments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53" name="Google Shape;953;g2ecbd9d9bc7_0_1026"/>
          <p:cNvSpPr txBox="1"/>
          <p:nvPr/>
        </p:nvSpPr>
        <p:spPr>
          <a:xfrm>
            <a:off x="839892" y="4857750"/>
            <a:ext cx="7166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Source: Pitchbook. Startups defined as companies founded in 2017 or later. Only deals in 2017 or later are included.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5B876A-8BC2-1056-532E-A1141CACB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1014"/>
              </p:ext>
            </p:extLst>
          </p:nvPr>
        </p:nvGraphicFramePr>
        <p:xfrm>
          <a:off x="483120" y="1143397"/>
          <a:ext cx="8177759" cy="359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300">
                  <a:extLst>
                    <a:ext uri="{9D8B030D-6E8A-4147-A177-3AD203B41FA5}">
                      <a16:colId xmlns:a16="http://schemas.microsoft.com/office/drawing/2014/main" val="1139056911"/>
                    </a:ext>
                  </a:extLst>
                </a:gridCol>
                <a:gridCol w="1830153">
                  <a:extLst>
                    <a:ext uri="{9D8B030D-6E8A-4147-A177-3AD203B41FA5}">
                      <a16:colId xmlns:a16="http://schemas.microsoft.com/office/drawing/2014/main" val="3241509427"/>
                    </a:ext>
                  </a:extLst>
                </a:gridCol>
                <a:gridCol w="1830153">
                  <a:extLst>
                    <a:ext uri="{9D8B030D-6E8A-4147-A177-3AD203B41FA5}">
                      <a16:colId xmlns:a16="http://schemas.microsoft.com/office/drawing/2014/main" val="1342412152"/>
                    </a:ext>
                  </a:extLst>
                </a:gridCol>
                <a:gridCol w="1830153">
                  <a:extLst>
                    <a:ext uri="{9D8B030D-6E8A-4147-A177-3AD203B41FA5}">
                      <a16:colId xmlns:a16="http://schemas.microsoft.com/office/drawing/2014/main" val="109222739"/>
                    </a:ext>
                  </a:extLst>
                </a:gridCol>
              </a:tblGrid>
              <a:tr h="276731"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Exo" panose="020B0604020202020204" charset="0"/>
                          <a:ea typeface="+mn-ea"/>
                          <a:cs typeface="Exo" panose="020B0604020202020204" charset="0"/>
                          <a:sym typeface="Arial"/>
                        </a:rPr>
                        <a:t>Category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Exo" panose="020B0604020202020204" charset="0"/>
                          <a:ea typeface="+mn-ea"/>
                          <a:cs typeface="Exo" panose="020B0604020202020204" charset="0"/>
                          <a:sym typeface="Arial"/>
                        </a:rPr>
                        <a:t>Total VC funding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Exo" panose="020B0604020202020204" charset="0"/>
                          <a:ea typeface="+mn-ea"/>
                          <a:cs typeface="Exo" panose="020B0604020202020204" charset="0"/>
                          <a:sym typeface="Arial"/>
                        </a:rPr>
                        <a:t># of startups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Exo" panose="020B0604020202020204" charset="0"/>
                          <a:ea typeface="+mn-ea"/>
                          <a:cs typeface="Exo" panose="020B0604020202020204" charset="0"/>
                          <a:sym typeface="Arial"/>
                        </a:rPr>
                        <a:t># of startup deals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40300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Artificial intelligence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41791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Computing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58574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Semiconductor chip technology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298419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Quantum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718604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Semiconductor parts and components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0541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Photonics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95130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Connectivity, IOT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735742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Mixed signal semiconductor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69542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Micro electronics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711587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Electronic equipment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13127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Semiconductor manufacturing equipment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2025"/>
                  </a:ext>
                </a:extLst>
              </a:tr>
              <a:tr h="27673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xo" panose="020B0604020202020204" charset="0"/>
                          <a:cs typeface="Exo" panose="020B0604020202020204" charset="0"/>
                        </a:rPr>
                        <a:t>Other</a:t>
                      </a:r>
                    </a:p>
                  </a:txBody>
                  <a:tcPr marL="45720" marR="45720" anchor="b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Exo" panose="020B0604020202020204" charset="0"/>
                        <a:cs typeface="Exo" panose="020B0604020202020204" charset="0"/>
                      </a:endParaRPr>
                    </a:p>
                  </a:txBody>
                  <a:tcPr marL="45720" marR="45720">
                    <a:lnT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42547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F7A945-DBF6-72E6-6195-A94F55804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592517"/>
              </p:ext>
            </p:extLst>
          </p:nvPr>
        </p:nvGraphicFramePr>
        <p:xfrm>
          <a:off x="3028012" y="1341620"/>
          <a:ext cx="2001187" cy="351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88FB215-43FD-6A8A-FF43-ED5C06E1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564535"/>
              </p:ext>
            </p:extLst>
          </p:nvPr>
        </p:nvGraphicFramePr>
        <p:xfrm>
          <a:off x="4766871" y="1341620"/>
          <a:ext cx="2001187" cy="351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7C457B6-C839-1821-F494-D12717BCE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535576"/>
              </p:ext>
            </p:extLst>
          </p:nvPr>
        </p:nvGraphicFramePr>
        <p:xfrm>
          <a:off x="6605509" y="1347283"/>
          <a:ext cx="2001187" cy="351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FF3BC823-C38B-4D9C-83F1-0670E89FDD5E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77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Exo</vt:lpstr>
      <vt:lpstr>Playfair Display SemiBold</vt:lpstr>
      <vt:lpstr>Arial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2025-09-24T16:25:45Z</dcterms:modified>
</cp:coreProperties>
</file>