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32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306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omments/modernComment_13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812665-EB7E-470E-BC59-08FCA7EAFC78}" authorId="{EC28B4B0-6701-2EAD-4AFD-41CFFF8EDE08}" created="2025-05-19T21:27:08.771">
    <pc:sldMkLst xmlns:pc="http://schemas.microsoft.com/office/powerpoint/2013/main/command">
      <pc:docMk/>
      <pc:sldMk cId="0" sldId="306"/>
    </pc:sldMkLst>
    <p188:txBody>
      <a:bodyPr/>
      <a:lstStyle/>
      <a:p>
        <a:r>
          <a:rPr lang="en-US"/>
          <a:t>Sort alphabetically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ecbd9d9bc7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3" name="Google Shape;1073;g2ecbd9d9bc7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2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ecbd9d9bc7_0_1085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g2ecbd9d9bc7_0_1085"/>
          <p:cNvPicPr preferRelativeResize="0"/>
          <p:nvPr/>
        </p:nvPicPr>
        <p:blipFill rotWithShape="1">
          <a:blip r:embed="rId4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g2ecbd9d9bc7_0_1085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78" name="Google Shape;1078;g2ecbd9d9bc7_0_1085"/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Corporate venture funds are </a:t>
            </a:r>
            <a:r>
              <a:rPr lang="en-US" sz="1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key</a:t>
            </a: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VC investors in semiconductors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graphicFrame>
        <p:nvGraphicFramePr>
          <p:cNvPr id="1079" name="Google Shape;1079;g2ecbd9d9bc7_0_1085"/>
          <p:cNvGraphicFramePr/>
          <p:nvPr/>
        </p:nvGraphicFramePr>
        <p:xfrm>
          <a:off x="457200" y="1352162"/>
          <a:ext cx="3634750" cy="2554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          </a:ext>
                          </a:extLst>
                        </a:rPr>
                        <a:t>Investor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# of semiconductor VC deals since 2019</a:t>
                      </a:r>
                      <a:endParaRPr sz="1200" b="0" i="0" u="none" strike="noStrike" cap="none" baseline="30000">
                        <a:solidFill>
                          <a:schemeClr val="accent4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Intel Capital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30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Silicon Catalyst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20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European Innovation Fund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19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Samsung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16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 Ventures (Merck VC)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Qualcomm Ventures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Quantonation</a:t>
                      </a:r>
                      <a:endParaRPr sz="1200" b="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Alumni Ventures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Parkwalk Advisors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Foothill Ventures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SK Hynix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13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80" name="Google Shape;1080;g2ecbd9d9bc7_0_1085"/>
          <p:cNvSpPr txBox="1"/>
          <p:nvPr/>
        </p:nvSpPr>
        <p:spPr>
          <a:xfrm>
            <a:off x="381000" y="985766"/>
            <a:ext cx="310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Top 10 investors with most deals</a:t>
            </a:r>
            <a:r>
              <a:rPr lang="en-US" sz="1400" b="0" i="0" u="none" strike="noStrike" cap="none" baseline="3000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/>
          </a:p>
        </p:txBody>
      </p:sp>
      <p:sp>
        <p:nvSpPr>
          <p:cNvPr id="1081" name="Google Shape;1081;g2ecbd9d9bc7_0_1085"/>
          <p:cNvSpPr txBox="1"/>
          <p:nvPr/>
        </p:nvSpPr>
        <p:spPr>
          <a:xfrm>
            <a:off x="4517966" y="985766"/>
            <a:ext cx="416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Top 10 investors participating in largest VC deals</a:t>
            </a:r>
            <a:endParaRPr/>
          </a:p>
        </p:txBody>
      </p:sp>
      <p:sp>
        <p:nvSpPr>
          <p:cNvPr id="1082" name="Google Shape;1082;g2ecbd9d9bc7_0_1085"/>
          <p:cNvSpPr txBox="1"/>
          <p:nvPr/>
        </p:nvSpPr>
        <p:spPr>
          <a:xfrm>
            <a:off x="4518659" y="4081678"/>
            <a:ext cx="43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Please note: Amounts may not represent the amount actually invested by each company, since deals can have multiple investors</a:t>
            </a:r>
            <a:endParaRPr/>
          </a:p>
        </p:txBody>
      </p:sp>
      <p:graphicFrame>
        <p:nvGraphicFramePr>
          <p:cNvPr id="1083" name="Google Shape;1083;g2ecbd9d9bc7_0_1085"/>
          <p:cNvGraphicFramePr/>
          <p:nvPr/>
        </p:nvGraphicFramePr>
        <p:xfrm>
          <a:off x="4610100" y="1337637"/>
          <a:ext cx="4076700" cy="2555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Investor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Sum of semiconductor VC deal amounts since 2019</a:t>
                      </a:r>
                      <a:endParaRPr sz="1200" b="0" i="0" u="none" strike="noStrike" cap="none" baseline="30000">
                        <a:solidFill>
                          <a:schemeClr val="accent4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7625" marR="7625" marT="7625" marB="0" anchor="b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Intel Capital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$1.6b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M12 (Microsoft VC)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$1.1b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Qualcomm Ventures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$1b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Baillie Gifford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$983m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Temasek Holdings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$890m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In-Q-Tel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$866m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Alumni Ventures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$810m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Cambium Capital Mgmt.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$774m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SK Hynix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$753m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Hewlett Packard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$740m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84" name="Google Shape;1084;g2ecbd9d9bc7_0_1085"/>
          <p:cNvSpPr txBox="1"/>
          <p:nvPr/>
        </p:nvSpPr>
        <p:spPr>
          <a:xfrm>
            <a:off x="717047" y="4721157"/>
            <a:ext cx="650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Source: Pitchbook   1. Eleven investors shown, since two companies are tied for the 10th spot</a:t>
            </a:r>
            <a:endParaRPr/>
          </a:p>
        </p:txBody>
      </p:sp>
      <p:sp>
        <p:nvSpPr>
          <p:cNvPr id="1085" name="Google Shape;1085;g2ecbd9d9bc7_0_1085"/>
          <p:cNvSpPr/>
          <p:nvPr/>
        </p:nvSpPr>
        <p:spPr>
          <a:xfrm>
            <a:off x="457200" y="4094019"/>
            <a:ext cx="436500" cy="138600"/>
          </a:xfrm>
          <a:prstGeom prst="rect">
            <a:avLst/>
          </a:prstGeom>
          <a:solidFill>
            <a:srgbClr val="D9D7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2ecbd9d9bc7_0_1085"/>
          <p:cNvSpPr/>
          <p:nvPr/>
        </p:nvSpPr>
        <p:spPr>
          <a:xfrm>
            <a:off x="457200" y="4329546"/>
            <a:ext cx="436500" cy="13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2ecbd9d9bc7_0_1085"/>
          <p:cNvSpPr txBox="1"/>
          <p:nvPr/>
        </p:nvSpPr>
        <p:spPr>
          <a:xfrm>
            <a:off x="869447" y="4042284"/>
            <a:ext cx="201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Corporate venture funds</a:t>
            </a:r>
            <a:endParaRPr/>
          </a:p>
        </p:txBody>
      </p:sp>
      <p:sp>
        <p:nvSpPr>
          <p:cNvPr id="1088" name="Google Shape;1088;g2ecbd9d9bc7_0_1085"/>
          <p:cNvSpPr txBox="1"/>
          <p:nvPr/>
        </p:nvSpPr>
        <p:spPr>
          <a:xfrm>
            <a:off x="869447" y="4284738"/>
            <a:ext cx="201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Other investors</a:t>
            </a:r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2EA13FF2-11FD-4C2E-90B4-78566966CEA2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166</Words>
  <Application>Microsoft Office PowerPoint</Application>
  <PresentationFormat>On-screen Show (16:9)</PresentationFormat>
  <Paragraphs>54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Exo</vt:lpstr>
      <vt:lpstr>Playfair Display SemiBold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2025-09-24T16:27:16Z</dcterms:modified>
</cp:coreProperties>
</file>