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41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2"/>
  </p:sldMasterIdLst>
  <p:notesMasterIdLst>
    <p:notesMasterId r:id="rId14"/>
  </p:notesMasterIdLst>
  <p:sldIdLst>
    <p:sldId id="321" r:id="rId13"/>
  </p:sldIdLst>
  <p:sldSz cx="9144000" cy="5143500" type="screen16x9"/>
  <p:notesSz cx="6858000" cy="9144000"/>
  <p:embeddedFontLst>
    <p:embeddedFont>
      <p:font typeface="Exo" panose="020B0604020202020204" charset="0"/>
      <p:regular r:id="rId15"/>
      <p:bold r:id="rId16"/>
      <p:italic r:id="rId17"/>
      <p:boldItalic r:id="rId18"/>
    </p:embeddedFont>
    <p:embeddedFont>
      <p:font typeface="Playfair Display SemiBol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96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89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88" Type="http://schemas.openxmlformats.org/officeDocument/2006/relationships/viewProps" Target="viewProps.xml"/><Relationship Id="rId9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87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font" Target="fonts/font1.fntdata"/><Relationship Id="rId90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font" Target="fonts/font5.fntdata"/><Relationship Id="rId86" Type="http://customschemas.google.com/relationships/presentationmetadata" Target="meta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comments/modernComment_14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ADA648C-3ED0-4688-92A6-660797BFD44C}" authorId="{EC28B4B0-6701-2EAD-4AFD-41CFFF8EDE08}" created="2025-05-19T21:27:28.981">
    <pc:sldMkLst xmlns:pc="http://schemas.microsoft.com/office/powerpoint/2013/main/command">
      <pc:docMk/>
      <pc:sldMk cId="0" sldId="321"/>
    </pc:sldMkLst>
    <p188:txBody>
      <a:bodyPr/>
      <a:lstStyle/>
      <a:p>
        <a:r>
          <a:rPr lang="en-US"/>
          <a:t>Add logos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ecbd9d9bc7_0_1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1" name="Google Shape;1281;g2ecbd9d9bc7_0_1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Generated Slide 1_1_1_B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42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2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111557D-8B0C-00A1-6530-FFA39BC272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30306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69" imgH="469" progId="TCLayout.ActiveDocument.1">
                  <p:embed/>
                </p:oleObj>
              </mc:Choice>
              <mc:Fallback>
                <p:oleObj name="think-cell Slide" r:id="rId1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1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2ecbd9d9bc7_0_1278"/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gradFill>
            <a:gsLst>
              <a:gs pos="0">
                <a:schemeClr val="dk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4" name="Google Shape;1284;g2ecbd9d9bc7_0_1278"/>
          <p:cNvPicPr preferRelativeResize="0"/>
          <p:nvPr/>
        </p:nvPicPr>
        <p:blipFill rotWithShape="1">
          <a:blip r:embed="rId4">
            <a:alphaModFix/>
          </a:blip>
          <a:srcRect l="19807"/>
          <a:stretch/>
        </p:blipFill>
        <p:spPr>
          <a:xfrm>
            <a:off x="8156925" y="4740899"/>
            <a:ext cx="684681" cy="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g2ecbd9d9bc7_0_1278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1</a:t>
            </a:fld>
            <a:endParaRPr sz="10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286" name="Google Shape;1286;g2ecbd9d9bc7_0_1278"/>
          <p:cNvSpPr txBox="1"/>
          <p:nvPr/>
        </p:nvSpPr>
        <p:spPr>
          <a:xfrm>
            <a:off x="457199" y="499596"/>
            <a:ext cx="82848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All Big 4 firms are present in the semiconductor audit space, with EY and KPMG seeming to have a bigger presence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</a:t>
            </a:r>
            <a:endParaRPr sz="1800" b="0" i="0" u="none" strike="noStrike" cap="none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287" name="Google Shape;1287;g2ecbd9d9bc7_0_1278"/>
          <p:cNvSpPr txBox="1"/>
          <p:nvPr/>
        </p:nvSpPr>
        <p:spPr>
          <a:xfrm>
            <a:off x="457201" y="1517686"/>
            <a:ext cx="1950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Deloitte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Arm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Marvell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TSMC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Winbond</a:t>
            </a:r>
            <a:endParaRPr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288" name="Google Shape;1288;g2ecbd9d9bc7_0_1278"/>
          <p:cNvSpPr txBox="1"/>
          <p:nvPr/>
        </p:nvSpPr>
        <p:spPr>
          <a:xfrm>
            <a:off x="6736080" y="1517686"/>
            <a:ext cx="1950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KPMG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Applied Materials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ASM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GlobalFoundries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Infineon</a:t>
            </a:r>
            <a:endParaRPr dirty="0"/>
          </a:p>
        </p:txBody>
      </p:sp>
      <p:sp>
        <p:nvSpPr>
          <p:cNvPr id="1289" name="Google Shape;1289;g2ecbd9d9bc7_0_1278"/>
          <p:cNvSpPr txBox="1"/>
          <p:nvPr/>
        </p:nvSpPr>
        <p:spPr>
          <a:xfrm>
            <a:off x="2283460" y="1517686"/>
            <a:ext cx="20598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EY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Advantest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Analog Devices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AMD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Intel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MediaTek</a:t>
            </a:r>
            <a:endParaRPr dirty="0"/>
          </a:p>
        </p:txBody>
      </p:sp>
      <p:sp>
        <p:nvSpPr>
          <p:cNvPr id="1290" name="Google Shape;1290;g2ecbd9d9bc7_0_1278"/>
          <p:cNvSpPr txBox="1"/>
          <p:nvPr/>
        </p:nvSpPr>
        <p:spPr>
          <a:xfrm>
            <a:off x="4765041" y="1517686"/>
            <a:ext cx="1950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PwC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Amkor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ASML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Broadcom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Teradyne</a:t>
            </a:r>
            <a:endParaRPr dirty="0"/>
          </a:p>
        </p:txBody>
      </p:sp>
      <p:sp>
        <p:nvSpPr>
          <p:cNvPr id="1291" name="Google Shape;1291;g2ecbd9d9bc7_0_1278"/>
          <p:cNvSpPr txBox="1"/>
          <p:nvPr/>
        </p:nvSpPr>
        <p:spPr>
          <a:xfrm>
            <a:off x="360218" y="1184564"/>
            <a:ext cx="468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Audit </a:t>
            </a:r>
            <a:r>
              <a:rPr lang="en-US" sz="1400" b="0" i="0" u="none" strike="noStrike" cap="none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clients</a:t>
            </a:r>
            <a:r>
              <a:rPr lang="en-US" sz="1400" b="0" i="0" u="none" strike="noStrike" cap="none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 by firm</a:t>
            </a:r>
            <a:r>
              <a:rPr lang="en-US" sz="1400" b="0" i="0" u="none" strike="noStrike" cap="none" baseline="3000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1</a:t>
            </a:r>
            <a:endParaRPr/>
          </a:p>
        </p:txBody>
      </p:sp>
      <p:sp>
        <p:nvSpPr>
          <p:cNvPr id="1292" name="Google Shape;1292;g2ecbd9d9bc7_0_1278"/>
          <p:cNvSpPr txBox="1"/>
          <p:nvPr/>
        </p:nvSpPr>
        <p:spPr>
          <a:xfrm>
            <a:off x="831272" y="4731327"/>
            <a:ext cx="7893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1. Source: Companies’ 10k reports from latest fiscal year</a:t>
            </a:r>
            <a:endParaRPr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11.xml><?xml version="1.0" encoding="utf-8"?>
<ds:datastoreItem xmlns:ds="http://schemas.openxmlformats.org/officeDocument/2006/customXml" ds:itemID="{1F0D9B65-A318-4071-9FE5-F32BF955418D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E23B069F-071A-4D48-96A2-533991D8037B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B580167E-42FA-4569-A0F6-8B1DD49DDE20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</TotalTime>
  <Words>63</Words>
  <Application>Microsoft Office PowerPoint</Application>
  <PresentationFormat>On-screen Show (16:9)</PresentationFormat>
  <Paragraphs>25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Playfair Display SemiBold</vt:lpstr>
      <vt:lpstr>Arial</vt:lpstr>
      <vt:lpstr>Exo</vt:lpstr>
      <vt:lpstr>1_Simple Light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36</cp:revision>
  <dcterms:modified xsi:type="dcterms:W3CDTF">2025-09-24T16:28:01Z</dcterms:modified>
</cp:coreProperties>
</file>