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4C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332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14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ED6714-A98A-48BF-BEC3-C573884F8627}" authorId="{EC28B4B0-6701-2EAD-4AFD-41CFFF8EDE08}" created="2025-05-19T21:27:51.024">
    <pc:sldMkLst xmlns:pc="http://schemas.microsoft.com/office/powerpoint/2013/main/command">
      <pc:docMk/>
      <pc:sldMk cId="0" sldId="332"/>
    </pc:sldMkLst>
    <p188:txBody>
      <a:bodyPr/>
      <a:lstStyle/>
      <a:p>
        <a:r>
          <a:rPr lang="en-US"/>
          <a:t>Fix borders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4" name="Google Shape;14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C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5"/>
          <p:cNvSpPr txBox="1"/>
          <p:nvPr/>
        </p:nvSpPr>
        <p:spPr>
          <a:xfrm>
            <a:off x="457200" y="499596"/>
            <a:ext cx="835152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Deloitte, Accenture, and Capgemini among the leaders in content generation, as well as KPMG, McKinsey, and BCG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447" name="Google Shape;1447;p15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8" name="Google Shape;1448;p15"/>
          <p:cNvPicPr preferRelativeResize="0"/>
          <p:nvPr/>
        </p:nvPicPr>
        <p:blipFill rotWithShape="1">
          <a:blip r:embed="rId4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15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50" name="Google Shape;1450;p15"/>
          <p:cNvSpPr txBox="1"/>
          <p:nvPr/>
        </p:nvSpPr>
        <p:spPr>
          <a:xfrm>
            <a:off x="388620" y="1196340"/>
            <a:ext cx="82448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Topic relevance of semiconductor-related articles, by company</a:t>
            </a:r>
            <a:endParaRPr sz="1200" b="0" i="0" u="none" strike="noStrike" cap="none" baseline="30000">
              <a:solidFill>
                <a:schemeClr val="accent4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1451" name="Google Shape;1451;p15"/>
          <p:cNvGraphicFramePr/>
          <p:nvPr/>
        </p:nvGraphicFramePr>
        <p:xfrm>
          <a:off x="481150" y="1597363"/>
          <a:ext cx="8464275" cy="2714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0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Average</a:t>
                      </a:r>
                      <a:endParaRPr sz="1000" u="none" strike="noStrike" cap="none">
                        <a:solidFill>
                          <a:schemeClr val="accent4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Big 4</a:t>
                      </a:r>
                      <a:endParaRPr sz="1000" u="none" strike="noStrike" cap="none">
                        <a:solidFill>
                          <a:schemeClr val="accent4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MBB</a:t>
                      </a:r>
                      <a:endParaRPr sz="1000" u="none" strike="noStrike" cap="none">
                        <a:solidFill>
                          <a:schemeClr val="accent4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Technology consulting</a:t>
                      </a:r>
                      <a:endParaRPr sz="1000" u="none" strike="noStrike" cap="none">
                        <a:solidFill>
                          <a:schemeClr val="accent4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Mid-sized accounting</a:t>
                      </a:r>
                      <a:endParaRPr sz="1000" u="none" strike="noStrike" cap="none">
                        <a:solidFill>
                          <a:schemeClr val="accent4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KPMG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Deloitte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PwC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McK</a:t>
                      </a:r>
                      <a:endParaRPr sz="800" b="0" i="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BCG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Bain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Accent.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Capgem.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Cogniz.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Infosys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BDO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Grant T.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Mazars</a:t>
                      </a:r>
                      <a:endParaRPr sz="8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Government investment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1A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074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D70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78B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DA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579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0.61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A6D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589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79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3C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BB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6D0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9D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127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3CC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Sustainability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1A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0.62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567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0.79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99E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2A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0.62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466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C6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8D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0.63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365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F83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3C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FC8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5E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6E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0D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Talent retention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9A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A7E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C6F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5A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1B8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D70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67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6CF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F72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79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9C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3B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3D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4E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3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Regulatory risks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DB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286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97D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99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AB0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387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A7E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8D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C91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89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5C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CB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FD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CD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2D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Cybersecurity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9C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59A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B9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4A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DB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B9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D9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4E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99E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BA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4C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2B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BE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3D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B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Advanced node technologies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EC7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9A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68A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9C0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0C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78B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88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BE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BA0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6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FD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ED8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5F4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0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AE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Quantum computing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EC7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87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F73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3CC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0DC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l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0.63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7062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579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4F2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948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A7E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BE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4E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9F9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7F6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B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IP risks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0C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0A6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BA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0B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DC5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CA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79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5E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7AD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6B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5E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1C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F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DE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Generative AI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2CB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0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77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1C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BD5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8D81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0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4F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2A8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398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8D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7B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A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3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Geopolitical tensions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2CB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59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CA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99E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FC7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99E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99E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BE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2B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BC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BE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AD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0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A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4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Operational complexity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2CB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5A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A9F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DC5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4C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89E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BA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7E3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0.45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B6A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C2B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4E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0.28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C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1EF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0.27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DFD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5g / 6g networks</a:t>
                      </a:r>
                      <a:endParaRPr sz="800" i="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1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0.46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A9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94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0.33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CD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0.31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0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B0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B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3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A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0.49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9D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D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0.24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D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0.13`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dk2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6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Average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0.38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AC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0.51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D9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0.56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8C7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0.42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FB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0.37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4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0.54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488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0.52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8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0.23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5E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0.50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A398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0.47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ACA2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0.28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CD7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0.34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1C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0.18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DEB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A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0.20</a:t>
                      </a:r>
                      <a:endParaRPr sz="1000" b="1" u="none" strike="noStrike" cap="none" dirty="0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BE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52" name="Google Shape;1452;p15"/>
          <p:cNvSpPr txBox="1"/>
          <p:nvPr/>
        </p:nvSpPr>
        <p:spPr>
          <a:xfrm>
            <a:off x="800100" y="4553517"/>
            <a:ext cx="687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Note: </a:t>
            </a: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Similarity scores represent the semantic similarity between an article and a topic. Values range from 0 to 1 . Scores are directional. They do not represent percentages or tangible metrics, and they should not be used to calculate composite metrics (e.g., ratio between relevance of two different topics)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993D2C29-A757-4DAB-9053-36C948109694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339</Words>
  <Application>Microsoft Office PowerPoint</Application>
  <PresentationFormat>On-screen Show (16:9)</PresentationFormat>
  <Paragraphs>231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Playfair Display SemiBold</vt:lpstr>
      <vt:lpstr>Exo</vt:lpstr>
      <vt:lpstr>Arial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37</cp:revision>
  <dcterms:modified xsi:type="dcterms:W3CDTF">2025-09-24T16:35:11Z</dcterms:modified>
</cp:coreProperties>
</file>