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7FB47839_23A99B0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2142533689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7FB47839_23A99B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42253A5-C815-4E59-B7A0-4D18DA2C0BCB}" authorId="{EC28B4B0-6701-2EAD-4AFD-41CFFF8EDE08}" created="2025-05-19T21:29:41.442">
    <pc:sldMkLst xmlns:pc="http://schemas.microsoft.com/office/powerpoint/2013/main/command">
      <pc:docMk/>
      <pc:sldMk cId="598317838" sldId="2142533689"/>
    </pc:sldMkLst>
    <p188:txBody>
      <a:bodyPr/>
      <a:lstStyle/>
      <a:p>
        <a:r>
          <a:rPr lang="en-US"/>
          <a:t>Add PR approval before PO generation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125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B47839_23A99B0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">
            <a:extLst>
              <a:ext uri="{FF2B5EF4-FFF2-40B4-BE49-F238E27FC236}">
                <a16:creationId xmlns:a16="http://schemas.microsoft.com/office/drawing/2014/main" id="{210DADDE-447C-45AE-BA30-40FC2AFB528A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840533"/>
          <a:ext cx="7848600" cy="3595871"/>
        </p:xfrm>
        <a:graphic>
          <a:graphicData uri="http://schemas.openxmlformats.org/drawingml/2006/table">
            <a:tbl>
              <a:tblPr firstRow="1" bandRow="1"/>
              <a:tblGrid>
                <a:gridCol w="1423520">
                  <a:extLst>
                    <a:ext uri="{9D8B030D-6E8A-4147-A177-3AD203B41FA5}">
                      <a16:colId xmlns:a16="http://schemas.microsoft.com/office/drawing/2014/main" val="318848129"/>
                    </a:ext>
                  </a:extLst>
                </a:gridCol>
                <a:gridCol w="1624206">
                  <a:extLst>
                    <a:ext uri="{9D8B030D-6E8A-4147-A177-3AD203B41FA5}">
                      <a16:colId xmlns:a16="http://schemas.microsoft.com/office/drawing/2014/main" val="2655960057"/>
                    </a:ext>
                  </a:extLst>
                </a:gridCol>
                <a:gridCol w="1147379">
                  <a:extLst>
                    <a:ext uri="{9D8B030D-6E8A-4147-A177-3AD203B41FA5}">
                      <a16:colId xmlns:a16="http://schemas.microsoft.com/office/drawing/2014/main" val="3434104517"/>
                    </a:ext>
                  </a:extLst>
                </a:gridCol>
                <a:gridCol w="1411578">
                  <a:extLst>
                    <a:ext uri="{9D8B030D-6E8A-4147-A177-3AD203B41FA5}">
                      <a16:colId xmlns:a16="http://schemas.microsoft.com/office/drawing/2014/main" val="1496526245"/>
                    </a:ext>
                  </a:extLst>
                </a:gridCol>
                <a:gridCol w="1237961">
                  <a:extLst>
                    <a:ext uri="{9D8B030D-6E8A-4147-A177-3AD203B41FA5}">
                      <a16:colId xmlns:a16="http://schemas.microsoft.com/office/drawing/2014/main" val="3891550788"/>
                    </a:ext>
                  </a:extLst>
                </a:gridCol>
                <a:gridCol w="1003956">
                  <a:extLst>
                    <a:ext uri="{9D8B030D-6E8A-4147-A177-3AD203B41FA5}">
                      <a16:colId xmlns:a16="http://schemas.microsoft.com/office/drawing/2014/main" val="2401582428"/>
                    </a:ext>
                  </a:extLst>
                </a:gridCol>
              </a:tblGrid>
              <a:tr h="344271"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External Endpoints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SAP</a:t>
                      </a:r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Other systems</a:t>
                      </a:r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Manual / Excel</a:t>
                      </a:r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TBD</a:t>
                      </a:r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1946699"/>
                  </a:ext>
                </a:extLst>
              </a:tr>
              <a:tr h="7049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Credit application</a:t>
                      </a:r>
                      <a:b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</a:br>
                      <a:r>
                        <a:rPr lang="en-US" sz="80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(</a:t>
                      </a:r>
                      <a:r>
                        <a:rPr lang="en-US" sz="800" i="1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Only needed for new vendors selling on credit)</a:t>
                      </a:r>
                      <a:endParaRPr lang="en-US" sz="1050" i="1" dirty="0">
                        <a:solidFill>
                          <a:schemeClr val="accent4"/>
                        </a:solidFill>
                        <a:latin typeface="Exo" panose="020B060402020202020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5192450"/>
                  </a:ext>
                </a:extLst>
              </a:tr>
              <a:tr h="2841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Vendor creation</a:t>
                      </a:r>
                      <a:b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</a:br>
                      <a:r>
                        <a:rPr lang="en-US" sz="80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(</a:t>
                      </a:r>
                      <a:r>
                        <a:rPr lang="en-US" sz="800" i="1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Only needed for new vendors)</a:t>
                      </a:r>
                      <a:endParaRPr lang="en-US" sz="1050" i="1" dirty="0">
                        <a:solidFill>
                          <a:schemeClr val="accent4"/>
                        </a:solidFill>
                        <a:latin typeface="Exo" panose="020B0604020202020204" charset="0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2088143"/>
                  </a:ext>
                </a:extLst>
              </a:tr>
              <a:tr h="2051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accent4"/>
                          </a:solidFill>
                          <a:latin typeface="Exo" panose="020B0604020202020204" charset="0"/>
                        </a:rPr>
                        <a:t>P2P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lnL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4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7355061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E32C193-03A8-4D02-9B5C-7B8BF725B695}"/>
              </a:ext>
            </a:extLst>
          </p:cNvPr>
          <p:cNvCxnSpPr>
            <a:cxnSpLocks/>
            <a:stCxn id="67" idx="2"/>
            <a:endCxn id="64" idx="0"/>
          </p:cNvCxnSpPr>
          <p:nvPr/>
        </p:nvCxnSpPr>
        <p:spPr>
          <a:xfrm>
            <a:off x="4445045" y="4049039"/>
            <a:ext cx="0" cy="149286"/>
          </a:xfrm>
          <a:prstGeom prst="straightConnector1">
            <a:avLst/>
          </a:prstGeom>
          <a:ln w="635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B0F15D-E2B6-444E-8152-55F23A575451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4445045" y="3645001"/>
            <a:ext cx="0" cy="262072"/>
          </a:xfrm>
          <a:prstGeom prst="straightConnector1">
            <a:avLst/>
          </a:prstGeom>
          <a:ln w="635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51;p1"/>
          <p:cNvSpPr/>
          <p:nvPr/>
        </p:nvSpPr>
        <p:spPr>
          <a:xfrm rot="5400000">
            <a:off x="-380825" y="380700"/>
            <a:ext cx="1545300" cy="7839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 l="24196"/>
          <a:stretch/>
        </p:blipFill>
        <p:spPr>
          <a:xfrm>
            <a:off x="8194376" y="4750851"/>
            <a:ext cx="647226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 txBox="1">
            <a:spLocks noGrp="1"/>
          </p:cNvSpPr>
          <p:nvPr>
            <p:ph type="sldNum" idx="12"/>
          </p:nvPr>
        </p:nvSpPr>
        <p:spPr>
          <a:xfrm>
            <a:off x="768900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54" name="Google Shape;54;p1"/>
          <p:cNvSpPr txBox="1"/>
          <p:nvPr/>
        </p:nvSpPr>
        <p:spPr>
          <a:xfrm>
            <a:off x="914399" y="247650"/>
            <a:ext cx="7772401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P2P | Systems Needed for STL Go-Live </a:t>
            </a:r>
            <a:r>
              <a:rPr lang="en-US" i="1" dirty="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(Model 1: Inbound &amp; Outbound via 3PL)</a:t>
            </a:r>
            <a:r>
              <a:rPr lang="en-US" b="0" i="0" u="none" strike="noStrike" cap="none" dirty="0">
                <a:solidFill>
                  <a:schemeClr val="accent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.</a:t>
            </a:r>
            <a:endParaRPr b="0" i="0" u="none" strike="noStrike" cap="none" dirty="0">
              <a:solidFill>
                <a:schemeClr val="accent4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19AA9-0761-4154-B050-B78DC80079C8}"/>
              </a:ext>
            </a:extLst>
          </p:cNvPr>
          <p:cNvCxnSpPr>
            <a:cxnSpLocks/>
            <a:stCxn id="34" idx="3"/>
            <a:endCxn id="62" idx="1"/>
          </p:cNvCxnSpPr>
          <p:nvPr/>
        </p:nvCxnSpPr>
        <p:spPr>
          <a:xfrm flipV="1">
            <a:off x="3752219" y="3574018"/>
            <a:ext cx="189906" cy="1234"/>
          </a:xfrm>
          <a:prstGeom prst="straightConnector1">
            <a:avLst/>
          </a:prstGeom>
          <a:ln w="190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5">
            <a:extLst>
              <a:ext uri="{FF2B5EF4-FFF2-40B4-BE49-F238E27FC236}">
                <a16:creationId xmlns:a16="http://schemas.microsoft.com/office/drawing/2014/main" id="{0EC26515-EDFA-4A67-8371-5E9291699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19" y="3503035"/>
            <a:ext cx="1828800" cy="14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Vendor: Invoice generation</a:t>
            </a:r>
          </a:p>
        </p:txBody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7E715FA5-D37C-4084-801C-953F19391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116" y="247650"/>
            <a:ext cx="862084" cy="2103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1000" dirty="0">
                <a:solidFill>
                  <a:schemeClr val="bg2"/>
                </a:solidFill>
                <a:latin typeface="Exo" panose="020B0604020202020204" charset="0"/>
              </a:rPr>
              <a:t>Preliminary</a:t>
            </a:r>
            <a:endParaRPr lang="en-US" altLang="en-US" sz="1000" dirty="0">
              <a:solidFill>
                <a:schemeClr val="bg2"/>
              </a:solidFill>
              <a:latin typeface="Exo" panose="020B0604020202020204" charset="0"/>
              <a:ea typeface="+mn-ea"/>
              <a:cs typeface="+mn-cs"/>
            </a:endParaRPr>
          </a:p>
        </p:txBody>
      </p:sp>
      <p:sp>
        <p:nvSpPr>
          <p:cNvPr id="73" name="Rectangle 25">
            <a:extLst>
              <a:ext uri="{FF2B5EF4-FFF2-40B4-BE49-F238E27FC236}">
                <a16:creationId xmlns:a16="http://schemas.microsoft.com/office/drawing/2014/main" id="{40134CCB-FD72-42A6-BCAE-80DE6A22F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19" y="3093462"/>
            <a:ext cx="1828800" cy="14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Vendor: PO receipt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4C59B1-67F1-4086-89B5-EFA8EDD11D22}"/>
              </a:ext>
            </a:extLst>
          </p:cNvPr>
          <p:cNvCxnSpPr>
            <a:cxnSpLocks/>
            <a:stCxn id="69" idx="1"/>
            <a:endCxn id="73" idx="3"/>
          </p:cNvCxnSpPr>
          <p:nvPr/>
        </p:nvCxnSpPr>
        <p:spPr>
          <a:xfrm flipH="1">
            <a:off x="3752219" y="3164445"/>
            <a:ext cx="189906" cy="1234"/>
          </a:xfrm>
          <a:prstGeom prst="straightConnector1">
            <a:avLst/>
          </a:prstGeom>
          <a:ln w="190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ctangle 25">
            <a:extLst>
              <a:ext uri="{FF2B5EF4-FFF2-40B4-BE49-F238E27FC236}">
                <a16:creationId xmlns:a16="http://schemas.microsoft.com/office/drawing/2014/main" id="{7A0083F8-B38D-497A-9B68-FDA6C92DF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19" y="4198325"/>
            <a:ext cx="1828800" cy="1444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Vendor: Payment receipt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B0AC0E-54FE-4197-8131-DB24DBAFEFAD}"/>
              </a:ext>
            </a:extLst>
          </p:cNvPr>
          <p:cNvCxnSpPr>
            <a:cxnSpLocks/>
            <a:stCxn id="64" idx="1"/>
            <a:endCxn id="169" idx="3"/>
          </p:cNvCxnSpPr>
          <p:nvPr/>
        </p:nvCxnSpPr>
        <p:spPr>
          <a:xfrm flipH="1">
            <a:off x="3752219" y="4269308"/>
            <a:ext cx="189906" cy="1234"/>
          </a:xfrm>
          <a:prstGeom prst="straightConnector1">
            <a:avLst/>
          </a:prstGeom>
          <a:ln w="190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C3807FF-5FAA-4001-83B3-F90248E7DA26}"/>
              </a:ext>
            </a:extLst>
          </p:cNvPr>
          <p:cNvCxnSpPr>
            <a:cxnSpLocks/>
            <a:stCxn id="65" idx="2"/>
            <a:endCxn id="63" idx="0"/>
          </p:cNvCxnSpPr>
          <p:nvPr/>
        </p:nvCxnSpPr>
        <p:spPr>
          <a:xfrm>
            <a:off x="4445045" y="2718933"/>
            <a:ext cx="0" cy="121439"/>
          </a:xfrm>
          <a:prstGeom prst="straightConnector1">
            <a:avLst/>
          </a:prstGeom>
          <a:ln w="635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72BF6D8-DA41-4C87-A13E-58BE8D1BE114}"/>
              </a:ext>
            </a:extLst>
          </p:cNvPr>
          <p:cNvCxnSpPr>
            <a:cxnSpLocks/>
          </p:cNvCxnSpPr>
          <p:nvPr/>
        </p:nvCxnSpPr>
        <p:spPr>
          <a:xfrm>
            <a:off x="2739332" y="3786471"/>
            <a:ext cx="1531735" cy="120602"/>
          </a:xfrm>
          <a:prstGeom prst="bentConnector2">
            <a:avLst/>
          </a:prstGeom>
          <a:ln w="190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9B1890E-35BB-4353-BF9B-EACD87D460C5}"/>
              </a:ext>
            </a:extLst>
          </p:cNvPr>
          <p:cNvCxnSpPr>
            <a:cxnSpLocks/>
            <a:stCxn id="68" idx="1"/>
            <a:endCxn id="128" idx="3"/>
          </p:cNvCxnSpPr>
          <p:nvPr/>
        </p:nvCxnSpPr>
        <p:spPr>
          <a:xfrm flipH="1">
            <a:off x="3752219" y="1358722"/>
            <a:ext cx="2762987" cy="0"/>
          </a:xfrm>
          <a:prstGeom prst="straightConnector1">
            <a:avLst/>
          </a:prstGeom>
          <a:ln w="190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25">
            <a:extLst>
              <a:ext uri="{FF2B5EF4-FFF2-40B4-BE49-F238E27FC236}">
                <a16:creationId xmlns:a16="http://schemas.microsoft.com/office/drawing/2014/main" id="{4C710719-1931-4CA1-B1BD-CA76923F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19" y="1287739"/>
            <a:ext cx="1828800" cy="141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Vendor: Credit </a:t>
            </a:r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</a:rPr>
              <a:t>app.</a:t>
            </a:r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 processing </a:t>
            </a:r>
          </a:p>
        </p:txBody>
      </p:sp>
      <p:sp>
        <p:nvSpPr>
          <p:cNvPr id="130" name="Rectangle 25">
            <a:extLst>
              <a:ext uri="{FF2B5EF4-FFF2-40B4-BE49-F238E27FC236}">
                <a16:creationId xmlns:a16="http://schemas.microsoft.com/office/drawing/2014/main" id="{22E6A9B0-0023-4977-99C3-EC656E10C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19" y="1592539"/>
            <a:ext cx="1828800" cy="1419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Vendor: Credit app. approval 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70995F3-3BFC-4C8C-80A3-D39B5FB6AD96}"/>
              </a:ext>
            </a:extLst>
          </p:cNvPr>
          <p:cNvCxnSpPr>
            <a:cxnSpLocks/>
            <a:stCxn id="130" idx="3"/>
            <a:endCxn id="66" idx="1"/>
          </p:cNvCxnSpPr>
          <p:nvPr/>
        </p:nvCxnSpPr>
        <p:spPr>
          <a:xfrm>
            <a:off x="3752219" y="1663522"/>
            <a:ext cx="2762987" cy="0"/>
          </a:xfrm>
          <a:prstGeom prst="straightConnector1">
            <a:avLst/>
          </a:prstGeom>
          <a:ln w="19050"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B9497C-ACFF-4F96-96F8-084F91707C62}"/>
              </a:ext>
            </a:extLst>
          </p:cNvPr>
          <p:cNvCxnSpPr>
            <a:cxnSpLocks/>
            <a:stCxn id="63" idx="2"/>
            <a:endCxn id="69" idx="0"/>
          </p:cNvCxnSpPr>
          <p:nvPr/>
        </p:nvCxnSpPr>
        <p:spPr>
          <a:xfrm>
            <a:off x="4445045" y="2982338"/>
            <a:ext cx="0" cy="111124"/>
          </a:xfrm>
          <a:prstGeom prst="straightConnector1">
            <a:avLst/>
          </a:prstGeom>
          <a:ln w="635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25">
            <a:extLst>
              <a:ext uri="{FF2B5EF4-FFF2-40B4-BE49-F238E27FC236}">
                <a16:creationId xmlns:a16="http://schemas.microsoft.com/office/drawing/2014/main" id="{A6948776-F53F-4858-BD63-EBB418AAB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25" y="3503035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Invoice receipt</a:t>
            </a:r>
          </a:p>
        </p:txBody>
      </p:sp>
      <p:sp>
        <p:nvSpPr>
          <p:cNvPr id="63" name="Rectangle 25">
            <a:extLst>
              <a:ext uri="{FF2B5EF4-FFF2-40B4-BE49-F238E27FC236}">
                <a16:creationId xmlns:a16="http://schemas.microsoft.com/office/drawing/2014/main" id="{6FE91041-9538-4537-94E2-E150AD67C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25" y="2840372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PO generation</a:t>
            </a:r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F5FF20E6-62F8-4FEE-B2A5-7AB087623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25" y="4198325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</a:rPr>
              <a:t>Payment approval</a:t>
            </a:r>
            <a:endParaRPr lang="en-US" altLang="en-US" sz="800" dirty="0">
              <a:latin typeface="Exo" panose="020B0604020202020204" charset="0"/>
              <a:ea typeface="+mn-ea"/>
              <a:cs typeface="+mn-cs"/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C2332F6A-389E-4CDE-8F9B-728BEAAF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25" y="2576967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PR generation </a:t>
            </a:r>
          </a:p>
        </p:txBody>
      </p:sp>
      <p:sp>
        <p:nvSpPr>
          <p:cNvPr id="66" name="Rectangle 25">
            <a:extLst>
              <a:ext uri="{FF2B5EF4-FFF2-40B4-BE49-F238E27FC236}">
                <a16:creationId xmlns:a16="http://schemas.microsoft.com/office/drawing/2014/main" id="{22394366-2CE0-49E4-8E5D-DCB9AA67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206" y="1592539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Approval notice</a:t>
            </a: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4885410E-AB7D-42BA-837D-52E0B4A81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25" y="3907073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Invoice verification</a:t>
            </a:r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636256EA-587E-4E03-899D-62EABC122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5206" y="1287739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Credit application </a:t>
            </a:r>
          </a:p>
        </p:txBody>
      </p:sp>
      <p:sp>
        <p:nvSpPr>
          <p:cNvPr id="69" name="Rectangle 25">
            <a:extLst>
              <a:ext uri="{FF2B5EF4-FFF2-40B4-BE49-F238E27FC236}">
                <a16:creationId xmlns:a16="http://schemas.microsoft.com/office/drawing/2014/main" id="{EA37D567-3388-490E-B692-6A83AC79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125" y="3093462"/>
            <a:ext cx="100584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PO approval</a:t>
            </a:r>
          </a:p>
        </p:txBody>
      </p:sp>
      <p:sp>
        <p:nvSpPr>
          <p:cNvPr id="71" name="Rectangle 25">
            <a:extLst>
              <a:ext uri="{FF2B5EF4-FFF2-40B4-BE49-F238E27FC236}">
                <a16:creationId xmlns:a16="http://schemas.microsoft.com/office/drawing/2014/main" id="{9E44B2DA-9A7E-4501-8C69-B929C6383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227" y="2021208"/>
            <a:ext cx="91440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Vendor creation</a:t>
            </a:r>
          </a:p>
        </p:txBody>
      </p:sp>
      <p:sp>
        <p:nvSpPr>
          <p:cNvPr id="57" name="Rectangle 25">
            <a:extLst>
              <a:ext uri="{FF2B5EF4-FFF2-40B4-BE49-F238E27FC236}">
                <a16:creationId xmlns:a16="http://schemas.microsoft.com/office/drawing/2014/main" id="{D973B367-5746-49A4-870C-F1C2993C3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5999" y="3774636"/>
            <a:ext cx="1534799" cy="82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r"/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</a:rPr>
              <a:t>3PL: RM r</a:t>
            </a:r>
            <a:r>
              <a:rPr lang="en-US" altLang="en-US" sz="800" i="1" dirty="0">
                <a:solidFill>
                  <a:schemeClr val="bg2"/>
                </a:solidFill>
                <a:latin typeface="Exo" panose="020B0604020202020204" charset="0"/>
                <a:ea typeface="+mn-ea"/>
                <a:cs typeface="+mn-cs"/>
              </a:rPr>
              <a:t>eceipt &amp; storage conf.</a:t>
            </a:r>
          </a:p>
        </p:txBody>
      </p:sp>
      <p:sp>
        <p:nvSpPr>
          <p:cNvPr id="99" name="Rectangle 25">
            <a:extLst>
              <a:ext uri="{FF2B5EF4-FFF2-40B4-BE49-F238E27FC236}">
                <a16:creationId xmlns:a16="http://schemas.microsoft.com/office/drawing/2014/main" id="{274BFD92-C88D-42F9-B910-C9AD1412C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909" y="2406846"/>
            <a:ext cx="1280160" cy="14196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altLang="en-US" sz="800" dirty="0">
                <a:latin typeface="Exo" panose="020B0604020202020204" charset="0"/>
                <a:ea typeface="+mn-ea"/>
                <a:cs typeface="+mn-cs"/>
              </a:rPr>
              <a:t>PR generation (on GHQ)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8218930-11C0-49BF-8AED-31C4885EA1F1}"/>
              </a:ext>
            </a:extLst>
          </p:cNvPr>
          <p:cNvCxnSpPr>
            <a:stCxn id="99" idx="1"/>
            <a:endCxn id="65" idx="0"/>
          </p:cNvCxnSpPr>
          <p:nvPr/>
        </p:nvCxnSpPr>
        <p:spPr>
          <a:xfrm rot="10800000" flipV="1">
            <a:off x="4445045" y="2477829"/>
            <a:ext cx="700864" cy="99138"/>
          </a:xfrm>
          <a:prstGeom prst="bentConnector2">
            <a:avLst/>
          </a:prstGeom>
          <a:ln w="6350">
            <a:solidFill>
              <a:srgbClr val="7F7F7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E648913-92CF-4C2B-879A-35ED91EBB962}"/>
              </a:ext>
            </a:extLst>
          </p:cNvPr>
          <p:cNvSpPr txBox="1"/>
          <p:nvPr/>
        </p:nvSpPr>
        <p:spPr>
          <a:xfrm>
            <a:off x="5081829" y="2539438"/>
            <a:ext cx="1084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2"/>
                </a:solidFill>
                <a:latin typeface="Exo" panose="020B0604020202020204" charset="0"/>
              </a:rPr>
              <a:t>Only needed for </a:t>
            </a:r>
            <a:r>
              <a:rPr lang="en-US" sz="800" i="1" dirty="0" err="1">
                <a:solidFill>
                  <a:schemeClr val="bg2"/>
                </a:solidFill>
                <a:latin typeface="Exo" panose="020B0604020202020204" charset="0"/>
              </a:rPr>
              <a:t>OpEx</a:t>
            </a:r>
            <a:r>
              <a:rPr lang="en-US" sz="800" i="1" dirty="0">
                <a:solidFill>
                  <a:schemeClr val="bg2"/>
                </a:solidFill>
                <a:latin typeface="Exo" panose="020B0604020202020204" charset="0"/>
              </a:rPr>
              <a:t> (on Day 1)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3F939B5-7948-4542-9D04-C8AE59E3C96F}"/>
              </a:ext>
            </a:extLst>
          </p:cNvPr>
          <p:cNvCxnSpPr>
            <a:cxnSpLocks/>
          </p:cNvCxnSpPr>
          <p:nvPr/>
        </p:nvCxnSpPr>
        <p:spPr>
          <a:xfrm>
            <a:off x="1133981" y="4890258"/>
            <a:ext cx="34189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CA88246-443D-4638-8809-EF71A3642C9D}"/>
              </a:ext>
            </a:extLst>
          </p:cNvPr>
          <p:cNvSpPr txBox="1"/>
          <p:nvPr/>
        </p:nvSpPr>
        <p:spPr>
          <a:xfrm>
            <a:off x="1461314" y="4743450"/>
            <a:ext cx="232122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Exo" panose="020B0604020202020204" charset="0"/>
              </a:rPr>
              <a:t>Information flow to / from outside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29EEAA-F13D-4166-AB16-E680EEA0A66B}"/>
              </a:ext>
            </a:extLst>
          </p:cNvPr>
          <p:cNvSpPr txBox="1"/>
          <p:nvPr/>
        </p:nvSpPr>
        <p:spPr>
          <a:xfrm>
            <a:off x="3494831" y="4743450"/>
            <a:ext cx="232122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Exo" panose="020B0604020202020204" charset="0"/>
              </a:rPr>
              <a:t>   Information flow within Evergrain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7F4C45C-AFE1-4F98-A2CB-DB9BCF0A9218}"/>
              </a:ext>
            </a:extLst>
          </p:cNvPr>
          <p:cNvCxnSpPr>
            <a:cxnSpLocks/>
          </p:cNvCxnSpPr>
          <p:nvPr/>
        </p:nvCxnSpPr>
        <p:spPr>
          <a:xfrm flipH="1">
            <a:off x="1133981" y="4815196"/>
            <a:ext cx="34189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B46F808-B731-4645-BA7C-597DF8185676}"/>
              </a:ext>
            </a:extLst>
          </p:cNvPr>
          <p:cNvCxnSpPr>
            <a:cxnSpLocks/>
          </p:cNvCxnSpPr>
          <p:nvPr/>
        </p:nvCxnSpPr>
        <p:spPr>
          <a:xfrm>
            <a:off x="3283503" y="4842491"/>
            <a:ext cx="341890" cy="0"/>
          </a:xfrm>
          <a:prstGeom prst="straightConnector1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C45879-7DEE-4C1B-9614-483D777A0074}"/>
              </a:ext>
            </a:extLst>
          </p:cNvPr>
          <p:cNvSpPr txBox="1"/>
          <p:nvPr/>
        </p:nvSpPr>
        <p:spPr>
          <a:xfrm>
            <a:off x="888402" y="4409130"/>
            <a:ext cx="5883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4"/>
                </a:solidFill>
                <a:latin typeface="Exo" panose="020B0604020202020204" charset="0"/>
              </a:rPr>
              <a:t>Process applies to:</a:t>
            </a:r>
            <a:r>
              <a:rPr lang="en-US" sz="800" dirty="0">
                <a:solidFill>
                  <a:schemeClr val="accent1"/>
                </a:solidFill>
                <a:latin typeface="Exo" panose="020B0604020202020204" charset="0"/>
              </a:rPr>
              <a:t> </a:t>
            </a:r>
            <a:r>
              <a:rPr lang="en-US" sz="800" dirty="0">
                <a:solidFill>
                  <a:schemeClr val="bg2"/>
                </a:solidFill>
                <a:latin typeface="Exo" panose="020B0604020202020204" charset="0"/>
              </a:rPr>
              <a:t>KOH, NaOH (both types), packaging materials, cleaning supplies, spare parts</a:t>
            </a:r>
            <a:br>
              <a:rPr lang="en-US" sz="800" dirty="0">
                <a:solidFill>
                  <a:schemeClr val="bg2"/>
                </a:solidFill>
                <a:latin typeface="Exo" panose="020B0604020202020204" charset="0"/>
              </a:rPr>
            </a:br>
            <a:r>
              <a:rPr lang="en-US" sz="800" dirty="0">
                <a:solidFill>
                  <a:schemeClr val="accent4"/>
                </a:solidFill>
                <a:latin typeface="Exo" panose="020B0604020202020204" charset="0"/>
              </a:rPr>
              <a:t>Process does not apply to: </a:t>
            </a:r>
            <a:r>
              <a:rPr lang="en-US" sz="800" dirty="0">
                <a:solidFill>
                  <a:schemeClr val="bg2"/>
                </a:solidFill>
                <a:latin typeface="Exo" panose="020B0604020202020204" charset="0"/>
              </a:rPr>
              <a:t>BSG, utilities, labor, maintenance and repair orders, 3PL services</a:t>
            </a:r>
          </a:p>
        </p:txBody>
      </p:sp>
    </p:spTree>
    <p:extLst>
      <p:ext uri="{BB962C8B-B14F-4D97-AF65-F5344CB8AC3E}">
        <p14:creationId xmlns:p14="http://schemas.microsoft.com/office/powerpoint/2010/main" val="5983178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5944004F-B0EF-4A96-A9FD-5198D754B490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167</Words>
  <Application>Microsoft Office PowerPoint</Application>
  <PresentationFormat>On-screen Show (16:9)</PresentationFormat>
  <Paragraphs>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Playfair Display</vt:lpstr>
      <vt:lpstr>Arial</vt:lpstr>
      <vt:lpstr>Exo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2025-09-24T16:36:13Z</dcterms:modified>
</cp:coreProperties>
</file>