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omments/modernComment_13D_4DC8520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317" r:id="rId13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58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comments/modernComment_13D_4DC852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6CAD63-DF88-499D-91B7-9F1ECCF53EE8}" authorId="{EC28B4B0-6701-2EAD-4AFD-41CFFF8EDE08}" created="2025-05-27T21:18:25.0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04973824" sldId="317"/>
      <ac:graphicFrameMk id="6" creationId="{9051733C-BCB1-72C3-A631-48A16C78A4F8}"/>
    </ac:deMkLst>
    <p188:txBody>
      <a:bodyPr/>
      <a:lstStyle/>
      <a:p>
        <a:r>
          <a:rPr lang="en-US"/>
          <a:t>Standardize color coding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0532-ADE5-79A1-C4F9-6877826F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7D19-1984-CC1F-E97A-2413EBEA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77AC-8EC2-8D3F-A5D0-73A985FC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930-3D42-4706-939A-CF46E42F7BE5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D378-69C4-B34C-12CD-99C0A0ED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4A49-BB84-69DB-A1E5-07F97CF4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09F9-EE18-4F45-9F2F-57BE853E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4DC85200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4A6BC-5229-6619-95DD-1FB1B9105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5F6F9-B74B-6C3F-CC39-E2E197A8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51733C-BCB1-72C3-A631-48A16C78A4F8}"/>
              </a:ext>
            </a:extLst>
          </p:cNvPr>
          <p:cNvGraphicFramePr>
            <a:graphicFrameLocks noGrp="1"/>
          </p:cNvGraphicFramePr>
          <p:nvPr/>
        </p:nvGraphicFramePr>
        <p:xfrm>
          <a:off x="678656" y="1089587"/>
          <a:ext cx="7895212" cy="3794760"/>
        </p:xfrm>
        <a:graphic>
          <a:graphicData uri="http://schemas.openxmlformats.org/drawingml/2006/table">
            <a:tbl>
              <a:tblPr/>
              <a:tblGrid>
                <a:gridCol w="2075927">
                  <a:extLst>
                    <a:ext uri="{9D8B030D-6E8A-4147-A177-3AD203B41FA5}">
                      <a16:colId xmlns:a16="http://schemas.microsoft.com/office/drawing/2014/main" val="1360954181"/>
                    </a:ext>
                  </a:extLst>
                </a:gridCol>
                <a:gridCol w="1024721">
                  <a:extLst>
                    <a:ext uri="{9D8B030D-6E8A-4147-A177-3AD203B41FA5}">
                      <a16:colId xmlns:a16="http://schemas.microsoft.com/office/drawing/2014/main" val="4010982194"/>
                    </a:ext>
                  </a:extLst>
                </a:gridCol>
                <a:gridCol w="855500">
                  <a:extLst>
                    <a:ext uri="{9D8B030D-6E8A-4147-A177-3AD203B41FA5}">
                      <a16:colId xmlns:a16="http://schemas.microsoft.com/office/drawing/2014/main" val="1507754549"/>
                    </a:ext>
                  </a:extLst>
                </a:gridCol>
                <a:gridCol w="893105">
                  <a:extLst>
                    <a:ext uri="{9D8B030D-6E8A-4147-A177-3AD203B41FA5}">
                      <a16:colId xmlns:a16="http://schemas.microsoft.com/office/drawing/2014/main" val="3038534015"/>
                    </a:ext>
                  </a:extLst>
                </a:gridCol>
                <a:gridCol w="1024721">
                  <a:extLst>
                    <a:ext uri="{9D8B030D-6E8A-4147-A177-3AD203B41FA5}">
                      <a16:colId xmlns:a16="http://schemas.microsoft.com/office/drawing/2014/main" val="2165862315"/>
                    </a:ext>
                  </a:extLst>
                </a:gridCol>
                <a:gridCol w="1024721">
                  <a:extLst>
                    <a:ext uri="{9D8B030D-6E8A-4147-A177-3AD203B41FA5}">
                      <a16:colId xmlns:a16="http://schemas.microsoft.com/office/drawing/2014/main" val="3719250536"/>
                    </a:ext>
                  </a:extLst>
                </a:gridCol>
                <a:gridCol w="996517">
                  <a:extLst>
                    <a:ext uri="{9D8B030D-6E8A-4147-A177-3AD203B41FA5}">
                      <a16:colId xmlns:a16="http://schemas.microsoft.com/office/drawing/2014/main" val="10476337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Potential problem</a:t>
                      </a:r>
                    </a:p>
                  </a:txBody>
                  <a:tcPr marL="34290" marR="34290" marT="34290" marB="342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Piedmont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Marshfield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Methodist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Christiana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Wakemed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Multicare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638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Insufficient problem description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7163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Inaccurate problem coding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4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Insufficient resolution description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945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Inaccurate resolution coding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667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 closed right after opening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Problem, but mainly because of after-hours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119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part number in WO needing parts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683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Inaccurate downtime impact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842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remote fix rate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68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fix right first time rate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1148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WO’s transferred to other techs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578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PM takes longer than estimated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569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Date/time of service not recorded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964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Labor cost not recorded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100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Parts cost not recorded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Not a problem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No data yet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6544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8A7218-AE2F-969B-D6D8-4500157F6DB5}"/>
              </a:ext>
            </a:extLst>
          </p:cNvPr>
          <p:cNvCxnSpPr>
            <a:cxnSpLocks/>
          </p:cNvCxnSpPr>
          <p:nvPr/>
        </p:nvCxnSpPr>
        <p:spPr>
          <a:xfrm>
            <a:off x="2828925" y="4735815"/>
            <a:ext cx="2557463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184BC-F3B4-F727-1EA7-F3C69D64DF37}"/>
              </a:ext>
            </a:extLst>
          </p:cNvPr>
          <p:cNvCxnSpPr>
            <a:cxnSpLocks/>
          </p:cNvCxnSpPr>
          <p:nvPr/>
        </p:nvCxnSpPr>
        <p:spPr>
          <a:xfrm>
            <a:off x="5618560" y="4735815"/>
            <a:ext cx="19073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05C1D2-00F8-919D-65B7-66B497FFA0A4}"/>
              </a:ext>
            </a:extLst>
          </p:cNvPr>
          <p:cNvCxnSpPr>
            <a:cxnSpLocks/>
          </p:cNvCxnSpPr>
          <p:nvPr/>
        </p:nvCxnSpPr>
        <p:spPr>
          <a:xfrm>
            <a:off x="7693819" y="4735815"/>
            <a:ext cx="82153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01B9A1-0A3E-5774-2202-E9D5FFF4E1FE}"/>
              </a:ext>
            </a:extLst>
          </p:cNvPr>
          <p:cNvCxnSpPr>
            <a:cxnSpLocks/>
          </p:cNvCxnSpPr>
          <p:nvPr/>
        </p:nvCxnSpPr>
        <p:spPr>
          <a:xfrm>
            <a:off x="7599164" y="4660091"/>
            <a:ext cx="0" cy="137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6C61F8-29DB-864F-7F68-3F804C971CFC}"/>
              </a:ext>
            </a:extLst>
          </p:cNvPr>
          <p:cNvCxnSpPr>
            <a:cxnSpLocks/>
          </p:cNvCxnSpPr>
          <p:nvPr/>
        </p:nvCxnSpPr>
        <p:spPr>
          <a:xfrm>
            <a:off x="5523905" y="4660091"/>
            <a:ext cx="0" cy="137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F46BD0-69C6-4A3A-3756-48AA32034D97}"/>
              </a:ext>
            </a:extLst>
          </p:cNvPr>
          <p:cNvSpPr txBox="1"/>
          <p:nvPr/>
        </p:nvSpPr>
        <p:spPr>
          <a:xfrm>
            <a:off x="2736056" y="4797251"/>
            <a:ext cx="255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Asked customers to add missing data / alternative fields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E0D4A-BCEE-32F6-73C5-70C272DECBB7}"/>
              </a:ext>
            </a:extLst>
          </p:cNvPr>
          <p:cNvSpPr txBox="1"/>
          <p:nvPr/>
        </p:nvSpPr>
        <p:spPr>
          <a:xfrm>
            <a:off x="5523905" y="4797251"/>
            <a:ext cx="207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Asked PS to get missing data from Nuvolo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76A40-AF46-3D1B-2C29-8240302601F6}"/>
              </a:ext>
            </a:extLst>
          </p:cNvPr>
          <p:cNvSpPr txBox="1"/>
          <p:nvPr/>
        </p:nvSpPr>
        <p:spPr>
          <a:xfrm>
            <a:off x="7672387" y="4797251"/>
            <a:ext cx="9644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Asked customer for incident data</a:t>
            </a:r>
          </a:p>
        </p:txBody>
      </p:sp>
    </p:spTree>
    <p:extLst>
      <p:ext uri="{BB962C8B-B14F-4D97-AF65-F5344CB8AC3E}">
        <p14:creationId xmlns:p14="http://schemas.microsoft.com/office/powerpoint/2010/main" val="13049738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DB1E1136-2223-42ED-AAE3-20616601E6F8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301</Words>
  <Application>Microsoft Office PowerPoint</Application>
  <PresentationFormat>On-screen Show (16:9)</PresentationFormat>
  <Paragraphs>109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Narrow</vt:lpstr>
      <vt:lpstr>Arial</vt:lpstr>
      <vt:lpstr>1_Simple Light</vt:lpstr>
      <vt:lpstr>think-cell Slide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2025-09-24T16:36:48Z</dcterms:modified>
</cp:coreProperties>
</file>