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omments/modernComment_7FFFD7D4_786B575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2"/>
  </p:sldMasterIdLst>
  <p:notesMasterIdLst>
    <p:notesMasterId r:id="rId14"/>
  </p:notesMasterIdLst>
  <p:sldIdLst>
    <p:sldId id="21474733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91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3" Type="http://schemas.openxmlformats.org/officeDocument/2006/relationships/customXml" Target="../customXml/item3.xml"/><Relationship Id="rId89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2" Type="http://schemas.openxmlformats.org/officeDocument/2006/relationships/customXml" Target="../customXml/item2.xml"/><Relationship Id="rId88" Type="http://schemas.openxmlformats.org/officeDocument/2006/relationships/viewProps" Target="viewProps.xml"/><Relationship Id="rId9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87" Type="http://schemas.openxmlformats.org/officeDocument/2006/relationships/presProps" Target="presProps.xml"/><Relationship Id="rId5" Type="http://schemas.openxmlformats.org/officeDocument/2006/relationships/customXml" Target="../customXml/item5.xml"/><Relationship Id="rId90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86" Type="http://customschemas.google.com/relationships/presentationmetadata" Target="meta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/Relationships>
</file>

<file path=ppt/comments/modernComment_7FFFD7D4_786B575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CF692F-0C65-405A-B6E5-CECA648176BA}" authorId="{D4474C75-37D1-F114-F9EF-B4C04D99555E}" created="2025-09-03T19:12:04.164">
    <pc:sldMkLst xmlns:pc="http://schemas.microsoft.com/office/powerpoint/2013/main/command">
      <pc:docMk/>
      <pc:sldMk cId="2020300634" sldId="2147473364"/>
    </pc:sldMkLst>
    <p188:txBody>
      <a:bodyPr/>
      <a:lstStyle/>
      <a:p>
        <a:r>
          <a:rPr lang="en-US"/>
          <a:t>Push everything by a week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4B0A-968A-4CF3-B21E-DFD628C194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92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oleObject" Target="../embeddings/oleObject3.bin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5C31105-845D-57AE-3B2C-645F718D5C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5C31105-845D-57AE-3B2C-645F718D5C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984878-AA0C-0A57-870B-EB35B4BD74EB}"/>
              </a:ext>
            </a:extLst>
          </p:cNvPr>
          <p:cNvCxnSpPr>
            <a:cxnSpLocks/>
          </p:cNvCxnSpPr>
          <p:nvPr/>
        </p:nvCxnSpPr>
        <p:spPr>
          <a:xfrm>
            <a:off x="432197" y="-1191"/>
            <a:ext cx="0" cy="634604"/>
          </a:xfrm>
          <a:prstGeom prst="line">
            <a:avLst/>
          </a:prstGeom>
          <a:ln w="635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2">
            <a:extLst>
              <a:ext uri="{FF2B5EF4-FFF2-40B4-BE49-F238E27FC236}">
                <a16:creationId xmlns:a16="http://schemas.microsoft.com/office/drawing/2014/main" id="{008AEF3F-8333-3D55-BB44-B2FD9AE26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1057" y="4835348"/>
            <a:ext cx="227410" cy="12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algn="r" eaLnBrk="1" hangingPunct="1"/>
            <a:fld id="{30878478-DD7B-4AF1-9EAF-D8E8D4E8BEA1}" type="slidenum">
              <a:rPr lang="en-US" altLang="en-US" sz="825"/>
              <a:pPr algn="r" eaLnBrk="1" hangingPunct="1"/>
              <a:t>‹#›</a:t>
            </a:fld>
            <a:endParaRPr lang="en-US" altLang="en-US" sz="825"/>
          </a:p>
        </p:txBody>
      </p:sp>
      <p:pic>
        <p:nvPicPr>
          <p:cNvPr id="6" name="Picture 32" descr="Logo&#10;&#10;Description automatically generated">
            <a:extLst>
              <a:ext uri="{FF2B5EF4-FFF2-40B4-BE49-F238E27FC236}">
                <a16:creationId xmlns:a16="http://schemas.microsoft.com/office/drawing/2014/main" id="{9870E00C-EF62-626E-1725-190C4CEB6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5" y="4800600"/>
            <a:ext cx="464344" cy="19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208A044B-6ADA-0641-9787-4396C79CF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310" y="5023247"/>
            <a:ext cx="3536156" cy="6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algn="r" eaLnBrk="1" hangingPunct="1"/>
            <a:r>
              <a:rPr lang="en-US" altLang="en-US" sz="450">
                <a:solidFill>
                  <a:srgbClr val="A0A0A0"/>
                </a:solidFill>
              </a:rPr>
              <a:t>Includes content supplied by Sales Benchmark Index; Copyright © Sales Benchmark Index, 2025</a:t>
            </a:r>
          </a:p>
        </p:txBody>
      </p:sp>
      <p:graphicFrame>
        <p:nvGraphicFramePr>
          <p:cNvPr id="8" name="Object 5" hidden="1">
            <a:extLst>
              <a:ext uri="{FF2B5EF4-FFF2-40B4-BE49-F238E27FC236}">
                <a16:creationId xmlns:a16="http://schemas.microsoft.com/office/drawing/2014/main" id="{033CC803-B893-0436-1882-11C72569BE1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8" name="Object 5" hidden="1">
                        <a:extLst>
                          <a:ext uri="{FF2B5EF4-FFF2-40B4-BE49-F238E27FC236}">
                            <a16:creationId xmlns:a16="http://schemas.microsoft.com/office/drawing/2014/main" id="{033CC803-B893-0436-1882-11C72569B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E794796C-8C2B-C382-FE05-BFE04E6822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69" imgH="469" progId="TCLayout.ActiveDocument.1">
                  <p:embed/>
                </p:oleObj>
              </mc:Choice>
              <mc:Fallback>
                <p:oleObj name="think-cell Slide" r:id="rId1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microsoft.com/office/2018/10/relationships/comments" Target="../comments/modernComment_7FFFD7D4_786B575A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C4E5E5BA-73F7-3351-8764-B2ED6A16A3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3436371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04" imgH="405" progId="TCLayout.ActiveDocument.1">
                  <p:embed/>
                </p:oleObj>
              </mc:Choice>
              <mc:Fallback>
                <p:oleObj name="think-cell Slide" r:id="rId5" imgW="404" imgH="405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4E5E5BA-73F7-3351-8764-B2ED6A16A3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6B2955-63F0-274C-AF44-FEB6FC3E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Overall Project Timeline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AA21FA-2B5F-8DDF-F757-8B25E64DB508}"/>
              </a:ext>
            </a:extLst>
          </p:cNvPr>
          <p:cNvGraphicFramePr>
            <a:graphicFrameLocks noGrp="1"/>
          </p:cNvGraphicFramePr>
          <p:nvPr/>
        </p:nvGraphicFramePr>
        <p:xfrm>
          <a:off x="589910" y="903689"/>
          <a:ext cx="7186849" cy="322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006">
                  <a:extLst>
                    <a:ext uri="{9D8B030D-6E8A-4147-A177-3AD203B41FA5}">
                      <a16:colId xmlns:a16="http://schemas.microsoft.com/office/drawing/2014/main" val="1436953049"/>
                    </a:ext>
                  </a:extLst>
                </a:gridCol>
                <a:gridCol w="544406">
                  <a:extLst>
                    <a:ext uri="{9D8B030D-6E8A-4147-A177-3AD203B41FA5}">
                      <a16:colId xmlns:a16="http://schemas.microsoft.com/office/drawing/2014/main" val="3388521130"/>
                    </a:ext>
                  </a:extLst>
                </a:gridCol>
                <a:gridCol w="544407">
                  <a:extLst>
                    <a:ext uri="{9D8B030D-6E8A-4147-A177-3AD203B41FA5}">
                      <a16:colId xmlns:a16="http://schemas.microsoft.com/office/drawing/2014/main" val="326997649"/>
                    </a:ext>
                  </a:extLst>
                </a:gridCol>
                <a:gridCol w="586309">
                  <a:extLst>
                    <a:ext uri="{9D8B030D-6E8A-4147-A177-3AD203B41FA5}">
                      <a16:colId xmlns:a16="http://schemas.microsoft.com/office/drawing/2014/main" val="661510385"/>
                    </a:ext>
                  </a:extLst>
                </a:gridCol>
                <a:gridCol w="559469">
                  <a:extLst>
                    <a:ext uri="{9D8B030D-6E8A-4147-A177-3AD203B41FA5}">
                      <a16:colId xmlns:a16="http://schemas.microsoft.com/office/drawing/2014/main" val="2961059572"/>
                    </a:ext>
                  </a:extLst>
                </a:gridCol>
                <a:gridCol w="371020">
                  <a:extLst>
                    <a:ext uri="{9D8B030D-6E8A-4147-A177-3AD203B41FA5}">
                      <a16:colId xmlns:a16="http://schemas.microsoft.com/office/drawing/2014/main" val="127819683"/>
                    </a:ext>
                  </a:extLst>
                </a:gridCol>
                <a:gridCol w="271130">
                  <a:extLst>
                    <a:ext uri="{9D8B030D-6E8A-4147-A177-3AD203B41FA5}">
                      <a16:colId xmlns:a16="http://schemas.microsoft.com/office/drawing/2014/main" val="2812460353"/>
                    </a:ext>
                  </a:extLst>
                </a:gridCol>
                <a:gridCol w="590108">
                  <a:extLst>
                    <a:ext uri="{9D8B030D-6E8A-4147-A177-3AD203B41FA5}">
                      <a16:colId xmlns:a16="http://schemas.microsoft.com/office/drawing/2014/main" val="645258604"/>
                    </a:ext>
                  </a:extLst>
                </a:gridCol>
                <a:gridCol w="326951">
                  <a:extLst>
                    <a:ext uri="{9D8B030D-6E8A-4147-A177-3AD203B41FA5}">
                      <a16:colId xmlns:a16="http://schemas.microsoft.com/office/drawing/2014/main" val="655557719"/>
                    </a:ext>
                  </a:extLst>
                </a:gridCol>
                <a:gridCol w="231258">
                  <a:extLst>
                    <a:ext uri="{9D8B030D-6E8A-4147-A177-3AD203B41FA5}">
                      <a16:colId xmlns:a16="http://schemas.microsoft.com/office/drawing/2014/main" val="3675155306"/>
                    </a:ext>
                  </a:extLst>
                </a:gridCol>
                <a:gridCol w="590107">
                  <a:extLst>
                    <a:ext uri="{9D8B030D-6E8A-4147-A177-3AD203B41FA5}">
                      <a16:colId xmlns:a16="http://schemas.microsoft.com/office/drawing/2014/main" val="391503114"/>
                    </a:ext>
                  </a:extLst>
                </a:gridCol>
                <a:gridCol w="631678">
                  <a:extLst>
                    <a:ext uri="{9D8B030D-6E8A-4147-A177-3AD203B41FA5}">
                      <a16:colId xmlns:a16="http://schemas.microsoft.com/office/drawing/2014/main" val="1510095600"/>
                    </a:ext>
                  </a:extLst>
                </a:gridCol>
              </a:tblGrid>
              <a:tr h="22534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Activity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Week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08676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6/16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6/23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6/30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7/7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7/14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chemeClr val="tx1"/>
                          </a:solidFill>
                        </a:rPr>
                        <a:t>7/21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7/28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8/4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81073"/>
                  </a:ext>
                </a:extLst>
              </a:tr>
              <a:tr h="279232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Kickoff &amp; Alignment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736753"/>
                  </a:ext>
                </a:extLst>
              </a:tr>
              <a:tr h="279232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Stakeholder Interviews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420926"/>
                  </a:ext>
                </a:extLst>
              </a:tr>
              <a:tr h="279232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Argano Data Analysis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00488"/>
                  </a:ext>
                </a:extLst>
              </a:tr>
              <a:tr h="279232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Competitive Research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944988"/>
                  </a:ext>
                </a:extLst>
              </a:tr>
              <a:tr h="279232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Qualitative Research Design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80021"/>
                  </a:ext>
                </a:extLst>
              </a:tr>
              <a:tr h="279232">
                <a:tc>
                  <a:txBody>
                    <a:bodyPr/>
                    <a:lstStyle/>
                    <a:p>
                      <a:pPr algn="l"/>
                      <a:r>
                        <a:rPr lang="en-US" sz="800"/>
                        <a:t>Qualitative Interviews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213002"/>
                  </a:ext>
                </a:extLst>
              </a:tr>
              <a:tr h="279232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Quantitative Research Design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83064"/>
                  </a:ext>
                </a:extLst>
              </a:tr>
              <a:tr h="279232">
                <a:tc>
                  <a:txBody>
                    <a:bodyPr/>
                    <a:lstStyle/>
                    <a:p>
                      <a:pPr algn="l"/>
                      <a:r>
                        <a:rPr lang="en-US" sz="800"/>
                        <a:t>Quantitative Data Collection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443317"/>
                  </a:ext>
                </a:extLst>
              </a:tr>
              <a:tr h="279232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Analysis &amp; Results Development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620625"/>
                  </a:ext>
                </a:extLst>
              </a:tr>
              <a:tr h="279232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Recommendations Delivery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29646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9687DC-8276-0213-AF14-66752D262981}"/>
              </a:ext>
            </a:extLst>
          </p:cNvPr>
          <p:cNvSpPr txBox="1"/>
          <p:nvPr/>
        </p:nvSpPr>
        <p:spPr>
          <a:xfrm>
            <a:off x="5470721" y="4689625"/>
            <a:ext cx="854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Board Meeting Prep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607836-C127-7CDB-E050-DAB310B578DF}"/>
              </a:ext>
            </a:extLst>
          </p:cNvPr>
          <p:cNvCxnSpPr>
            <a:cxnSpLocks/>
          </p:cNvCxnSpPr>
          <p:nvPr/>
        </p:nvCxnSpPr>
        <p:spPr>
          <a:xfrm>
            <a:off x="5882536" y="1119757"/>
            <a:ext cx="0" cy="3480758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DEE69A-6ABE-57B7-BEBB-A75AFE90663E}"/>
              </a:ext>
            </a:extLst>
          </p:cNvPr>
          <p:cNvSpPr/>
          <p:nvPr/>
        </p:nvSpPr>
        <p:spPr>
          <a:xfrm>
            <a:off x="5823291" y="4594898"/>
            <a:ext cx="122927" cy="7763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DBF867-0979-3192-7846-B9B5251095F6}"/>
              </a:ext>
            </a:extLst>
          </p:cNvPr>
          <p:cNvSpPr txBox="1"/>
          <p:nvPr/>
        </p:nvSpPr>
        <p:spPr>
          <a:xfrm>
            <a:off x="7237684" y="4691500"/>
            <a:ext cx="8540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Final Delivery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244BCB-2C65-7E2C-9E78-E16E6625BACD}"/>
              </a:ext>
            </a:extLst>
          </p:cNvPr>
          <p:cNvCxnSpPr>
            <a:cxnSpLocks/>
          </p:cNvCxnSpPr>
          <p:nvPr/>
        </p:nvCxnSpPr>
        <p:spPr>
          <a:xfrm>
            <a:off x="7649498" y="1121632"/>
            <a:ext cx="0" cy="3480758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6CAD328-871B-9A5E-E591-B80C92177A0A}"/>
              </a:ext>
            </a:extLst>
          </p:cNvPr>
          <p:cNvSpPr/>
          <p:nvPr/>
        </p:nvSpPr>
        <p:spPr>
          <a:xfrm>
            <a:off x="7590253" y="4596773"/>
            <a:ext cx="122927" cy="7763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F5999E-AC32-DD5A-A914-ADA514649FB4}"/>
              </a:ext>
            </a:extLst>
          </p:cNvPr>
          <p:cNvCxnSpPr>
            <a:cxnSpLocks/>
          </p:cNvCxnSpPr>
          <p:nvPr/>
        </p:nvCxnSpPr>
        <p:spPr>
          <a:xfrm>
            <a:off x="4079767" y="1124878"/>
            <a:ext cx="0" cy="348075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1C6E720-D8DB-3F8A-BCD8-3C7C20520073}"/>
              </a:ext>
            </a:extLst>
          </p:cNvPr>
          <p:cNvSpPr/>
          <p:nvPr/>
        </p:nvSpPr>
        <p:spPr>
          <a:xfrm>
            <a:off x="4017110" y="4596606"/>
            <a:ext cx="122927" cy="77638"/>
          </a:xfrm>
          <a:prstGeom prst="triangle">
            <a:avLst/>
          </a:prstGeom>
          <a:solidFill>
            <a:srgbClr val="0000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69D339-9734-6841-1D49-D527C90A5F29}"/>
              </a:ext>
            </a:extLst>
          </p:cNvPr>
          <p:cNvSpPr txBox="1"/>
          <p:nvPr/>
        </p:nvSpPr>
        <p:spPr>
          <a:xfrm>
            <a:off x="3651566" y="4693091"/>
            <a:ext cx="8540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Today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28DE1D-A2A6-C481-BD31-00AE303C1549}"/>
              </a:ext>
            </a:extLst>
          </p:cNvPr>
          <p:cNvSpPr txBox="1"/>
          <p:nvPr/>
        </p:nvSpPr>
        <p:spPr>
          <a:xfrm>
            <a:off x="4728824" y="4689625"/>
            <a:ext cx="8540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Launch survey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EE7527-00C1-E5CA-19FF-81A80DCD9537}"/>
              </a:ext>
            </a:extLst>
          </p:cNvPr>
          <p:cNvCxnSpPr>
            <a:cxnSpLocks/>
          </p:cNvCxnSpPr>
          <p:nvPr/>
        </p:nvCxnSpPr>
        <p:spPr>
          <a:xfrm>
            <a:off x="5140639" y="1119757"/>
            <a:ext cx="0" cy="3480758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B267BC0-0761-62DA-4861-E64F949207DE}"/>
              </a:ext>
            </a:extLst>
          </p:cNvPr>
          <p:cNvSpPr/>
          <p:nvPr/>
        </p:nvSpPr>
        <p:spPr>
          <a:xfrm>
            <a:off x="5081394" y="4594898"/>
            <a:ext cx="122927" cy="77638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0203006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4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11.xml><?xml version="1.0" encoding="utf-8"?>
<ds:datastoreItem xmlns:ds="http://schemas.openxmlformats.org/officeDocument/2006/customXml" ds:itemID="{0424A3D4-08CE-4BBC-9967-A7CC5B69DB59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E23B069F-071A-4D48-96A2-533991D8037B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58</Words>
  <Application>Microsoft Office PowerPoint</Application>
  <PresentationFormat>On-screen Show (16:9)</PresentationFormat>
  <Paragraphs>35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1_Simple Light</vt:lpstr>
      <vt:lpstr>think-cell Slide</vt:lpstr>
      <vt:lpstr>Overall Project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36</cp:revision>
  <dcterms:modified xsi:type="dcterms:W3CDTF">2025-09-24T16:39:08Z</dcterms:modified>
</cp:coreProperties>
</file>