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9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1"/>
  </p:sldMasterIdLst>
  <p:notesMasterIdLst>
    <p:notesMasterId r:id="rId13"/>
  </p:notesMasterIdLst>
  <p:sldIdLst>
    <p:sldId id="281" r:id="rId12"/>
  </p:sldIdLst>
  <p:sldSz cx="9144000" cy="5143500" type="screen16x9"/>
  <p:notesSz cx="6858000" cy="9144000"/>
  <p:embeddedFontLst>
    <p:embeddedFont>
      <p:font typeface="Exo" panose="020B0604020202020204" charset="0"/>
      <p:regular r:id="rId14"/>
      <p:bold r:id="rId15"/>
      <p:italic r:id="rId16"/>
      <p:boldItalic r:id="rId17"/>
    </p:embeddedFont>
    <p:embeddedFont>
      <p:font typeface="Playfair Display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5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66" y="35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85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89" Type="http://schemas.openxmlformats.org/officeDocument/2006/relationships/tableStyles" Target="tableStyles.xml"/><Relationship Id="rId7" Type="http://schemas.openxmlformats.org/officeDocument/2006/relationships/customXml" Target="../customXml/item7.xml"/><Relationship Id="rId12" Type="http://schemas.openxmlformats.org/officeDocument/2006/relationships/slide" Target="slides/slide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8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font" Target="fonts/font2.fntdata"/><Relationship Id="rId90" Type="http://schemas.microsoft.com/office/2018/10/relationships/authors" Target="authors.xml"/><Relationship Id="rId10" Type="http://schemas.openxmlformats.org/officeDocument/2006/relationships/customXml" Target="../customXml/item10.xml"/><Relationship Id="rId19" Type="http://schemas.openxmlformats.org/officeDocument/2006/relationships/font" Target="fonts/font6.fntdata"/><Relationship Id="rId86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font" Target="fonts/font1.fntdata"/></Relationships>
</file>

<file path=ppt/comments/modernComment_11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92BBB3C-BAAD-4869-9C94-43CC957B68E7}" authorId="{EC28B4B0-6701-2EAD-4AFD-41CFFF8EDE08}" created="2025-05-19T21:25:09.96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81"/>
      <ac:graphicFrameMk id="564" creationId="{00000000-0000-0000-0000-000000000000}"/>
    </ac:deMkLst>
    <p188:txBody>
      <a:bodyPr/>
      <a:lstStyle/>
      <a:p>
        <a:r>
          <a:rPr lang="en-US"/>
          <a:t>Sort by impact on kpmg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2ecbd9d9bc7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g2ecbd9d9bc7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9_0.xm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ecbd9d9bc7_0_568"/>
          <p:cNvSpPr txBox="1"/>
          <p:nvPr/>
        </p:nvSpPr>
        <p:spPr>
          <a:xfrm>
            <a:off x="7986433" y="1688658"/>
            <a:ext cx="1043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Prioritized for further analysis</a:t>
            </a:r>
            <a:endParaRPr/>
          </a:p>
        </p:txBody>
      </p:sp>
      <p:graphicFrame>
        <p:nvGraphicFramePr>
          <p:cNvPr id="564" name="Google Shape;564;g2ecbd9d9bc7_0_568"/>
          <p:cNvGraphicFramePr/>
          <p:nvPr>
            <p:extLst>
              <p:ext uri="{D42A27DB-BD31-4B8C-83A1-F6EECF244321}">
                <p14:modId xmlns:p14="http://schemas.microsoft.com/office/powerpoint/2010/main" val="3222277117"/>
              </p:ext>
            </p:extLst>
          </p:nvPr>
        </p:nvGraphicFramePr>
        <p:xfrm>
          <a:off x="457200" y="1176567"/>
          <a:ext cx="7409775" cy="2983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2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Trend</a:t>
                      </a:r>
                      <a:endParaRPr/>
                    </a:p>
                  </a:txBody>
                  <a:tcPr marL="12875" marR="12875" marT="8575" marB="8575" anchor="b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Impact on</a:t>
                      </a:r>
                      <a:b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</a:b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semiconductor industry</a:t>
                      </a:r>
                      <a:endParaRPr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Impact on</a:t>
                      </a:r>
                      <a:b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</a:br>
                      <a:r>
                        <a:rPr lang="en-US" sz="1200" b="0" u="none" strike="noStrike" cap="none">
                          <a:solidFill>
                            <a:schemeClr val="accent4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KPMG’s business lines</a:t>
                      </a:r>
                      <a:endParaRPr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Geographic diversification of supply chain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E90A6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Industry recovery and normalization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Increased cyberthreats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Automotive/semiconductor partnerships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34237E">
                        <a:alpha val="149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Talent shortage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Innovations in manufacturing </a:t>
                      </a:r>
                      <a:r>
                        <a:rPr lang="en-US" sz="1000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&amp; </a:t>
                      </a:r>
                      <a:r>
                        <a:rPr lang="en-US" sz="1000" u="none" strike="noStrike" cap="none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design</a:t>
                      </a:r>
                      <a:r>
                        <a:rPr lang="en-US" sz="1000" dirty="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 (incl. application of AI)</a:t>
                      </a:r>
                      <a:endParaRPr sz="1200" dirty="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Advanced node technologies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automotive sector (AV/EV)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edge computing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5G / 6G</a:t>
                      </a:r>
                      <a:endParaRPr sz="1000" u="none" strike="noStrike" cap="none">
                        <a:solidFill>
                          <a:schemeClr val="dk2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000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Demand growth from generative AI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ESG and sustainability improvements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7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strike="noStrike" cap="none">
                          <a:solidFill>
                            <a:schemeClr val="dk2"/>
                          </a:solidFill>
                          <a:latin typeface="Exo"/>
                          <a:ea typeface="Exo"/>
                          <a:cs typeface="Exo"/>
                          <a:sym typeface="Exo"/>
                        </a:rPr>
                        <a:t>Metaverse growth</a:t>
                      </a:r>
                      <a:endParaRPr sz="1200"/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b="0" i="0" u="none" strike="noStrike" cap="none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>
                        <a:solidFill>
                          <a:schemeClr val="lt1"/>
                        </a:solidFill>
                        <a:latin typeface="Exo"/>
                        <a:ea typeface="Exo"/>
                        <a:cs typeface="Exo"/>
                        <a:sym typeface="Exo"/>
                      </a:endParaRPr>
                    </a:p>
                  </a:txBody>
                  <a:tcPr marL="12875" marR="12875" marT="8575" marB="8575" anchor="ctr">
                    <a:lnL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2464B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90A6D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65" name="Google Shape;565;g2ecbd9d9bc7_0_568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g2ecbd9d9bc7_0_568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g2ecbd9d9bc7_0_568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68" name="Google Shape;568;g2ecbd9d9bc7_0_568"/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4 priority trends were identified based on impact on the industry and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on KPMG’s business lines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pic>
        <p:nvPicPr>
          <p:cNvPr id="569" name="Google Shape;569;g2ecbd9d9bc7_0_568" descr="Harvey Balls 75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3547" y="1549159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g2ecbd9d9bc7_0_568" descr="Harvey Balls 75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83547" y="1749597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g2ecbd9d9bc7_0_568" descr="Harvey Balls 75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7771" y="1549159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g2ecbd9d9bc7_0_568" descr="Harvey Balls 75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7771" y="1950034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g2ecbd9d9bc7_0_568" descr="Harvey Balls 75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7771" y="2150472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1950034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2350910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2551348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2751786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2952223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3353099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3547" y="3753975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3547" y="3954412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2" name="Google Shape;582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771" y="3954412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771" y="3353099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771" y="2952224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7771" y="2751786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7771" y="2551348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7771" y="2350910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7771" y="3753975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771" y="1749596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3547" y="2150472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92857" y="4320565"/>
            <a:ext cx="250799" cy="2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2" name="Google Shape;592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67624" y="4320565"/>
            <a:ext cx="250799" cy="25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3" name="Google Shape;593;g2ecbd9d9bc7_0_568" descr="Harvey Balls 75%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170893" y="4320565"/>
            <a:ext cx="250799" cy="250799"/>
          </a:xfrm>
          <a:prstGeom prst="rect">
            <a:avLst/>
          </a:prstGeom>
          <a:noFill/>
          <a:ln>
            <a:noFill/>
          </a:ln>
        </p:spPr>
      </p:pic>
      <p:sp>
        <p:nvSpPr>
          <p:cNvPr id="594" name="Google Shape;594;g2ecbd9d9bc7_0_568"/>
          <p:cNvSpPr txBox="1"/>
          <p:nvPr/>
        </p:nvSpPr>
        <p:spPr>
          <a:xfrm>
            <a:off x="5366479" y="4307465"/>
            <a:ext cx="599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High</a:t>
            </a:r>
            <a:endParaRPr/>
          </a:p>
        </p:txBody>
      </p:sp>
      <p:sp>
        <p:nvSpPr>
          <p:cNvPr id="595" name="Google Shape;595;g2ecbd9d9bc7_0_568"/>
          <p:cNvSpPr txBox="1"/>
          <p:nvPr/>
        </p:nvSpPr>
        <p:spPr>
          <a:xfrm>
            <a:off x="6248170" y="4307465"/>
            <a:ext cx="85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Medium</a:t>
            </a:r>
            <a:endParaRPr/>
          </a:p>
        </p:txBody>
      </p:sp>
      <p:sp>
        <p:nvSpPr>
          <p:cNvPr id="596" name="Google Shape;596;g2ecbd9d9bc7_0_568"/>
          <p:cNvSpPr txBox="1"/>
          <p:nvPr/>
        </p:nvSpPr>
        <p:spPr>
          <a:xfrm>
            <a:off x="7358366" y="4307465"/>
            <a:ext cx="540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Low</a:t>
            </a:r>
            <a:endParaRPr/>
          </a:p>
        </p:txBody>
      </p:sp>
      <p:cxnSp>
        <p:nvCxnSpPr>
          <p:cNvPr id="597" name="Google Shape;597;g2ecbd9d9bc7_0_568"/>
          <p:cNvCxnSpPr/>
          <p:nvPr/>
        </p:nvCxnSpPr>
        <p:spPr>
          <a:xfrm>
            <a:off x="7985240" y="1522935"/>
            <a:ext cx="0" cy="883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98" name="Google Shape;598;g2ecbd9d9bc7_0_568"/>
          <p:cNvSpPr txBox="1"/>
          <p:nvPr/>
        </p:nvSpPr>
        <p:spPr>
          <a:xfrm>
            <a:off x="362607" y="4168965"/>
            <a:ext cx="4343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Impact on semiconductor industry and relevance for KPMG’s business lines are based on qualitative analyses. Impact on semiconductor industry considers likelihood and impact of each trend</a:t>
            </a:r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599" name="Google Shape;599;g2ecbd9d9bc7_0_568"/>
          <p:cNvSpPr/>
          <p:nvPr/>
        </p:nvSpPr>
        <p:spPr>
          <a:xfrm>
            <a:off x="5092262" y="4276485"/>
            <a:ext cx="2806200" cy="339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0" name="Google Shape;600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3152661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g2ecbd9d9bc7_0_568" descr="Harvey Balls 50%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3547" y="3553537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771" y="3553537"/>
            <a:ext cx="207272" cy="207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g2ecbd9d9bc7_0_568" descr="Harvey Balls 25%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7771" y="3152662"/>
            <a:ext cx="207272" cy="20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939D689B-3830-407C-98E3-2B7A4203564C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129</Words>
  <Application>Microsoft Office PowerPoint</Application>
  <PresentationFormat>On-screen Show (16:9)</PresentationFormat>
  <Paragraphs>23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Exo</vt:lpstr>
      <vt:lpstr>Arial</vt:lpstr>
      <vt:lpstr>Playfair Display SemiBold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2025-09-18T21:28:08Z</dcterms:modified>
</cp:coreProperties>
</file>