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19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2"/>
  </p:sldMasterIdLst>
  <p:notesMasterIdLst>
    <p:notesMasterId r:id="rId14"/>
  </p:notesMasterIdLst>
  <p:sldIdLst>
    <p:sldId id="281" r:id="rId13"/>
  </p:sldIdLst>
  <p:sldSz cx="9144000" cy="5143500" type="screen16x9"/>
  <p:notesSz cx="6858000" cy="9144000"/>
  <p:embeddedFontLst>
    <p:embeddedFont>
      <p:font typeface="Exo" panose="020B0604020202020204" charset="0"/>
      <p:regular r:id="rId15"/>
      <p:bold r:id="rId16"/>
      <p:italic r:id="rId17"/>
      <p:boldItalic r:id="rId18"/>
    </p:embeddedFont>
    <p:embeddedFont>
      <p:font typeface="Playfair Display SemiBol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5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96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font" Target="fonts/font4.fntdata"/><Relationship Id="rId85" Type="http://customschemas.google.com/relationships/presentationmetadata" Target="meta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89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8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font" Target="fonts/font1.fntdata"/><Relationship Id="rId90" Type="http://schemas.microsoft.com/office/2018/10/relationships/authors" Target="authors.xml"/><Relationship Id="rId10" Type="http://schemas.openxmlformats.org/officeDocument/2006/relationships/customXml" Target="../customXml/item10.xml"/><Relationship Id="rId19" Type="http://schemas.openxmlformats.org/officeDocument/2006/relationships/font" Target="fonts/font5.fntdata"/><Relationship Id="rId86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comments/modernComment_11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92BBB3C-BAAD-4869-9C94-43CC957B68E7}" authorId="{EC28B4B0-6701-2EAD-4AFD-41CFFF8EDE08}" created="2025-05-19T21:25:09.96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81"/>
      <ac:graphicFrameMk id="564" creationId="{00000000-0000-0000-0000-000000000000}"/>
    </ac:deMkLst>
    <p188:txBody>
      <a:bodyPr/>
      <a:lstStyle/>
      <a:p>
        <a:r>
          <a:rPr lang="en-US"/>
          <a:t>Sort by impact on kpmg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ecbd9d9bc7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1" name="Google Shape;561;g2ecbd9d9bc7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Generated Slide 1_1_1_B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42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2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111557D-8B0C-00A1-6530-FFA39BC272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30306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69" imgH="469" progId="TCLayout.ActiveDocument.1">
                  <p:embed/>
                </p:oleObj>
              </mc:Choice>
              <mc:Fallback>
                <p:oleObj name="think-cell Slide" r:id="rId1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9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ecbd9d9bc7_0_568"/>
          <p:cNvSpPr txBox="1"/>
          <p:nvPr/>
        </p:nvSpPr>
        <p:spPr>
          <a:xfrm>
            <a:off x="7986433" y="1688658"/>
            <a:ext cx="1043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Prioritized for further analysis</a:t>
            </a:r>
            <a:endParaRPr/>
          </a:p>
        </p:txBody>
      </p:sp>
      <p:graphicFrame>
        <p:nvGraphicFramePr>
          <p:cNvPr id="564" name="Google Shape;564;g2ecbd9d9bc7_0_568"/>
          <p:cNvGraphicFramePr/>
          <p:nvPr>
            <p:extLst>
              <p:ext uri="{D42A27DB-BD31-4B8C-83A1-F6EECF244321}">
                <p14:modId xmlns:p14="http://schemas.microsoft.com/office/powerpoint/2010/main" val="3222277117"/>
              </p:ext>
            </p:extLst>
          </p:nvPr>
        </p:nvGraphicFramePr>
        <p:xfrm>
          <a:off x="457200" y="1176567"/>
          <a:ext cx="7409775" cy="2983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accent4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Trend</a:t>
                      </a:r>
                      <a:endParaRPr/>
                    </a:p>
                  </a:txBody>
                  <a:tcPr marL="12875" marR="12875" marT="8575" marB="8575" anchor="b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90A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accent4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Impact on</a:t>
                      </a:r>
                      <a:br>
                        <a:rPr lang="en-US" sz="1200" b="0" u="none" strike="noStrike" cap="none">
                          <a:solidFill>
                            <a:schemeClr val="accent4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</a:br>
                      <a:r>
                        <a:rPr lang="en-US" sz="1200" b="0" u="none" strike="noStrike" cap="none">
                          <a:solidFill>
                            <a:schemeClr val="accent4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semiconductor industry</a:t>
                      </a:r>
                      <a:endParaRPr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90A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accent4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Impact on</a:t>
                      </a:r>
                      <a:br>
                        <a:rPr lang="en-US" sz="1200" b="0" u="none" strike="noStrike" cap="none">
                          <a:solidFill>
                            <a:schemeClr val="accent4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</a:br>
                      <a:r>
                        <a:rPr lang="en-US" sz="1200" b="0" u="none" strike="noStrike" cap="none">
                          <a:solidFill>
                            <a:schemeClr val="accent4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KPMG’s business lines</a:t>
                      </a:r>
                      <a:endParaRPr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90A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Geographic diversification of supply chain</a:t>
                      </a:r>
                      <a:endParaRPr sz="1200"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90A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90A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90A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Industry recovery and normalization</a:t>
                      </a:r>
                      <a:endParaRPr sz="1200"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Increased cyberthreats</a:t>
                      </a:r>
                      <a:endParaRPr sz="1200"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Automotive/semiconductor partnerships</a:t>
                      </a:r>
                      <a:endParaRPr sz="1200"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Talent shortage</a:t>
                      </a:r>
                      <a:endParaRPr sz="1200"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Innovations in manufacturing </a:t>
                      </a:r>
                      <a:r>
                        <a:rPr lang="en-US" sz="1000" dirty="0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&amp; </a:t>
                      </a:r>
                      <a:r>
                        <a:rPr lang="en-US" sz="1000" u="none" strike="noStrike" cap="none" dirty="0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design</a:t>
                      </a:r>
                      <a:r>
                        <a:rPr lang="en-US" sz="1000" dirty="0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(incl. application of AI)</a:t>
                      </a:r>
                      <a:endParaRPr sz="1200" dirty="0"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Advanced node technologies</a:t>
                      </a:r>
                      <a:endParaRPr sz="1200"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Demand growth from automotive sector (AV/EV)</a:t>
                      </a:r>
                      <a:endParaRPr sz="1200"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Demand growth from edge computing</a:t>
                      </a:r>
                      <a:endParaRPr sz="10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Demand growth from 5G / 6G</a:t>
                      </a:r>
                      <a:endParaRPr sz="10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Demand growth from generative AI</a:t>
                      </a:r>
                      <a:endParaRPr sz="1200"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ESG and sustainability improvements</a:t>
                      </a:r>
                      <a:endParaRPr sz="1200"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Metaverse growth</a:t>
                      </a:r>
                      <a:endParaRPr sz="1200"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65" name="Google Shape;565;g2ecbd9d9bc7_0_568"/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gradFill>
            <a:gsLst>
              <a:gs pos="0">
                <a:schemeClr val="dk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2ecbd9d9bc7_0_568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1</a:t>
            </a:fld>
            <a:endParaRPr sz="10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68" name="Google Shape;568;g2ecbd9d9bc7_0_568"/>
          <p:cNvSpPr txBox="1"/>
          <p:nvPr/>
        </p:nvSpPr>
        <p:spPr>
          <a:xfrm>
            <a:off x="457200" y="499596"/>
            <a:ext cx="82677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4 priority trends were identified based on impact on the industry and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on KPMG’s business lines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</a:t>
            </a:r>
            <a:endParaRPr sz="1800" b="0" i="0" u="none" strike="noStrike" cap="none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594" name="Google Shape;594;g2ecbd9d9bc7_0_568"/>
          <p:cNvSpPr txBox="1"/>
          <p:nvPr/>
        </p:nvSpPr>
        <p:spPr>
          <a:xfrm>
            <a:off x="5366479" y="4307465"/>
            <a:ext cx="599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High</a:t>
            </a:r>
            <a:endParaRPr/>
          </a:p>
        </p:txBody>
      </p:sp>
      <p:sp>
        <p:nvSpPr>
          <p:cNvPr id="595" name="Google Shape;595;g2ecbd9d9bc7_0_568"/>
          <p:cNvSpPr txBox="1"/>
          <p:nvPr/>
        </p:nvSpPr>
        <p:spPr>
          <a:xfrm>
            <a:off x="6248170" y="4307465"/>
            <a:ext cx="859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Medium</a:t>
            </a:r>
            <a:endParaRPr/>
          </a:p>
        </p:txBody>
      </p:sp>
      <p:sp>
        <p:nvSpPr>
          <p:cNvPr id="596" name="Google Shape;596;g2ecbd9d9bc7_0_568"/>
          <p:cNvSpPr txBox="1"/>
          <p:nvPr/>
        </p:nvSpPr>
        <p:spPr>
          <a:xfrm>
            <a:off x="7358366" y="4307465"/>
            <a:ext cx="54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Low</a:t>
            </a:r>
            <a:endParaRPr/>
          </a:p>
        </p:txBody>
      </p:sp>
      <p:cxnSp>
        <p:nvCxnSpPr>
          <p:cNvPr id="597" name="Google Shape;597;g2ecbd9d9bc7_0_568"/>
          <p:cNvCxnSpPr/>
          <p:nvPr/>
        </p:nvCxnSpPr>
        <p:spPr>
          <a:xfrm>
            <a:off x="7985240" y="1522935"/>
            <a:ext cx="0" cy="88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8" name="Google Shape;598;g2ecbd9d9bc7_0_568"/>
          <p:cNvSpPr txBox="1"/>
          <p:nvPr/>
        </p:nvSpPr>
        <p:spPr>
          <a:xfrm>
            <a:off x="362607" y="4168965"/>
            <a:ext cx="4343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Impact on semiconductor industry and relevance for KPMG’s business lines are based on qualitative analyses. Impact on semiconductor industry considers likelihood and impact of each trend</a:t>
            </a:r>
            <a:endParaRPr sz="10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99" name="Google Shape;599;g2ecbd9d9bc7_0_568"/>
          <p:cNvSpPr/>
          <p:nvPr/>
        </p:nvSpPr>
        <p:spPr>
          <a:xfrm>
            <a:off x="5092262" y="4276485"/>
            <a:ext cx="2806200" cy="339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11.xml><?xml version="1.0" encoding="utf-8"?>
<ds:datastoreItem xmlns:ds="http://schemas.openxmlformats.org/officeDocument/2006/customXml" ds:itemID="{815E337D-3169-41CA-A1D6-DA373282F1FC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939D689B-3830-407C-98E3-2B7A4203564C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B580167E-42FA-4569-A0F6-8B1DD49DDE20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</TotalTime>
  <Words>129</Words>
  <Application>Microsoft Office PowerPoint</Application>
  <PresentationFormat>On-screen Show (16:9)</PresentationFormat>
  <Paragraphs>23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Playfair Display SemiBold</vt:lpstr>
      <vt:lpstr>Arial</vt:lpstr>
      <vt:lpstr>Exo</vt:lpstr>
      <vt:lpstr>1_Simple Light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38</cp:revision>
  <dcterms:modified xsi:type="dcterms:W3CDTF">2025-09-20T14:06:57Z</dcterms:modified>
</cp:coreProperties>
</file>