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BB_9C657DA9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1"/>
  </p:sldMasterIdLst>
  <p:notesMasterIdLst>
    <p:notesMasterId r:id="rId14"/>
  </p:notesMasterIdLst>
  <p:sldIdLst>
    <p:sldId id="443" r:id="rId12"/>
    <p:sldId id="2147473368" r:id="rId13"/>
  </p:sldIdLst>
  <p:sldSz cx="9144000" cy="5143500" type="screen16x9"/>
  <p:notesSz cx="6858000" cy="9144000"/>
  <p:embeddedFontLst>
    <p:embeddedFont>
      <p:font typeface="Exo Light" panose="020B0604020202020204" charset="0"/>
      <p:regular r:id="rId15"/>
      <p:bold r:id="rId16"/>
      <p:italic r:id="rId17"/>
      <p:boldItalic r:id="rId18"/>
    </p:embeddedFont>
    <p:embeddedFont>
      <p:font typeface="Exo SemiBold" panose="020B0604020202020204" charset="0"/>
      <p:regular r:id="rId19"/>
      <p:bold r:id="rId20"/>
      <p:italic r:id="rId21"/>
      <p:boldItalic r:id="rId22"/>
    </p:embeddedFont>
    <p:embeddedFont>
      <p:font typeface="Playfair Display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84" Type="http://schemas.microsoft.com/office/2018/10/relationships/authors" Target="author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font" Target="fonts/font10.fntdata"/><Relationship Id="rId79" Type="http://customschemas.google.com/relationships/presentationmetadata" Target="metadata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82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omments/modernComment_1BB_9C657D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F5FBF3-512F-49D2-AE20-649EBCC07FEE}" authorId="{EC28B4B0-6701-2EAD-4AFD-41CFFF8EDE08}" created="2025-05-19T21:13:05.883">
    <pc:sldMkLst xmlns:pc="http://schemas.microsoft.com/office/powerpoint/2013/main/command">
      <pc:docMk/>
      <pc:sldMk cId="2623897001" sldId="443"/>
    </pc:sldMkLst>
    <p188:txBody>
      <a:bodyPr/>
      <a:lstStyle/>
      <a:p>
        <a:r>
          <a:rPr lang="en-US"/>
          <a:t>Add john sviokla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02BC2950-23EC-8136-B102-95B2FA9D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1e3fc9ae_0_16:notes">
            <a:extLst>
              <a:ext uri="{FF2B5EF4-FFF2-40B4-BE49-F238E27FC236}">
                <a16:creationId xmlns:a16="http://schemas.microsoft.com/office/drawing/2014/main" id="{2FE9CEA1-E53C-C4D5-3DFC-249977EB95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131e3fc9ae_0_16:notes">
            <a:extLst>
              <a:ext uri="{FF2B5EF4-FFF2-40B4-BE49-F238E27FC236}">
                <a16:creationId xmlns:a16="http://schemas.microsoft.com/office/drawing/2014/main" id="{EE2FEE5A-CD4F-1D6E-6A74-4F851119B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9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DD60251B-50FC-55FF-85DB-CFF32C7EB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1e3fc9ae_0_16:notes">
            <a:extLst>
              <a:ext uri="{FF2B5EF4-FFF2-40B4-BE49-F238E27FC236}">
                <a16:creationId xmlns:a16="http://schemas.microsoft.com/office/drawing/2014/main" id="{709B70E5-EBEC-E686-B74C-9F6013F8BC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131e3fc9ae_0_16:notes">
            <a:extLst>
              <a:ext uri="{FF2B5EF4-FFF2-40B4-BE49-F238E27FC236}">
                <a16:creationId xmlns:a16="http://schemas.microsoft.com/office/drawing/2014/main" id="{5E4657B6-ADF0-3C2A-B9E2-E8CF9C23FF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53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18/10/relationships/comments" Target="../comments/modernComment_1BB_9C657DA9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E3E875B2-9FCF-B705-F5CA-CB2627041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>
            <a:extLst>
              <a:ext uri="{FF2B5EF4-FFF2-40B4-BE49-F238E27FC236}">
                <a16:creationId xmlns:a16="http://schemas.microsoft.com/office/drawing/2014/main" id="{8810C442-48B5-37C7-609F-462013FFBB71}"/>
              </a:ext>
            </a:extLst>
          </p:cNvPr>
          <p:cNvSpPr txBox="1"/>
          <p:nvPr/>
        </p:nvSpPr>
        <p:spPr>
          <a:xfrm>
            <a:off x="914400" y="544196"/>
            <a:ext cx="73152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Introductions</a:t>
            </a:r>
            <a:r>
              <a:rPr lang="en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24" name="Google Shape;124;p18">
            <a:extLst>
              <a:ext uri="{FF2B5EF4-FFF2-40B4-BE49-F238E27FC236}">
                <a16:creationId xmlns:a16="http://schemas.microsoft.com/office/drawing/2014/main" id="{DFC8D4D4-B8A0-1CE4-871C-D40D501576AA}"/>
              </a:ext>
            </a:extLst>
          </p:cNvPr>
          <p:cNvSpPr/>
          <p:nvPr/>
        </p:nvSpPr>
        <p:spPr>
          <a:xfrm rot="5400000">
            <a:off x="-380825" y="380700"/>
            <a:ext cx="1545300" cy="7839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>
            <a:extLst>
              <a:ext uri="{FF2B5EF4-FFF2-40B4-BE49-F238E27FC236}">
                <a16:creationId xmlns:a16="http://schemas.microsoft.com/office/drawing/2014/main" id="{F33C5C38-C81B-36E5-EA8E-41E6549748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26" name="Google Shape;126;p18">
            <a:extLst>
              <a:ext uri="{FF2B5EF4-FFF2-40B4-BE49-F238E27FC236}">
                <a16:creationId xmlns:a16="http://schemas.microsoft.com/office/drawing/2014/main" id="{BA9135A7-1835-9B1B-B7F2-0E444A1F88E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>
            <a:extLst>
              <a:ext uri="{FF2B5EF4-FFF2-40B4-BE49-F238E27FC236}">
                <a16:creationId xmlns:a16="http://schemas.microsoft.com/office/drawing/2014/main" id="{240F220A-604C-CD1D-8A24-0CD4A4CE9D88}"/>
              </a:ext>
            </a:extLst>
          </p:cNvPr>
          <p:cNvSpPr txBox="1"/>
          <p:nvPr/>
        </p:nvSpPr>
        <p:spPr>
          <a:xfrm>
            <a:off x="5562624" y="1836932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Carlo Sanchez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Director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pic>
        <p:nvPicPr>
          <p:cNvPr id="128" name="Google Shape;128;p18">
            <a:extLst>
              <a:ext uri="{FF2B5EF4-FFF2-40B4-BE49-F238E27FC236}">
                <a16:creationId xmlns:a16="http://schemas.microsoft.com/office/drawing/2014/main" id="{A4BC9034-BF7E-F0F2-E0B0-8066F5EC382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2545" y="1067433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29" name="Google Shape;129;p18">
            <a:extLst>
              <a:ext uri="{FF2B5EF4-FFF2-40B4-BE49-F238E27FC236}">
                <a16:creationId xmlns:a16="http://schemas.microsoft.com/office/drawing/2014/main" id="{AF32D6F8-A520-419F-2D17-213EAFD5CC3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62624" y="1067433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0" name="Google Shape;130;p18">
            <a:extLst>
              <a:ext uri="{FF2B5EF4-FFF2-40B4-BE49-F238E27FC236}">
                <a16:creationId xmlns:a16="http://schemas.microsoft.com/office/drawing/2014/main" id="{430C8457-CCA0-7126-1D81-45F42877D863}"/>
              </a:ext>
            </a:extLst>
          </p:cNvPr>
          <p:cNvSpPr txBox="1"/>
          <p:nvPr/>
        </p:nvSpPr>
        <p:spPr>
          <a:xfrm>
            <a:off x="913240" y="1836932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Oliver Halter</a:t>
            </a:r>
            <a:br>
              <a:rPr lang="en" sz="1000" b="0" i="0" u="none" strike="noStrike" cap="none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Partner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BE284E13-4926-877A-3F8E-0A5D5A14BDF9}"/>
              </a:ext>
            </a:extLst>
          </p:cNvPr>
          <p:cNvSpPr txBox="1"/>
          <p:nvPr/>
        </p:nvSpPr>
        <p:spPr>
          <a:xfrm>
            <a:off x="7206421" y="1836932"/>
            <a:ext cx="1473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Daniela Terrizzi, PhD, RN Manager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32" name="Google Shape;132;p18">
            <a:extLst>
              <a:ext uri="{FF2B5EF4-FFF2-40B4-BE49-F238E27FC236}">
                <a16:creationId xmlns:a16="http://schemas.microsoft.com/office/drawing/2014/main" id="{4D9FBAA0-913E-9298-5DF9-ECD9E1C38EBF}"/>
              </a:ext>
            </a:extLst>
          </p:cNvPr>
          <p:cNvSpPr txBox="1"/>
          <p:nvPr/>
        </p:nvSpPr>
        <p:spPr>
          <a:xfrm>
            <a:off x="7206421" y="3692519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James Zuercher 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Senior Associate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pic>
        <p:nvPicPr>
          <p:cNvPr id="133" name="Google Shape;133;p18">
            <a:extLst>
              <a:ext uri="{FF2B5EF4-FFF2-40B4-BE49-F238E27FC236}">
                <a16:creationId xmlns:a16="http://schemas.microsoft.com/office/drawing/2014/main" id="{84A19C22-EB9A-2B61-79D0-1553D387CA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06421" y="1067433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4" name="Google Shape;134;p18">
            <a:extLst>
              <a:ext uri="{FF2B5EF4-FFF2-40B4-BE49-F238E27FC236}">
                <a16:creationId xmlns:a16="http://schemas.microsoft.com/office/drawing/2014/main" id="{22A9F57F-7FF5-EAA8-96E9-7BBE0A19FF4D}"/>
              </a:ext>
            </a:extLst>
          </p:cNvPr>
          <p:cNvSpPr txBox="1"/>
          <p:nvPr/>
        </p:nvSpPr>
        <p:spPr>
          <a:xfrm>
            <a:off x="2382545" y="1836932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Jordan Katz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Partner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pic>
        <p:nvPicPr>
          <p:cNvPr id="135" name="Google Shape;135;p18">
            <a:extLst>
              <a:ext uri="{FF2B5EF4-FFF2-40B4-BE49-F238E27FC236}">
                <a16:creationId xmlns:a16="http://schemas.microsoft.com/office/drawing/2014/main" id="{6509FFEE-E1F5-518B-FBC8-61E9A57AE54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6421" y="2935015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36" name="Google Shape;136;p18">
            <a:extLst>
              <a:ext uri="{FF2B5EF4-FFF2-40B4-BE49-F238E27FC236}">
                <a16:creationId xmlns:a16="http://schemas.microsoft.com/office/drawing/2014/main" id="{4311FE08-FD60-FE29-2D9E-665EBFC63FA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3240" y="2935015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43407FC0-CB5D-79D8-1672-D74660A0D886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07357" y="2935015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38" name="Google Shape;138;p18">
            <a:extLst>
              <a:ext uri="{FF2B5EF4-FFF2-40B4-BE49-F238E27FC236}">
                <a16:creationId xmlns:a16="http://schemas.microsoft.com/office/drawing/2014/main" id="{4376AD7D-8B83-FEDD-E002-624D8ECC33E2}"/>
              </a:ext>
            </a:extLst>
          </p:cNvPr>
          <p:cNvSpPr txBox="1"/>
          <p:nvPr/>
        </p:nvSpPr>
        <p:spPr>
          <a:xfrm>
            <a:off x="5562624" y="213585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Experienced healthcare consultant</a:t>
            </a:r>
            <a:endParaRPr sz="100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Ex-BCG, UofC MBA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FE53DA57-2A30-6636-EB82-9A10A68F8C4D}"/>
              </a:ext>
            </a:extLst>
          </p:cNvPr>
          <p:cNvSpPr txBox="1"/>
          <p:nvPr/>
        </p:nvSpPr>
        <p:spPr>
          <a:xfrm>
            <a:off x="913240" y="2135854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30 years experience in enterprise tech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40" name="Google Shape;140;p18">
            <a:extLst>
              <a:ext uri="{FF2B5EF4-FFF2-40B4-BE49-F238E27FC236}">
                <a16:creationId xmlns:a16="http://schemas.microsoft.com/office/drawing/2014/main" id="{C2A292EB-0670-ACA2-60C7-448F05BB43B9}"/>
              </a:ext>
            </a:extLst>
          </p:cNvPr>
          <p:cNvSpPr txBox="1"/>
          <p:nvPr/>
        </p:nvSpPr>
        <p:spPr>
          <a:xfrm>
            <a:off x="7206420" y="2135854"/>
            <a:ext cx="1482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Asst Prof UIC, 25 years healthcare experience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Fulbright Scholar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AEA97F8B-0A6B-F2A3-0D61-058B1B5A049A}"/>
              </a:ext>
            </a:extLst>
          </p:cNvPr>
          <p:cNvSpPr txBox="1"/>
          <p:nvPr/>
        </p:nvSpPr>
        <p:spPr>
          <a:xfrm>
            <a:off x="7206421" y="401417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Experienced healthcare consultant</a:t>
            </a:r>
            <a:endParaRPr sz="100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UofC MBA</a:t>
            </a:r>
            <a:endParaRPr sz="100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1F4A54E7-D26B-916D-E19E-BA533F505C2E}"/>
              </a:ext>
            </a:extLst>
          </p:cNvPr>
          <p:cNvSpPr txBox="1"/>
          <p:nvPr/>
        </p:nvSpPr>
        <p:spPr>
          <a:xfrm>
            <a:off x="2382545" y="2135854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Leader of Manifold’s HealthCare practice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C0EA7BD7-D54E-95CD-3410-615C942B6D43}"/>
              </a:ext>
            </a:extLst>
          </p:cNvPr>
          <p:cNvSpPr txBox="1"/>
          <p:nvPr/>
        </p:nvSpPr>
        <p:spPr>
          <a:xfrm>
            <a:off x="3907357" y="3692519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Al Klein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Senior Advisor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4" name="Google Shape;144;p18">
            <a:extLst>
              <a:ext uri="{FF2B5EF4-FFF2-40B4-BE49-F238E27FC236}">
                <a16:creationId xmlns:a16="http://schemas.microsoft.com/office/drawing/2014/main" id="{B19706F2-E2F7-B848-D2BA-6CDD6759F7A9}"/>
              </a:ext>
            </a:extLst>
          </p:cNvPr>
          <p:cNvSpPr txBox="1"/>
          <p:nvPr/>
        </p:nvSpPr>
        <p:spPr>
          <a:xfrm>
            <a:off x="913240" y="3692519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Tom Weakland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Senior Advisor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5" name="Google Shape;145;p18">
            <a:extLst>
              <a:ext uri="{FF2B5EF4-FFF2-40B4-BE49-F238E27FC236}">
                <a16:creationId xmlns:a16="http://schemas.microsoft.com/office/drawing/2014/main" id="{6331A3BD-5869-E59C-0059-090C9799BC45}"/>
              </a:ext>
            </a:extLst>
          </p:cNvPr>
          <p:cNvSpPr txBox="1"/>
          <p:nvPr/>
        </p:nvSpPr>
        <p:spPr>
          <a:xfrm>
            <a:off x="3907357" y="1836932"/>
            <a:ext cx="1473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Erich Klotz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Senior Director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6" name="Google Shape;146;p18">
            <a:extLst>
              <a:ext uri="{FF2B5EF4-FFF2-40B4-BE49-F238E27FC236}">
                <a16:creationId xmlns:a16="http://schemas.microsoft.com/office/drawing/2014/main" id="{77349AFC-C79D-91B8-C268-56E522C314F8}"/>
              </a:ext>
            </a:extLst>
          </p:cNvPr>
          <p:cNvSpPr txBox="1"/>
          <p:nvPr/>
        </p:nvSpPr>
        <p:spPr>
          <a:xfrm>
            <a:off x="5562624" y="3692519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Kelly Pollard</a:t>
            </a:r>
            <a:b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</a:b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Senior Associate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06325413-9861-2896-11FD-782EA4EB8AB7}"/>
              </a:ext>
            </a:extLst>
          </p:cNvPr>
          <p:cNvSpPr txBox="1"/>
          <p:nvPr/>
        </p:nvSpPr>
        <p:spPr>
          <a:xfrm>
            <a:off x="2382545" y="3692519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Mary Van De Kamp Senior Advisor</a:t>
            </a:r>
            <a:endParaRPr sz="1000" b="0" i="0" u="none" strike="noStrike" cap="none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D48CD218-B015-4D02-D283-0EFC8A0839B6}"/>
              </a:ext>
            </a:extLst>
          </p:cNvPr>
          <p:cNvSpPr txBox="1"/>
          <p:nvPr/>
        </p:nvSpPr>
        <p:spPr>
          <a:xfrm>
            <a:off x="3907357" y="401417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30+ years experience in </a:t>
            </a: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healthcare technology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49" name="Google Shape;149;p18">
            <a:extLst>
              <a:ext uri="{FF2B5EF4-FFF2-40B4-BE49-F238E27FC236}">
                <a16:creationId xmlns:a16="http://schemas.microsoft.com/office/drawing/2014/main" id="{4614F1C7-0A16-BB9D-94C6-F417369EAE7A}"/>
              </a:ext>
            </a:extLst>
          </p:cNvPr>
          <p:cNvSpPr txBox="1"/>
          <p:nvPr/>
        </p:nvSpPr>
        <p:spPr>
          <a:xfrm>
            <a:off x="913240" y="401417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Led PwC’s Healthcare Advisory Practice</a:t>
            </a:r>
            <a:endParaRPr/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C2D31897-20E7-EFAC-A5DC-E20E3046FFBF}"/>
              </a:ext>
            </a:extLst>
          </p:cNvPr>
          <p:cNvSpPr txBox="1"/>
          <p:nvPr/>
        </p:nvSpPr>
        <p:spPr>
          <a:xfrm>
            <a:off x="3907357" y="2135854"/>
            <a:ext cx="13572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16 years experience in healthcare tech architecture &amp; strategy</a:t>
            </a:r>
            <a:endParaRPr/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11E41B2A-A94D-6243-3DE0-1FBF8949569B}"/>
              </a:ext>
            </a:extLst>
          </p:cNvPr>
          <p:cNvSpPr txBox="1"/>
          <p:nvPr/>
        </p:nvSpPr>
        <p:spPr>
          <a:xfrm>
            <a:off x="5562624" y="402267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RN and healthcare consultant</a:t>
            </a:r>
            <a:b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</a:br>
            <a:r>
              <a:rPr lang="en" sz="10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MBA NYU Stern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69E58CA8-53A2-1FD4-33A7-DC11EC4A7B36}"/>
              </a:ext>
            </a:extLst>
          </p:cNvPr>
          <p:cNvSpPr txBox="1"/>
          <p:nvPr/>
        </p:nvSpPr>
        <p:spPr>
          <a:xfrm>
            <a:off x="2382545" y="4014174"/>
            <a:ext cx="13716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Former Chief Clinical Officer, Kindred HealthCare</a:t>
            </a:r>
            <a:endParaRPr sz="1000" b="0" i="0" u="none" strike="noStrike" cap="none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153" name="Google Shape;153;p18">
            <a:extLst>
              <a:ext uri="{FF2B5EF4-FFF2-40B4-BE49-F238E27FC236}">
                <a16:creationId xmlns:a16="http://schemas.microsoft.com/office/drawing/2014/main" id="{7E72B813-4B17-90AD-4DDC-2A4CBF792A67}"/>
              </a:ext>
            </a:extLst>
          </p:cNvPr>
          <p:cNvPicPr preferRelativeResize="0"/>
          <p:nvPr/>
        </p:nvPicPr>
        <p:blipFill rotWithShape="1">
          <a:blip r:embed="rId11">
            <a:alphaModFix amt="87000"/>
          </a:blip>
          <a:srcRect/>
          <a:stretch/>
        </p:blipFill>
        <p:spPr>
          <a:xfrm>
            <a:off x="5562624" y="2935015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54" name="Google Shape;154;p18">
            <a:extLst>
              <a:ext uri="{FF2B5EF4-FFF2-40B4-BE49-F238E27FC236}">
                <a16:creationId xmlns:a16="http://schemas.microsoft.com/office/drawing/2014/main" id="{0C267368-F5DA-09A1-DA52-A78C1BF63EF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07357" y="1067433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55" name="Google Shape;155;p18">
            <a:extLst>
              <a:ext uri="{FF2B5EF4-FFF2-40B4-BE49-F238E27FC236}">
                <a16:creationId xmlns:a16="http://schemas.microsoft.com/office/drawing/2014/main" id="{3C2E16A5-63FA-7405-FB2F-1256BD117FED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382545" y="2935015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56" name="Google Shape;156;p18">
            <a:extLst>
              <a:ext uri="{FF2B5EF4-FFF2-40B4-BE49-F238E27FC236}">
                <a16:creationId xmlns:a16="http://schemas.microsoft.com/office/drawing/2014/main" id="{7D5C0A88-9D78-B713-F820-FABA9AD6861B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14400" y="1067433"/>
            <a:ext cx="731400" cy="73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B41ACB-88F8-6258-10E4-E6E6B09F3745}"/>
              </a:ext>
            </a:extLst>
          </p:cNvPr>
          <p:cNvSpPr txBox="1"/>
          <p:nvPr/>
        </p:nvSpPr>
        <p:spPr>
          <a:xfrm>
            <a:off x="7661100" y="-2977"/>
            <a:ext cx="1482900" cy="10704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slide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For context: User command = “Add John </a:t>
            </a:r>
            <a:r>
              <a:rPr lang="en-US" sz="1200" dirty="0" err="1">
                <a:solidFill>
                  <a:schemeClr val="bg1"/>
                </a:solidFill>
              </a:rPr>
              <a:t>Sviokla</a:t>
            </a:r>
            <a:r>
              <a:rPr lang="en-US" sz="12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8970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971A663A-6443-FF50-06A1-353AE37FA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>
            <a:extLst>
              <a:ext uri="{FF2B5EF4-FFF2-40B4-BE49-F238E27FC236}">
                <a16:creationId xmlns:a16="http://schemas.microsoft.com/office/drawing/2014/main" id="{871DB574-F948-BC1A-B59B-324337C430F5}"/>
              </a:ext>
            </a:extLst>
          </p:cNvPr>
          <p:cNvSpPr txBox="1"/>
          <p:nvPr/>
        </p:nvSpPr>
        <p:spPr>
          <a:xfrm>
            <a:off x="914400" y="544196"/>
            <a:ext cx="73152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r>
              <a:rPr lang="en" sz="1800" b="0" i="0" u="none" strike="noStrike" cap="none" dirty="0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24" name="Google Shape;124;p18">
            <a:extLst>
              <a:ext uri="{FF2B5EF4-FFF2-40B4-BE49-F238E27FC236}">
                <a16:creationId xmlns:a16="http://schemas.microsoft.com/office/drawing/2014/main" id="{FE032C8C-AE45-60B1-DD73-BF87199E1804}"/>
              </a:ext>
            </a:extLst>
          </p:cNvPr>
          <p:cNvSpPr/>
          <p:nvPr/>
        </p:nvSpPr>
        <p:spPr>
          <a:xfrm rot="5400000">
            <a:off x="-380825" y="380700"/>
            <a:ext cx="1545300" cy="7839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>
            <a:extLst>
              <a:ext uri="{FF2B5EF4-FFF2-40B4-BE49-F238E27FC236}">
                <a16:creationId xmlns:a16="http://schemas.microsoft.com/office/drawing/2014/main" id="{1687815A-3BD5-97DA-9C18-A32A1E0706BA}"/>
              </a:ext>
            </a:extLst>
          </p:cNvPr>
          <p:cNvSpPr txBox="1"/>
          <p:nvPr/>
        </p:nvSpPr>
        <p:spPr>
          <a:xfrm>
            <a:off x="913240" y="1836932"/>
            <a:ext cx="91175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&lt;Oliver Halter name and title&gt;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BE32A00C-EF60-DCBF-DBD9-BCC134EDE201}"/>
              </a:ext>
            </a:extLst>
          </p:cNvPr>
          <p:cNvSpPr txBox="1"/>
          <p:nvPr/>
        </p:nvSpPr>
        <p:spPr>
          <a:xfrm>
            <a:off x="913240" y="2135854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&lt;Oliver Halter description&gt;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966A3-BA18-6FC8-732F-93EF3BD31AB6}"/>
              </a:ext>
            </a:extLst>
          </p:cNvPr>
          <p:cNvSpPr txBox="1"/>
          <p:nvPr/>
        </p:nvSpPr>
        <p:spPr>
          <a:xfrm>
            <a:off x="6809678" y="-2977"/>
            <a:ext cx="2334322" cy="10704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For context: User command = “Add John </a:t>
            </a:r>
            <a:r>
              <a:rPr lang="en-US" sz="1200" dirty="0" err="1">
                <a:solidFill>
                  <a:schemeClr val="bg1"/>
                </a:solidFill>
              </a:rPr>
              <a:t>Sviokla</a:t>
            </a:r>
            <a:r>
              <a:rPr lang="en-US" sz="12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66B386-9061-A6C2-4970-E4DBC24BA1AF}"/>
              </a:ext>
            </a:extLst>
          </p:cNvPr>
          <p:cNvSpPr/>
          <p:nvPr/>
        </p:nvSpPr>
        <p:spPr>
          <a:xfrm>
            <a:off x="913240" y="1067433"/>
            <a:ext cx="731400" cy="731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&lt;Oliver Halter picture&gt;</a:t>
            </a:r>
          </a:p>
        </p:txBody>
      </p:sp>
      <p:sp>
        <p:nvSpPr>
          <p:cNvPr id="5" name="Google Shape;130;p18">
            <a:extLst>
              <a:ext uri="{FF2B5EF4-FFF2-40B4-BE49-F238E27FC236}">
                <a16:creationId xmlns:a16="http://schemas.microsoft.com/office/drawing/2014/main" id="{E1AD22B8-C2EE-AB25-CA26-3F1726CC959D}"/>
              </a:ext>
            </a:extLst>
          </p:cNvPr>
          <p:cNvSpPr txBox="1"/>
          <p:nvPr/>
        </p:nvSpPr>
        <p:spPr>
          <a:xfrm>
            <a:off x="2402094" y="1836932"/>
            <a:ext cx="91175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&lt;</a:t>
            </a:r>
            <a:r>
              <a:rPr lang="en-US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Jordan Katz </a:t>
            </a: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 name and title&gt;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6" name="Google Shape;139;p18">
            <a:extLst>
              <a:ext uri="{FF2B5EF4-FFF2-40B4-BE49-F238E27FC236}">
                <a16:creationId xmlns:a16="http://schemas.microsoft.com/office/drawing/2014/main" id="{F2F6BB9B-12CB-05E7-4608-E8B6A7C60012}"/>
              </a:ext>
            </a:extLst>
          </p:cNvPr>
          <p:cNvSpPr txBox="1"/>
          <p:nvPr/>
        </p:nvSpPr>
        <p:spPr>
          <a:xfrm>
            <a:off x="2402094" y="2135854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&lt;</a:t>
            </a:r>
            <a:r>
              <a:rPr lang="en-US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Jordan Katz 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 description&gt;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CF2B78-2190-9B32-AC4C-5A5F8B235269}"/>
              </a:ext>
            </a:extLst>
          </p:cNvPr>
          <p:cNvSpPr/>
          <p:nvPr/>
        </p:nvSpPr>
        <p:spPr>
          <a:xfrm>
            <a:off x="2402094" y="1067433"/>
            <a:ext cx="731400" cy="731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&lt;Jordan Katz picture&gt;</a:t>
            </a:r>
          </a:p>
        </p:txBody>
      </p:sp>
      <p:sp>
        <p:nvSpPr>
          <p:cNvPr id="8" name="Google Shape;130;p18">
            <a:extLst>
              <a:ext uri="{FF2B5EF4-FFF2-40B4-BE49-F238E27FC236}">
                <a16:creationId xmlns:a16="http://schemas.microsoft.com/office/drawing/2014/main" id="{EF76A286-F47D-DE40-2A58-0179DBFA0257}"/>
              </a:ext>
            </a:extLst>
          </p:cNvPr>
          <p:cNvSpPr txBox="1"/>
          <p:nvPr/>
        </p:nvSpPr>
        <p:spPr>
          <a:xfrm>
            <a:off x="3888922" y="1836932"/>
            <a:ext cx="91175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&lt;Erich Klotz name and title&gt;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9" name="Google Shape;139;p18">
            <a:extLst>
              <a:ext uri="{FF2B5EF4-FFF2-40B4-BE49-F238E27FC236}">
                <a16:creationId xmlns:a16="http://schemas.microsoft.com/office/drawing/2014/main" id="{DB1A164B-BED5-5665-F51A-83408E42C5E7}"/>
              </a:ext>
            </a:extLst>
          </p:cNvPr>
          <p:cNvSpPr txBox="1"/>
          <p:nvPr/>
        </p:nvSpPr>
        <p:spPr>
          <a:xfrm>
            <a:off x="3888922" y="2135854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&lt;</a:t>
            </a:r>
            <a:r>
              <a:rPr lang="en-US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Erich Klotz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 description&gt;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34D817-0CEA-1EB3-203C-9D6918BFE3F6}"/>
              </a:ext>
            </a:extLst>
          </p:cNvPr>
          <p:cNvSpPr/>
          <p:nvPr/>
        </p:nvSpPr>
        <p:spPr>
          <a:xfrm>
            <a:off x="3888922" y="1067433"/>
            <a:ext cx="731400" cy="731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&lt;Erich Klotz picture&gt;</a:t>
            </a:r>
          </a:p>
        </p:txBody>
      </p:sp>
      <p:sp>
        <p:nvSpPr>
          <p:cNvPr id="11" name="Google Shape;130;p18">
            <a:extLst>
              <a:ext uri="{FF2B5EF4-FFF2-40B4-BE49-F238E27FC236}">
                <a16:creationId xmlns:a16="http://schemas.microsoft.com/office/drawing/2014/main" id="{043E02DF-464B-7D21-550E-12931484D644}"/>
              </a:ext>
            </a:extLst>
          </p:cNvPr>
          <p:cNvSpPr txBox="1"/>
          <p:nvPr/>
        </p:nvSpPr>
        <p:spPr>
          <a:xfrm>
            <a:off x="5399422" y="1836932"/>
            <a:ext cx="91175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&lt;</a:t>
            </a:r>
            <a:r>
              <a:rPr lang="en-US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Carlo Sanchez</a:t>
            </a: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 name and title&gt;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2" name="Google Shape;139;p18">
            <a:extLst>
              <a:ext uri="{FF2B5EF4-FFF2-40B4-BE49-F238E27FC236}">
                <a16:creationId xmlns:a16="http://schemas.microsoft.com/office/drawing/2014/main" id="{39A55CAB-EA14-B3E1-A319-6B4D6FB53956}"/>
              </a:ext>
            </a:extLst>
          </p:cNvPr>
          <p:cNvSpPr txBox="1"/>
          <p:nvPr/>
        </p:nvSpPr>
        <p:spPr>
          <a:xfrm>
            <a:off x="5399422" y="2135854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&lt;</a:t>
            </a:r>
            <a:r>
              <a:rPr lang="en-US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Carlo Sanchez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 description&gt;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C307BF-81AC-5456-5852-C835C8577767}"/>
              </a:ext>
            </a:extLst>
          </p:cNvPr>
          <p:cNvSpPr/>
          <p:nvPr/>
        </p:nvSpPr>
        <p:spPr>
          <a:xfrm>
            <a:off x="5399422" y="1067433"/>
            <a:ext cx="731400" cy="731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&lt;Carlo Sanchez picture&gt;</a:t>
            </a:r>
          </a:p>
        </p:txBody>
      </p:sp>
      <p:sp>
        <p:nvSpPr>
          <p:cNvPr id="14" name="Google Shape;130;p18">
            <a:extLst>
              <a:ext uri="{FF2B5EF4-FFF2-40B4-BE49-F238E27FC236}">
                <a16:creationId xmlns:a16="http://schemas.microsoft.com/office/drawing/2014/main" id="{A160A414-FED7-15D0-1546-BA9F7BCFA905}"/>
              </a:ext>
            </a:extLst>
          </p:cNvPr>
          <p:cNvSpPr txBox="1"/>
          <p:nvPr/>
        </p:nvSpPr>
        <p:spPr>
          <a:xfrm>
            <a:off x="7171500" y="1836932"/>
            <a:ext cx="110382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&lt;</a:t>
            </a:r>
            <a:r>
              <a:rPr lang="en-US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Daniela Terrizzi</a:t>
            </a: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 name and title&gt;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5" name="Google Shape;139;p18">
            <a:extLst>
              <a:ext uri="{FF2B5EF4-FFF2-40B4-BE49-F238E27FC236}">
                <a16:creationId xmlns:a16="http://schemas.microsoft.com/office/drawing/2014/main" id="{51205A81-DBFA-C294-E306-33AC7BC633F1}"/>
              </a:ext>
            </a:extLst>
          </p:cNvPr>
          <p:cNvSpPr txBox="1"/>
          <p:nvPr/>
        </p:nvSpPr>
        <p:spPr>
          <a:xfrm>
            <a:off x="7171500" y="2135854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&lt;</a:t>
            </a:r>
            <a:r>
              <a:rPr lang="en-US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Daniela Terrizzi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 description&gt;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BEED77-ADAC-041D-0D9E-17F12D902B67}"/>
              </a:ext>
            </a:extLst>
          </p:cNvPr>
          <p:cNvSpPr/>
          <p:nvPr/>
        </p:nvSpPr>
        <p:spPr>
          <a:xfrm>
            <a:off x="7171500" y="1067433"/>
            <a:ext cx="731400" cy="731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&lt;Daniela Terrizzi picture&gt;</a:t>
            </a:r>
          </a:p>
        </p:txBody>
      </p:sp>
      <p:sp>
        <p:nvSpPr>
          <p:cNvPr id="17" name="Google Shape;130;p18">
            <a:extLst>
              <a:ext uri="{FF2B5EF4-FFF2-40B4-BE49-F238E27FC236}">
                <a16:creationId xmlns:a16="http://schemas.microsoft.com/office/drawing/2014/main" id="{EC781645-4F31-F800-C648-B6EF79D61701}"/>
              </a:ext>
            </a:extLst>
          </p:cNvPr>
          <p:cNvSpPr txBox="1"/>
          <p:nvPr/>
        </p:nvSpPr>
        <p:spPr>
          <a:xfrm>
            <a:off x="913240" y="3711974"/>
            <a:ext cx="105272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&lt;</a:t>
            </a:r>
            <a:r>
              <a:rPr lang="en-US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Tom Weakland</a:t>
            </a: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 name and title&gt;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8" name="Google Shape;139;p18">
            <a:extLst>
              <a:ext uri="{FF2B5EF4-FFF2-40B4-BE49-F238E27FC236}">
                <a16:creationId xmlns:a16="http://schemas.microsoft.com/office/drawing/2014/main" id="{ED996DC2-5AC7-D3FB-805A-C573DFD17A3B}"/>
              </a:ext>
            </a:extLst>
          </p:cNvPr>
          <p:cNvSpPr txBox="1"/>
          <p:nvPr/>
        </p:nvSpPr>
        <p:spPr>
          <a:xfrm>
            <a:off x="913240" y="4010896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&lt;</a:t>
            </a:r>
            <a:r>
              <a:rPr lang="en-US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Tom Weakland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 description&gt;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E68E151-BB15-83AC-E56D-37FDD0512DCE}"/>
              </a:ext>
            </a:extLst>
          </p:cNvPr>
          <p:cNvSpPr/>
          <p:nvPr/>
        </p:nvSpPr>
        <p:spPr>
          <a:xfrm>
            <a:off x="913240" y="2942475"/>
            <a:ext cx="731400" cy="731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&lt;Tom Weakland picture&gt;</a:t>
            </a:r>
          </a:p>
        </p:txBody>
      </p:sp>
      <p:sp>
        <p:nvSpPr>
          <p:cNvPr id="20" name="Google Shape;130;p18">
            <a:extLst>
              <a:ext uri="{FF2B5EF4-FFF2-40B4-BE49-F238E27FC236}">
                <a16:creationId xmlns:a16="http://schemas.microsoft.com/office/drawing/2014/main" id="{C0DAD57F-0865-288D-0A42-47B0C2758626}"/>
              </a:ext>
            </a:extLst>
          </p:cNvPr>
          <p:cNvSpPr txBox="1"/>
          <p:nvPr/>
        </p:nvSpPr>
        <p:spPr>
          <a:xfrm>
            <a:off x="2402094" y="3711974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&lt;</a:t>
            </a:r>
            <a:r>
              <a:rPr lang="en-US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Mary Van de Kamp</a:t>
            </a: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 name and title&gt;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21" name="Google Shape;139;p18">
            <a:extLst>
              <a:ext uri="{FF2B5EF4-FFF2-40B4-BE49-F238E27FC236}">
                <a16:creationId xmlns:a16="http://schemas.microsoft.com/office/drawing/2014/main" id="{95B85B27-30E9-B869-A652-5DFA054D8DE3}"/>
              </a:ext>
            </a:extLst>
          </p:cNvPr>
          <p:cNvSpPr txBox="1"/>
          <p:nvPr/>
        </p:nvSpPr>
        <p:spPr>
          <a:xfrm>
            <a:off x="2402094" y="4010896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&lt;</a:t>
            </a:r>
            <a:r>
              <a:rPr lang="en-US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Mary Van de Kamp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 description&gt;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43A69F-919B-461A-B829-0F338ECF6BF4}"/>
              </a:ext>
            </a:extLst>
          </p:cNvPr>
          <p:cNvSpPr/>
          <p:nvPr/>
        </p:nvSpPr>
        <p:spPr>
          <a:xfrm>
            <a:off x="2402094" y="2942475"/>
            <a:ext cx="731400" cy="731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&lt;Mary Van de Kamp picture&gt;</a:t>
            </a:r>
          </a:p>
        </p:txBody>
      </p:sp>
      <p:sp>
        <p:nvSpPr>
          <p:cNvPr id="23" name="Google Shape;130;p18">
            <a:extLst>
              <a:ext uri="{FF2B5EF4-FFF2-40B4-BE49-F238E27FC236}">
                <a16:creationId xmlns:a16="http://schemas.microsoft.com/office/drawing/2014/main" id="{F77073A6-9A9C-F71B-63BC-8155F16E6389}"/>
              </a:ext>
            </a:extLst>
          </p:cNvPr>
          <p:cNvSpPr txBox="1"/>
          <p:nvPr/>
        </p:nvSpPr>
        <p:spPr>
          <a:xfrm>
            <a:off x="3888922" y="3711974"/>
            <a:ext cx="91175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&lt;</a:t>
            </a:r>
            <a:r>
              <a:rPr lang="en-US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Al Klein </a:t>
            </a: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name and title&gt;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24" name="Google Shape;139;p18">
            <a:extLst>
              <a:ext uri="{FF2B5EF4-FFF2-40B4-BE49-F238E27FC236}">
                <a16:creationId xmlns:a16="http://schemas.microsoft.com/office/drawing/2014/main" id="{7E6BF0FA-1AB1-096F-2903-3490708CE0DD}"/>
              </a:ext>
            </a:extLst>
          </p:cNvPr>
          <p:cNvSpPr txBox="1"/>
          <p:nvPr/>
        </p:nvSpPr>
        <p:spPr>
          <a:xfrm>
            <a:off x="3888922" y="4010896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&lt;</a:t>
            </a:r>
            <a:r>
              <a:rPr lang="en-US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Al Klein 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description&gt;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32AB8A-DAD6-D0FC-5510-2EC4182891FA}"/>
              </a:ext>
            </a:extLst>
          </p:cNvPr>
          <p:cNvSpPr/>
          <p:nvPr/>
        </p:nvSpPr>
        <p:spPr>
          <a:xfrm>
            <a:off x="3888922" y="2942475"/>
            <a:ext cx="731400" cy="731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&lt;Al Klein picture&gt;</a:t>
            </a:r>
          </a:p>
        </p:txBody>
      </p:sp>
      <p:sp>
        <p:nvSpPr>
          <p:cNvPr id="26" name="Google Shape;130;p18">
            <a:extLst>
              <a:ext uri="{FF2B5EF4-FFF2-40B4-BE49-F238E27FC236}">
                <a16:creationId xmlns:a16="http://schemas.microsoft.com/office/drawing/2014/main" id="{1147650D-FB95-F302-E9DB-B4A1BC9DE3C7}"/>
              </a:ext>
            </a:extLst>
          </p:cNvPr>
          <p:cNvSpPr txBox="1"/>
          <p:nvPr/>
        </p:nvSpPr>
        <p:spPr>
          <a:xfrm>
            <a:off x="5399422" y="3711974"/>
            <a:ext cx="1062338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&lt;</a:t>
            </a:r>
            <a:r>
              <a:rPr lang="en-US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Kelly Pollard </a:t>
            </a: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 name and title&gt;	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27" name="Google Shape;139;p18">
            <a:extLst>
              <a:ext uri="{FF2B5EF4-FFF2-40B4-BE49-F238E27FC236}">
                <a16:creationId xmlns:a16="http://schemas.microsoft.com/office/drawing/2014/main" id="{C1F74D39-AACB-7525-20F2-5481C57D0628}"/>
              </a:ext>
            </a:extLst>
          </p:cNvPr>
          <p:cNvSpPr txBox="1"/>
          <p:nvPr/>
        </p:nvSpPr>
        <p:spPr>
          <a:xfrm>
            <a:off x="5399422" y="4010896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&lt;</a:t>
            </a:r>
            <a:r>
              <a:rPr lang="en-US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Kelly Pollard 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 description&gt;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D66DAC-40C0-EB10-6D44-56B33641BAD4}"/>
              </a:ext>
            </a:extLst>
          </p:cNvPr>
          <p:cNvSpPr/>
          <p:nvPr/>
        </p:nvSpPr>
        <p:spPr>
          <a:xfrm>
            <a:off x="5399422" y="2942475"/>
            <a:ext cx="731400" cy="731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&lt;Kelly Pollard picture&gt;</a:t>
            </a:r>
          </a:p>
        </p:txBody>
      </p:sp>
      <p:sp>
        <p:nvSpPr>
          <p:cNvPr id="29" name="Google Shape;130;p18">
            <a:extLst>
              <a:ext uri="{FF2B5EF4-FFF2-40B4-BE49-F238E27FC236}">
                <a16:creationId xmlns:a16="http://schemas.microsoft.com/office/drawing/2014/main" id="{7EB7CB64-3FDF-6BF2-9759-E4E3C1867368}"/>
              </a:ext>
            </a:extLst>
          </p:cNvPr>
          <p:cNvSpPr txBox="1"/>
          <p:nvPr/>
        </p:nvSpPr>
        <p:spPr>
          <a:xfrm>
            <a:off x="7171500" y="3711974"/>
            <a:ext cx="110382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E90A6D"/>
                </a:solidFill>
                <a:latin typeface="Exo SemiBold"/>
                <a:ea typeface="Exo SemiBold"/>
                <a:cs typeface="Exo SemiBold"/>
                <a:sym typeface="Exo SemiBold"/>
              </a:rPr>
              <a:t>&lt;James Zuercher name and title&gt;</a:t>
            </a:r>
            <a:endParaRPr sz="1000" b="0" i="0" u="none" strike="noStrike" cap="none" dirty="0">
              <a:solidFill>
                <a:srgbClr val="E90A6D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30" name="Google Shape;139;p18">
            <a:extLst>
              <a:ext uri="{FF2B5EF4-FFF2-40B4-BE49-F238E27FC236}">
                <a16:creationId xmlns:a16="http://schemas.microsoft.com/office/drawing/2014/main" id="{08729E19-E5F1-37F6-80CD-08FD16D23A95}"/>
              </a:ext>
            </a:extLst>
          </p:cNvPr>
          <p:cNvSpPr txBox="1"/>
          <p:nvPr/>
        </p:nvSpPr>
        <p:spPr>
          <a:xfrm>
            <a:off x="7171500" y="4010896"/>
            <a:ext cx="1197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rPr>
              <a:t>&lt;James Zuercher description&gt;</a:t>
            </a:r>
            <a:endParaRPr sz="1000" b="0" i="0" u="none" strike="noStrike" cap="none" dirty="0">
              <a:solidFill>
                <a:schemeClr val="dk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C1017F-FE88-CF0B-61C6-761D456D6997}"/>
              </a:ext>
            </a:extLst>
          </p:cNvPr>
          <p:cNvSpPr/>
          <p:nvPr/>
        </p:nvSpPr>
        <p:spPr>
          <a:xfrm>
            <a:off x="7171500" y="2942475"/>
            <a:ext cx="731400" cy="731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&lt;James Zuercher picture&gt;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AB0BECE-0D93-BAD4-AEA2-D212165EBD25}"/>
              </a:ext>
            </a:extLst>
          </p:cNvPr>
          <p:cNvSpPr/>
          <p:nvPr/>
        </p:nvSpPr>
        <p:spPr>
          <a:xfrm>
            <a:off x="913239" y="4813403"/>
            <a:ext cx="1294701" cy="192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&lt;page number&gt;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4D1406-BF5D-3480-05DF-4D2EEC1F6DEA}"/>
              </a:ext>
            </a:extLst>
          </p:cNvPr>
          <p:cNvSpPr/>
          <p:nvPr/>
        </p:nvSpPr>
        <p:spPr>
          <a:xfrm>
            <a:off x="7485024" y="4813403"/>
            <a:ext cx="1294701" cy="192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&lt;Manifold logo&gt;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9C42410-2080-8B99-FBA1-F652DBBE42E9}"/>
              </a:ext>
            </a:extLst>
          </p:cNvPr>
          <p:cNvSpPr/>
          <p:nvPr/>
        </p:nvSpPr>
        <p:spPr>
          <a:xfrm>
            <a:off x="-15761" y="245274"/>
            <a:ext cx="1294701" cy="192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ts val="1000"/>
            </a:pPr>
            <a:r>
              <a:rPr lang="en-US" sz="900" dirty="0">
                <a:solidFill>
                  <a:schemeClr val="tx1"/>
                </a:solidFill>
                <a:latin typeface="Exo SemiBold"/>
                <a:ea typeface="Exo SemiBold"/>
                <a:cs typeface="Exo SemiBold"/>
                <a:sym typeface="Exo SemiBold"/>
              </a:rPr>
              <a:t>&lt;design element&gt;</a:t>
            </a:r>
          </a:p>
        </p:txBody>
      </p:sp>
    </p:spTree>
    <p:extLst>
      <p:ext uri="{BB962C8B-B14F-4D97-AF65-F5344CB8AC3E}">
        <p14:creationId xmlns:p14="http://schemas.microsoft.com/office/powerpoint/2010/main" val="412445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8EA23373-EBB3-4318-A135-5036A6ADF7EA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27ED554B-82AC-4E95-BB70-6B51199348E8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343</Words>
  <Application>Microsoft Office PowerPoint</Application>
  <PresentationFormat>On-screen Show (16:9)</PresentationFormat>
  <Paragraphs>65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Exo SemiBold</vt:lpstr>
      <vt:lpstr>Playfair Display SemiBold</vt:lpstr>
      <vt:lpstr>Arial</vt:lpstr>
      <vt:lpstr>Exo Light</vt:lpstr>
      <vt:lpstr>1_Simple Light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32</cp:revision>
  <dcterms:modified xsi:type="dcterms:W3CDTF">2025-09-14T15:15:43Z</dcterms:modified>
</cp:coreProperties>
</file>