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1"/>
  </p:sldMasterIdLst>
  <p:notesMasterIdLst>
    <p:notesMasterId r:id="rId17"/>
  </p:notesMasterIdLst>
  <p:sldIdLst>
    <p:sldId id="446" r:id="rId12"/>
    <p:sldId id="447" r:id="rId13"/>
    <p:sldId id="448" r:id="rId14"/>
    <p:sldId id="449" r:id="rId15"/>
    <p:sldId id="450" r:id="rId16"/>
  </p:sldIdLst>
  <p:sldSz cx="9144000" cy="5143500" type="screen16x9"/>
  <p:notesSz cx="6858000" cy="9144000"/>
  <p:embeddedFontLst>
    <p:embeddedFont>
      <p:font typeface="Exo" panose="020B0604020202020204" charset="0"/>
      <p:regular r:id="rId18"/>
      <p:bold r:id="rId19"/>
      <p:italic r:id="rId20"/>
      <p:boldItalic r:id="rId21"/>
    </p:embeddedFont>
    <p:embeddedFont>
      <p:font typeface="Playfair Display SemiBold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9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2.xml"/><Relationship Id="rId18" Type="http://schemas.openxmlformats.org/officeDocument/2006/relationships/font" Target="fonts/font1.fntdata"/><Relationship Id="rId80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84" Type="http://schemas.microsoft.com/office/2018/10/relationships/authors" Target="author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font" Target="fonts/font3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font" Target="fonts/font7.fntdata"/><Relationship Id="rId79" Type="http://customschemas.google.com/relationships/presentationmetadata" Target="metadata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font" Target="fonts/font6.fntdata"/><Relationship Id="rId82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font" Target="fonts/font2.fntdata"/><Relationship Id="rId8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D32C3C9-73D5-B810-5E2B-7318A1E2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8F75B217-B65D-007B-54FA-C4079F0D9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D7BE4D98-FFA1-29A3-A206-AC7D41619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4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22A2977D-415B-5704-94F9-7FD308D6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9DCA5650-5351-55F7-A020-B938C4D24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030E34C-3180-C706-9973-ED7AD396D9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175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374BF3E-BDCB-9EE7-BEAD-F23DCC89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F7C148CD-6B5F-E7F5-1D42-E185EC7A1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8155D75B-E9F9-ECF8-1343-9DADDBE91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5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B2889EC-AFE9-0E5F-B95A-BEE24CA44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DE623176-01BC-64D2-C7D4-FD2ACCA9BD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CB086E4A-FD8C-8583-22D9-3C3816BFC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655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F5FB3D1-7D71-47F6-EA34-8D3584A1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cbd9d9bc7_0_336:notes">
            <a:extLst>
              <a:ext uri="{FF2B5EF4-FFF2-40B4-BE49-F238E27FC236}">
                <a16:creationId xmlns:a16="http://schemas.microsoft.com/office/drawing/2014/main" id="{B3FB8638-3E53-B505-97C6-291A993FE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ecbd9d9bc7_0_336:notes">
            <a:extLst>
              <a:ext uri="{FF2B5EF4-FFF2-40B4-BE49-F238E27FC236}">
                <a16:creationId xmlns:a16="http://schemas.microsoft.com/office/drawing/2014/main" id="{0DFC1D02-9687-C735-104C-FFA958365F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6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69" imgH="469" progId="TCLayout.ActiveDocument.1">
                  <p:embed/>
                </p:oleObj>
              </mc:Choice>
              <mc:Fallback>
                <p:oleObj name="think-cell Slide" r:id="rId13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3B159A9-41CA-1483-D8A9-D082F3402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F85493C-ED6C-6320-9211-A39AE75CB8E5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9" name="Google Shape;319;g2ecbd9d9bc7_0_336">
            <a:extLst>
              <a:ext uri="{FF2B5EF4-FFF2-40B4-BE49-F238E27FC236}">
                <a16:creationId xmlns:a16="http://schemas.microsoft.com/office/drawing/2014/main" id="{1505A6FE-6213-EFA4-6789-B2FB70D857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88B9A19B-9C83-5891-9B24-8FF3B7E58CDD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8E697DA2-70EE-4F0C-9299-EDC00228795B}"/>
              </a:ext>
            </a:extLst>
          </p:cNvPr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Main industry players (not exhaustive)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2" name="Google Shape;322;g2ecbd9d9bc7_0_336">
            <a:extLst>
              <a:ext uri="{FF2B5EF4-FFF2-40B4-BE49-F238E27FC236}">
                <a16:creationId xmlns:a16="http://schemas.microsoft.com/office/drawing/2014/main" id="{D1ABD15B-4E08-0336-5518-62D2C70F9791}"/>
              </a:ext>
            </a:extLst>
          </p:cNvPr>
          <p:cNvSpPr/>
          <p:nvPr/>
        </p:nvSpPr>
        <p:spPr>
          <a:xfrm>
            <a:off x="6791325" y="1300789"/>
            <a:ext cx="18954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3" name="Google Shape;323;g2ecbd9d9bc7_0_336">
            <a:extLst>
              <a:ext uri="{FF2B5EF4-FFF2-40B4-BE49-F238E27FC236}">
                <a16:creationId xmlns:a16="http://schemas.microsoft.com/office/drawing/2014/main" id="{1DBE8A85-704B-73D0-D94F-698CC1B1DBE4}"/>
              </a:ext>
            </a:extLst>
          </p:cNvPr>
          <p:cNvSpPr/>
          <p:nvPr/>
        </p:nvSpPr>
        <p:spPr>
          <a:xfrm>
            <a:off x="4581523" y="1300789"/>
            <a:ext cx="19242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A6EF1978-17B6-60BA-F77C-F456F9560D8A}"/>
              </a:ext>
            </a:extLst>
          </p:cNvPr>
          <p:cNvSpPr txBox="1"/>
          <p:nvPr/>
        </p:nvSpPr>
        <p:spPr>
          <a:xfrm>
            <a:off x="4562475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Suppliers</a:t>
            </a:r>
            <a:endParaRPr/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FAC142AF-CB38-B225-71EA-B24ABC79973A}"/>
              </a:ext>
            </a:extLst>
          </p:cNvPr>
          <p:cNvSpPr txBox="1"/>
          <p:nvPr/>
        </p:nvSpPr>
        <p:spPr>
          <a:xfrm>
            <a:off x="914400" y="4721157"/>
            <a:ext cx="65055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1. ATP: Assembly, testing, and packaging    2. OSAT: Outsourced semiconductor assembly and test    3. Electronic design automation</a:t>
            </a:r>
            <a:endParaRPr/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5F2AF73-A8DC-2929-A458-AB04A61ED9C9}"/>
              </a:ext>
            </a:extLst>
          </p:cNvPr>
          <p:cNvSpPr txBox="1"/>
          <p:nvPr/>
        </p:nvSpPr>
        <p:spPr>
          <a:xfrm>
            <a:off x="457200" y="962025"/>
            <a:ext cx="288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Core players</a:t>
            </a:r>
            <a:endParaRPr/>
          </a:p>
        </p:txBody>
      </p:sp>
      <p:sp>
        <p:nvSpPr>
          <p:cNvPr id="327" name="Google Shape;327;g2ecbd9d9bc7_0_336">
            <a:extLst>
              <a:ext uri="{FF2B5EF4-FFF2-40B4-BE49-F238E27FC236}">
                <a16:creationId xmlns:a16="http://schemas.microsoft.com/office/drawing/2014/main" id="{17BFF922-4B05-3933-9928-62E11670443C}"/>
              </a:ext>
            </a:extLst>
          </p:cNvPr>
          <p:cNvSpPr/>
          <p:nvPr/>
        </p:nvSpPr>
        <p:spPr>
          <a:xfrm>
            <a:off x="466704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Design</a:t>
            </a:r>
            <a:endParaRPr/>
          </a:p>
        </p:txBody>
      </p:sp>
      <p:sp>
        <p:nvSpPr>
          <p:cNvPr id="328" name="Google Shape;328;g2ecbd9d9bc7_0_336">
            <a:extLst>
              <a:ext uri="{FF2B5EF4-FFF2-40B4-BE49-F238E27FC236}">
                <a16:creationId xmlns:a16="http://schemas.microsoft.com/office/drawing/2014/main" id="{16865DAC-2033-BC1E-A72D-238771AF2490}"/>
              </a:ext>
            </a:extLst>
          </p:cNvPr>
          <p:cNvSpPr/>
          <p:nvPr/>
        </p:nvSpPr>
        <p:spPr>
          <a:xfrm>
            <a:off x="1776157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Manufacturing</a:t>
            </a:r>
            <a:endParaRPr/>
          </a:p>
        </p:txBody>
      </p:sp>
      <p:sp>
        <p:nvSpPr>
          <p:cNvPr id="329" name="Google Shape;329;g2ecbd9d9bc7_0_336">
            <a:extLst>
              <a:ext uri="{FF2B5EF4-FFF2-40B4-BE49-F238E27FC236}">
                <a16:creationId xmlns:a16="http://schemas.microsoft.com/office/drawing/2014/main" id="{86BB410D-44C0-8ECA-8BDF-CD4F54D6A5D2}"/>
              </a:ext>
            </a:extLst>
          </p:cNvPr>
          <p:cNvSpPr/>
          <p:nvPr/>
        </p:nvSpPr>
        <p:spPr>
          <a:xfrm>
            <a:off x="3085610" y="1300789"/>
            <a:ext cx="1069500" cy="32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ATP</a:t>
            </a:r>
            <a:r>
              <a:rPr lang="en-US" sz="1000" b="0" i="0" u="none" strike="noStrike" cap="none" baseline="300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/>
          </a:p>
        </p:txBody>
      </p:sp>
      <p:cxnSp>
        <p:nvCxnSpPr>
          <p:cNvPr id="330" name="Google Shape;330;g2ecbd9d9bc7_0_336">
            <a:extLst>
              <a:ext uri="{FF2B5EF4-FFF2-40B4-BE49-F238E27FC236}">
                <a16:creationId xmlns:a16="http://schemas.microsoft.com/office/drawing/2014/main" id="{4C125390-3A30-81F1-97EA-93984D92DA2D}"/>
              </a:ext>
            </a:extLst>
          </p:cNvPr>
          <p:cNvCxnSpPr>
            <a:stCxn id="327" idx="3"/>
            <a:endCxn id="328" idx="1"/>
          </p:cNvCxnSpPr>
          <p:nvPr/>
        </p:nvCxnSpPr>
        <p:spPr>
          <a:xfrm>
            <a:off x="1536204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1" name="Google Shape;331;g2ecbd9d9bc7_0_336">
            <a:extLst>
              <a:ext uri="{FF2B5EF4-FFF2-40B4-BE49-F238E27FC236}">
                <a16:creationId xmlns:a16="http://schemas.microsoft.com/office/drawing/2014/main" id="{77982583-EB01-A9B4-FFF4-F5DCDD61689B}"/>
              </a:ext>
            </a:extLst>
          </p:cNvPr>
          <p:cNvCxnSpPr>
            <a:stCxn id="328" idx="3"/>
            <a:endCxn id="329" idx="1"/>
          </p:cNvCxnSpPr>
          <p:nvPr/>
        </p:nvCxnSpPr>
        <p:spPr>
          <a:xfrm>
            <a:off x="2845657" y="1465189"/>
            <a:ext cx="240000" cy="0"/>
          </a:xfrm>
          <a:prstGeom prst="straightConnector1">
            <a:avLst/>
          </a:prstGeom>
          <a:noFill/>
          <a:ln w="9525" cap="flat" cmpd="sng">
            <a:solidFill>
              <a:srgbClr val="301F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g2ecbd9d9bc7_0_336">
            <a:extLst>
              <a:ext uri="{FF2B5EF4-FFF2-40B4-BE49-F238E27FC236}">
                <a16:creationId xmlns:a16="http://schemas.microsoft.com/office/drawing/2014/main" id="{D7A86A00-D203-5078-69CE-BC7B9B0ABA11}"/>
              </a:ext>
            </a:extLst>
          </p:cNvPr>
          <p:cNvSpPr/>
          <p:nvPr/>
        </p:nvSpPr>
        <p:spPr>
          <a:xfrm>
            <a:off x="457201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Fabless design firms</a:t>
            </a:r>
            <a:endParaRPr/>
          </a:p>
        </p:txBody>
      </p:sp>
      <p:sp>
        <p:nvSpPr>
          <p:cNvPr id="333" name="Google Shape;333;g2ecbd9d9bc7_0_336">
            <a:extLst>
              <a:ext uri="{FF2B5EF4-FFF2-40B4-BE49-F238E27FC236}">
                <a16:creationId xmlns:a16="http://schemas.microsoft.com/office/drawing/2014/main" id="{C488382B-1D3B-FD53-8D39-7858A5DFAE55}"/>
              </a:ext>
            </a:extLst>
          </p:cNvPr>
          <p:cNvSpPr/>
          <p:nvPr/>
        </p:nvSpPr>
        <p:spPr>
          <a:xfrm>
            <a:off x="1765357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Foundries</a:t>
            </a:r>
            <a:endParaRPr/>
          </a:p>
        </p:txBody>
      </p:sp>
      <p:sp>
        <p:nvSpPr>
          <p:cNvPr id="334" name="Google Shape;334;g2ecbd9d9bc7_0_336">
            <a:extLst>
              <a:ext uri="{FF2B5EF4-FFF2-40B4-BE49-F238E27FC236}">
                <a16:creationId xmlns:a16="http://schemas.microsoft.com/office/drawing/2014/main" id="{0D68A2A8-F6F0-B936-83A8-B586EDC770CA}"/>
              </a:ext>
            </a:extLst>
          </p:cNvPr>
          <p:cNvSpPr/>
          <p:nvPr/>
        </p:nvSpPr>
        <p:spPr>
          <a:xfrm>
            <a:off x="3066205" y="1752599"/>
            <a:ext cx="1096200" cy="1762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OSAT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2 </a:t>
            </a: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firms</a:t>
            </a:r>
            <a:endParaRPr/>
          </a:p>
        </p:txBody>
      </p:sp>
      <p:sp>
        <p:nvSpPr>
          <p:cNvPr id="335" name="Google Shape;335;g2ecbd9d9bc7_0_336">
            <a:extLst>
              <a:ext uri="{FF2B5EF4-FFF2-40B4-BE49-F238E27FC236}">
                <a16:creationId xmlns:a16="http://schemas.microsoft.com/office/drawing/2014/main" id="{41F0FB6F-8BD2-20E6-314A-742D261E43DA}"/>
              </a:ext>
            </a:extLst>
          </p:cNvPr>
          <p:cNvSpPr/>
          <p:nvPr/>
        </p:nvSpPr>
        <p:spPr>
          <a:xfrm>
            <a:off x="457200" y="3657600"/>
            <a:ext cx="3705300" cy="847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Integrated device manufacturers (IDMs)</a:t>
            </a:r>
            <a:endParaRPr/>
          </a:p>
        </p:txBody>
      </p:sp>
      <p:sp>
        <p:nvSpPr>
          <p:cNvPr id="336" name="Google Shape;336;g2ecbd9d9bc7_0_336">
            <a:extLst>
              <a:ext uri="{FF2B5EF4-FFF2-40B4-BE49-F238E27FC236}">
                <a16:creationId xmlns:a16="http://schemas.microsoft.com/office/drawing/2014/main" id="{6C379C7F-B265-73FD-CA4C-ED4544FF0878}"/>
              </a:ext>
            </a:extLst>
          </p:cNvPr>
          <p:cNvSpPr/>
          <p:nvPr/>
        </p:nvSpPr>
        <p:spPr>
          <a:xfrm>
            <a:off x="4582646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Core IP</a:t>
            </a:r>
            <a:endParaRPr/>
          </a:p>
        </p:txBody>
      </p:sp>
      <p:sp>
        <p:nvSpPr>
          <p:cNvPr id="337" name="Google Shape;337;g2ecbd9d9bc7_0_336">
            <a:extLst>
              <a:ext uri="{FF2B5EF4-FFF2-40B4-BE49-F238E27FC236}">
                <a16:creationId xmlns:a16="http://schemas.microsoft.com/office/drawing/2014/main" id="{84210035-BA41-DD09-9535-1001A2DBA2B3}"/>
              </a:ext>
            </a:extLst>
          </p:cNvPr>
          <p:cNvSpPr/>
          <p:nvPr/>
        </p:nvSpPr>
        <p:spPr>
          <a:xfrm>
            <a:off x="5620420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EDA</a:t>
            </a:r>
            <a:r>
              <a:rPr lang="en-US" sz="1000" b="0" i="0" u="none" strike="noStrike" cap="none" baseline="3000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3</a:t>
            </a:r>
            <a:endParaRPr/>
          </a:p>
        </p:txBody>
      </p:sp>
      <p:sp>
        <p:nvSpPr>
          <p:cNvPr id="338" name="Google Shape;338;g2ecbd9d9bc7_0_336">
            <a:extLst>
              <a:ext uri="{FF2B5EF4-FFF2-40B4-BE49-F238E27FC236}">
                <a16:creationId xmlns:a16="http://schemas.microsoft.com/office/drawing/2014/main" id="{EB4E0BB1-45AE-3BDE-D1B9-51EB1C63DABA}"/>
              </a:ext>
            </a:extLst>
          </p:cNvPr>
          <p:cNvSpPr/>
          <p:nvPr/>
        </p:nvSpPr>
        <p:spPr>
          <a:xfrm>
            <a:off x="6762968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Raw materials</a:t>
            </a:r>
            <a:endParaRPr/>
          </a:p>
        </p:txBody>
      </p:sp>
      <p:sp>
        <p:nvSpPr>
          <p:cNvPr id="339" name="Google Shape;339;g2ecbd9d9bc7_0_336">
            <a:extLst>
              <a:ext uri="{FF2B5EF4-FFF2-40B4-BE49-F238E27FC236}">
                <a16:creationId xmlns:a16="http://schemas.microsoft.com/office/drawing/2014/main" id="{B6FCB876-0CF5-203C-A9F6-571EE31E4F0E}"/>
              </a:ext>
            </a:extLst>
          </p:cNvPr>
          <p:cNvSpPr/>
          <p:nvPr/>
        </p:nvSpPr>
        <p:spPr>
          <a:xfrm>
            <a:off x="7772152" y="1771649"/>
            <a:ext cx="914700" cy="2752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Equipment</a:t>
            </a:r>
            <a:endParaRPr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1AB887E-B19F-A827-7820-9112F7646E55}"/>
              </a:ext>
            </a:extLst>
          </p:cNvPr>
          <p:cNvCxnSpPr/>
          <p:nvPr/>
        </p:nvCxnSpPr>
        <p:spPr>
          <a:xfrm>
            <a:off x="4381500" y="981075"/>
            <a:ext cx="0" cy="35433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341" name="Google Shape;34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CAB15464-48D6-0110-842A-B17FA561E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9023" t="80556" r="55338" b="14999"/>
          <a:stretch/>
        </p:blipFill>
        <p:spPr>
          <a:xfrm>
            <a:off x="742950" y="3924300"/>
            <a:ext cx="3248023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C378156-20A2-3677-08A1-9E1280DD912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4297" t="80184" r="21318" b="14445"/>
          <a:stretch/>
        </p:blipFill>
        <p:spPr>
          <a:xfrm>
            <a:off x="781050" y="4171950"/>
            <a:ext cx="3133722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g2ecbd9d9bc7_0_336">
            <a:extLst>
              <a:ext uri="{FF2B5EF4-FFF2-40B4-BE49-F238E27FC236}">
                <a16:creationId xmlns:a16="http://schemas.microsoft.com/office/drawing/2014/main" id="{B3573E99-0730-E53E-17D1-4CCCA4697A0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607" y="2501270"/>
            <a:ext cx="783722" cy="146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2ecbd9d9bc7_0_336">
            <a:extLst>
              <a:ext uri="{FF2B5EF4-FFF2-40B4-BE49-F238E27FC236}">
                <a16:creationId xmlns:a16="http://schemas.microsoft.com/office/drawing/2014/main" id="{2626E8D4-6C91-F7C8-2012-AAE9E64C06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9077" y="2748717"/>
            <a:ext cx="792783" cy="144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g2ecbd9d9bc7_0_336">
            <a:extLst>
              <a:ext uri="{FF2B5EF4-FFF2-40B4-BE49-F238E27FC236}">
                <a16:creationId xmlns:a16="http://schemas.microsoft.com/office/drawing/2014/main" id="{32F9B2FC-D974-E1CD-4545-73D9919E284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5426" y="2232862"/>
            <a:ext cx="700086" cy="16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g2ecbd9d9bc7_0_336">
            <a:extLst>
              <a:ext uri="{FF2B5EF4-FFF2-40B4-BE49-F238E27FC236}">
                <a16:creationId xmlns:a16="http://schemas.microsoft.com/office/drawing/2014/main" id="{1788C800-C445-B6D8-D6E0-F7EA52EB7D6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2450" y="2994654"/>
            <a:ext cx="906038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2ecbd9d9bc7_0_336">
            <a:extLst>
              <a:ext uri="{FF2B5EF4-FFF2-40B4-BE49-F238E27FC236}">
                <a16:creationId xmlns:a16="http://schemas.microsoft.com/office/drawing/2014/main" id="{4FA0FF8D-A4A6-6B2B-AD26-C110A4D75299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8281" y="3219450"/>
            <a:ext cx="714375" cy="204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2ecbd9d9bc7_0_336">
            <a:extLst>
              <a:ext uri="{FF2B5EF4-FFF2-40B4-BE49-F238E27FC236}">
                <a16:creationId xmlns:a16="http://schemas.microsoft.com/office/drawing/2014/main" id="{611E87DB-6A2E-F514-8E90-6F3A268B342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007394" y="2281238"/>
            <a:ext cx="604837" cy="475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2ecbd9d9bc7_0_336">
            <a:extLst>
              <a:ext uri="{FF2B5EF4-FFF2-40B4-BE49-F238E27FC236}">
                <a16:creationId xmlns:a16="http://schemas.microsoft.com/office/drawing/2014/main" id="{B9059D5F-0CB6-D66A-F7FC-0F15A8646DA7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900147" y="2916777"/>
            <a:ext cx="819329" cy="18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2ecbd9d9bc7_0_336">
            <a:extLst>
              <a:ext uri="{FF2B5EF4-FFF2-40B4-BE49-F238E27FC236}">
                <a16:creationId xmlns:a16="http://schemas.microsoft.com/office/drawing/2014/main" id="{9805DB58-4B37-951E-0ECD-76861A7D76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95475" y="3281363"/>
            <a:ext cx="828675" cy="161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17AE99E-BC1D-CB06-93F7-DE41FBAF18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827" t="26111" r="83660" b="63888"/>
          <a:stretch/>
        </p:blipFill>
        <p:spPr>
          <a:xfrm>
            <a:off x="4657726" y="2238375"/>
            <a:ext cx="738364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8D2A8B86-F16D-5636-AAB0-DB55CAC988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577" t="26667" r="72479" b="63888"/>
          <a:stretch/>
        </p:blipFill>
        <p:spPr>
          <a:xfrm>
            <a:off x="5743575" y="2190750"/>
            <a:ext cx="723902" cy="48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6FEC644-E294-EE43-2BE9-C652D4ED1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896" t="23703" r="14996" b="62500"/>
          <a:stretch/>
        </p:blipFill>
        <p:spPr>
          <a:xfrm>
            <a:off x="6896100" y="22526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2D428603-F63C-D91A-566B-68F8CEBD3A6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5317" t="23518" r="7575" b="62684"/>
          <a:stretch/>
        </p:blipFill>
        <p:spPr>
          <a:xfrm>
            <a:off x="6905625" y="3090862"/>
            <a:ext cx="647697" cy="709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ABF5F888-0C54-A849-2620-7D265EF6C9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432" t="23704" r="57743" b="62036"/>
          <a:stretch/>
        </p:blipFill>
        <p:spPr>
          <a:xfrm>
            <a:off x="7832147" y="2262187"/>
            <a:ext cx="813957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F231FDD0-4DF9-17F4-06E4-833C130C9B9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1735" t="23704" r="52725" b="62036"/>
          <a:stretch/>
        </p:blipFill>
        <p:spPr>
          <a:xfrm>
            <a:off x="7977187" y="3457575"/>
            <a:ext cx="504826" cy="73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941CAB45-C594-51F1-1BFA-0DC603D0661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46960" t="23704" r="42483" b="62036"/>
          <a:stretch/>
        </p:blipFill>
        <p:spPr>
          <a:xfrm>
            <a:off x="7832069" y="2892569"/>
            <a:ext cx="795061" cy="606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656CB045-D2BE-F6A6-46EA-154039BCBC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65668" t="24629" r="27642" b="69815"/>
          <a:stretch/>
        </p:blipFill>
        <p:spPr>
          <a:xfrm>
            <a:off x="7924799" y="4219574"/>
            <a:ext cx="609601" cy="285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38AFE7EF-5EE2-62DB-3B65-47AF99A0502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7478" t="51203" r="12384" b="44166"/>
          <a:stretch/>
        </p:blipFill>
        <p:spPr>
          <a:xfrm>
            <a:off x="3152353" y="3195637"/>
            <a:ext cx="923927" cy="238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157099B8-85AC-3147-9D9D-9C335D0B85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81762" t="56018" r="9249" b="40277"/>
          <a:stretch/>
        </p:blipFill>
        <p:spPr>
          <a:xfrm>
            <a:off x="3204740" y="2914650"/>
            <a:ext cx="819152" cy="19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2ecbd9d9bc7_0_336" descr="Semiconductor Value Chain and Supply Chain, Key Companies in the Semiconductor Industry">
            <a:extLst>
              <a:ext uri="{FF2B5EF4-FFF2-40B4-BE49-F238E27FC236}">
                <a16:creationId xmlns:a16="http://schemas.microsoft.com/office/drawing/2014/main" id="{B317EF5B-D8F0-5B18-EAA1-8B6B668F59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6746" t="58980" r="14370" b="33889"/>
          <a:stretch/>
        </p:blipFill>
        <p:spPr>
          <a:xfrm>
            <a:off x="3190453" y="2378869"/>
            <a:ext cx="809626" cy="3667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92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FA70ACB-8431-15CE-0F27-EF0A6E9F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D5BAE03-0318-4870-FB78-7225B5320B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84589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10C14A9-A509-8C3F-C123-2291543EAC90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52AC9-B701-D214-AFAB-A1D3109626C4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&lt;semiconductor value chain – suppliers&gt;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C96AA206-585A-CA71-E937-DAB449165510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E1428D6D-8EB2-61C7-514A-8898C185DA5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D2658C7-9F35-66AD-F373-F77C7E70E8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7ACC6C6B-103D-C695-AF92-C0E2686DDB9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/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A8165329-FA1F-69A1-0A85-430296D8948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02186CF-BA63-D508-9F5E-436CEFE85742}"/>
              </a:ext>
            </a:extLst>
          </p:cNvPr>
          <p:cNvSpPr txBox="1"/>
          <p:nvPr/>
        </p:nvSpPr>
        <p:spPr>
          <a:xfrm>
            <a:off x="6281644" y="538548"/>
            <a:ext cx="2790497" cy="107041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1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D68735F2-30D5-C663-036C-EE4787083796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607939-E954-FE49-347D-9BEF63EC7B52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&lt;divider&gt;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E8CB453A-D3CB-9CC0-EEC8-787F7B4A099C}"/>
              </a:ext>
            </a:extLst>
          </p:cNvPr>
          <p:cNvSpPr txBox="1"/>
          <p:nvPr/>
        </p:nvSpPr>
        <p:spPr>
          <a:xfrm>
            <a:off x="7171100" y="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5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5056A2B-3CB7-30D4-7A18-9FE9B70D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32B9A29-B92A-A70F-6A94-D18029DEE9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5BAE03-0318-4870-FB78-7225B5320B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07DBC29-253F-E77B-1545-83F10861A1B8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E6858-B650-37B7-FC3A-76602ACFAD90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DB57D103-21CE-9522-93B8-A6EBD4A6903F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F462E66A-3BA8-D70A-8F2E-AFFE10E9CF60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406B289F-FAD0-80E3-B2DC-2E199CA3E0B2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648E2C0-F57F-1424-2807-057C18E47AB5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EA42790D-20DE-CCBB-0D40-8E7B5DE42571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F07CCA59-0D3F-7AF2-60B1-1E0CEE73BD27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tx1"/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7218899B-9E52-838D-098B-3350CE9AE3FA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7ECF6C-68AF-8259-C704-711B950F21C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2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 1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36BB4E5F-BB48-30B4-1CB5-63A513ECDE5C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1DE4E2-627C-7114-E0AE-AC1B8B16162A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BD5F9-3F09-264C-1372-91EEF8BA8DA8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18555-EC2E-C51E-C61E-AA6F9D27BDBA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05A15B-486C-C941-A765-D9760B1CC904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FA387DFE-96C2-7F5D-86D1-41A680C3936C}"/>
              </a:ext>
            </a:extLst>
          </p:cNvPr>
          <p:cNvSpPr txBox="1"/>
          <p:nvPr/>
        </p:nvSpPr>
        <p:spPr>
          <a:xfrm>
            <a:off x="7244197" y="-12157"/>
            <a:ext cx="1898013" cy="307736"/>
          </a:xfrm>
          <a:prstGeom prst="rect">
            <a:avLst/>
          </a:prstGeom>
          <a:noFill/>
          <a:ln w="635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CDD971-5C75-019B-FE4D-7D1BCB50FE7F}"/>
              </a:ext>
            </a:extLst>
          </p:cNvPr>
          <p:cNvSpPr/>
          <p:nvPr/>
        </p:nvSpPr>
        <p:spPr>
          <a:xfrm>
            <a:off x="638503" y="3861936"/>
            <a:ext cx="3066194" cy="27310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7C44CB-85AF-257F-F802-638E3BEE1A86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465D57-9252-79D3-C437-14B81974E230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BC2B94-BD4C-D5D8-29AD-523739004B1A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4E39A7-37A0-EEF0-EF30-A61D41261AB8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&lt;headers – value chain&gt;</a:t>
            </a:r>
          </a:p>
        </p:txBody>
      </p:sp>
    </p:spTree>
    <p:extLst>
      <p:ext uri="{BB962C8B-B14F-4D97-AF65-F5344CB8AC3E}">
        <p14:creationId xmlns:p14="http://schemas.microsoft.com/office/powerpoint/2010/main" val="192987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6DB72780-D7F8-4BCF-1C42-ADFC86B7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8CEB79D-CEF8-3073-C090-B0F9DB7BB2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73934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32B9A29-B92A-A70F-6A94-D18029DEE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2CF2F1B-681C-6DAF-3C4B-05A261DEEAF3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3B397-451E-5FDB-09E5-C162896AB643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0212DA8D-D024-7814-B204-2705A9187099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45F01461-BFD3-3322-52F3-11E34E23B59A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A3C69FA6-EE89-60F3-D459-4924FF17E2D8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99CB3ECF-494F-BA18-AA3D-EE69A0591150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13981254-ACE1-826F-08D4-563BA6F2B9A8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3F3B17EF-3053-D36A-0D9A-0B79D48A5A49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FEBD6AB9-492B-00C7-4ECA-2C8544585125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04AF95-B929-28E0-7834-8A3C688DDC34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3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 and 2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C45AD52F-7BBD-24D9-6FFF-0FA276360E2E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F7E17C-BBEA-F6A0-7E91-3F2B775DBA6F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9B48E5-8C0C-0CED-10D5-DE089F53AE23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9DF2F5-D63F-DFB0-AA91-746F30741E02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9795C4-1736-CDFB-AAB0-4B5991E07958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420C406D-FB24-22EA-AA39-76159450E0F3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16ECE9-B957-D225-A352-04FD477D0F88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79CA3D-D611-D83D-37EF-503B368C0D99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20E822-5507-6100-F2B9-50C3EC1C7E84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B463B-8AA8-F96D-E5AE-050A0CDD6725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5A57C8-7644-1402-69DF-2E06DC4C9F7F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FC1A5C-9C19-9819-E35C-82FDCA2A1CBA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B2B9-B8FC-BA5A-E1A4-B6DE5D100DDE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F146D-D445-3EAE-C768-8BDDE19667FA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D867D5E-DB21-F7BC-3AA2-1B772390A4F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tsmc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04F3EC-93DE-1B6D-25D8-888B8C069485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umclogo</a:t>
            </a:r>
            <a:r>
              <a:rPr lang="en-US" sz="6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6D8F33-336F-BD09-F089-D8D439FE8EB8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613A3-774D-B45A-3579-2237DA0FFC27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amkor</a:t>
            </a:r>
            <a:r>
              <a:rPr lang="en-US" sz="6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C72B54-471D-F448-DA97-43DE86D1869B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7D2C79-C635-C1E2-3DC7-D3D1BFED9840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B527E3-CF7D-36FA-8028-509FCB6AE4E1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9D0D609-BEA1-0FD0-1766-87383441E972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0B8FAD-93E9-443C-7086-B34FB87371D4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</a:t>
            </a:r>
            <a:r>
              <a:rPr lang="en-US" sz="600" dirty="0" err="1">
                <a:solidFill>
                  <a:schemeClr val="tx1"/>
                </a:solidFill>
              </a:rPr>
              <a:t>atp</a:t>
            </a:r>
            <a:r>
              <a:rPr lang="en-US" sz="600" dirty="0">
                <a:solidFill>
                  <a:schemeClr val="tx1"/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164CA8-4F88-34D8-0450-25D6715B03B1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EFBFE1-2396-3DE4-F336-5AFC8B33EA04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C36A79B-0DA3-EAFA-5CEE-9E26C3566CCB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5EF5EA-C3F0-0FED-609C-C69414423B04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D492A8E-39F1-68CE-ABB0-335A02525B83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E1BDE-26FE-870C-082F-931C7AFB13D6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4DD24AF-91A6-B86F-3D38-046960F97D47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9A3CF45-9ED8-26A0-F6D2-6029D9071A4F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E7E614-BDE0-F638-B521-872AD28A1FC8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BB02DC-AA21-DB3F-A451-04B8AC11B396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007EA4A-CB68-D069-F5B8-70FC1EBFEEC1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4428D5-E833-0009-CF16-94A9782D1ED3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780189-42D4-7718-9F74-A4ECE191619E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&lt;equipment firms&gt;</a:t>
            </a:r>
          </a:p>
        </p:txBody>
      </p:sp>
    </p:spTree>
    <p:extLst>
      <p:ext uri="{BB962C8B-B14F-4D97-AF65-F5344CB8AC3E}">
        <p14:creationId xmlns:p14="http://schemas.microsoft.com/office/powerpoint/2010/main" val="162693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3470EA7-B2B5-F307-8B45-99B4158B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18423A0-67C8-DFB3-9670-4828143E14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8CEB79D-CEF8-3073-C090-B0F9DB7BB2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9675518-B5C6-B3C4-F50B-432C83143041}"/>
              </a:ext>
            </a:extLst>
          </p:cNvPr>
          <p:cNvSpPr/>
          <p:nvPr/>
        </p:nvSpPr>
        <p:spPr>
          <a:xfrm>
            <a:off x="457148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core players&gt;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EA8C3-CCB3-EA71-B5B7-D23F89906838}"/>
              </a:ext>
            </a:extLst>
          </p:cNvPr>
          <p:cNvSpPr/>
          <p:nvPr/>
        </p:nvSpPr>
        <p:spPr>
          <a:xfrm>
            <a:off x="5056060" y="894693"/>
            <a:ext cx="3512152" cy="3708838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&lt;semiconductor value chain – suppliers&gt;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18" name="Google Shape;318;g2ecbd9d9bc7_0_336">
            <a:extLst>
              <a:ext uri="{FF2B5EF4-FFF2-40B4-BE49-F238E27FC236}">
                <a16:creationId xmlns:a16="http://schemas.microsoft.com/office/drawing/2014/main" id="{9FCEAECF-5612-5A21-6032-E6143F7C1F3A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2ecbd9d9bc7_0_336">
            <a:extLst>
              <a:ext uri="{FF2B5EF4-FFF2-40B4-BE49-F238E27FC236}">
                <a16:creationId xmlns:a16="http://schemas.microsoft.com/office/drawing/2014/main" id="{92BCB273-11D9-925D-471E-7D9C227F32D5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&lt;page number&gt;</a:t>
            </a:r>
            <a:endParaRPr sz="1000" b="0" i="0" u="none" strike="noStrike" cap="none" dirty="0">
              <a:solidFill>
                <a:schemeClr val="bg1">
                  <a:lumMod val="85000"/>
                </a:schemeClr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1" name="Google Shape;321;g2ecbd9d9bc7_0_336">
            <a:extLst>
              <a:ext uri="{FF2B5EF4-FFF2-40B4-BE49-F238E27FC236}">
                <a16:creationId xmlns:a16="http://schemas.microsoft.com/office/drawing/2014/main" id="{B2BE564F-B766-73FA-B72D-708A9B8DF563}"/>
              </a:ext>
            </a:extLst>
          </p:cNvPr>
          <p:cNvSpPr txBox="1"/>
          <p:nvPr/>
        </p:nvSpPr>
        <p:spPr>
          <a:xfrm>
            <a:off x="457200" y="479046"/>
            <a:ext cx="8284800" cy="30690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&lt;title&gt;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24" name="Google Shape;324;g2ecbd9d9bc7_0_336">
            <a:extLst>
              <a:ext uri="{FF2B5EF4-FFF2-40B4-BE49-F238E27FC236}">
                <a16:creationId xmlns:a16="http://schemas.microsoft.com/office/drawing/2014/main" id="{DCFEB020-EC73-26BA-ADFB-FE756A762161}"/>
              </a:ext>
            </a:extLst>
          </p:cNvPr>
          <p:cNvSpPr txBox="1"/>
          <p:nvPr/>
        </p:nvSpPr>
        <p:spPr>
          <a:xfrm>
            <a:off x="5130974" y="962025"/>
            <a:ext cx="336232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suppliers&gt;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5" name="Google Shape;325;g2ecbd9d9bc7_0_336">
            <a:extLst>
              <a:ext uri="{FF2B5EF4-FFF2-40B4-BE49-F238E27FC236}">
                <a16:creationId xmlns:a16="http://schemas.microsoft.com/office/drawing/2014/main" id="{2C5D9C85-CCD1-07F1-7206-4A91C17531B5}"/>
              </a:ext>
            </a:extLst>
          </p:cNvPr>
          <p:cNvSpPr txBox="1"/>
          <p:nvPr/>
        </p:nvSpPr>
        <p:spPr>
          <a:xfrm>
            <a:off x="914400" y="4721157"/>
            <a:ext cx="713390" cy="2154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&lt;footnote&gt;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6" name="Google Shape;326;g2ecbd9d9bc7_0_336">
            <a:extLst>
              <a:ext uri="{FF2B5EF4-FFF2-40B4-BE49-F238E27FC236}">
                <a16:creationId xmlns:a16="http://schemas.microsoft.com/office/drawing/2014/main" id="{BB06C0BD-09C4-EF08-561D-B23C22E9B332}"/>
              </a:ext>
            </a:extLst>
          </p:cNvPr>
          <p:cNvSpPr txBox="1"/>
          <p:nvPr/>
        </p:nvSpPr>
        <p:spPr>
          <a:xfrm>
            <a:off x="511733" y="962025"/>
            <a:ext cx="3335053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Exo"/>
                <a:ea typeface="Exo"/>
                <a:cs typeface="Exo"/>
                <a:sym typeface="Exo"/>
              </a:rPr>
              <a:t>&lt;header – semiconductor core players&gt;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40" name="Google Shape;340;g2ecbd9d9bc7_0_336">
            <a:extLst>
              <a:ext uri="{FF2B5EF4-FFF2-40B4-BE49-F238E27FC236}">
                <a16:creationId xmlns:a16="http://schemas.microsoft.com/office/drawing/2014/main" id="{396CD3CE-60C6-E1E9-732E-6D201EDDE33E}"/>
              </a:ext>
            </a:extLst>
          </p:cNvPr>
          <p:cNvCxnSpPr/>
          <p:nvPr/>
        </p:nvCxnSpPr>
        <p:spPr>
          <a:xfrm>
            <a:off x="4476093" y="981075"/>
            <a:ext cx="0" cy="3543300"/>
          </a:xfrm>
          <a:prstGeom prst="straightConnector1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51FDA02-9FF3-DC0A-3C72-C0BAA57393A3}"/>
              </a:ext>
            </a:extLst>
          </p:cNvPr>
          <p:cNvSpPr txBox="1"/>
          <p:nvPr/>
        </p:nvSpPr>
        <p:spPr>
          <a:xfrm>
            <a:off x="2303020" y="-3256"/>
            <a:ext cx="4223904" cy="69693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representation in knowledge base – level 4</a:t>
            </a:r>
          </a:p>
          <a:p>
            <a:r>
              <a:rPr lang="en-US" sz="1100" dirty="0">
                <a:solidFill>
                  <a:schemeClr val="bg1"/>
                </a:solidFill>
              </a:rPr>
              <a:t>For context: User command = “Add the distribution firms”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Note: Grayed out text / shape outlines represents levels 1, 2, 3</a:t>
            </a:r>
          </a:p>
        </p:txBody>
      </p:sp>
      <p:sp>
        <p:nvSpPr>
          <p:cNvPr id="3" name="Google Shape;325;g2ecbd9d9bc7_0_336">
            <a:extLst>
              <a:ext uri="{FF2B5EF4-FFF2-40B4-BE49-F238E27FC236}">
                <a16:creationId xmlns:a16="http://schemas.microsoft.com/office/drawing/2014/main" id="{66DEF607-5ADD-5A83-A932-AF15DE0AC355}"/>
              </a:ext>
            </a:extLst>
          </p:cNvPr>
          <p:cNvSpPr txBox="1"/>
          <p:nvPr/>
        </p:nvSpPr>
        <p:spPr>
          <a:xfrm>
            <a:off x="7973335" y="4721157"/>
            <a:ext cx="713390" cy="3385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&lt;Manifold logo&gt;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DD39C0-3D7E-AE20-B182-9FDE3A2BCF2B}"/>
              </a:ext>
            </a:extLst>
          </p:cNvPr>
          <p:cNvSpPr txBox="1"/>
          <p:nvPr/>
        </p:nvSpPr>
        <p:spPr>
          <a:xfrm>
            <a:off x="4065533" y="2298942"/>
            <a:ext cx="928196" cy="30777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&lt;divider&gt;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97B22-A571-A51B-2A98-97AFD9D41109}"/>
              </a:ext>
            </a:extLst>
          </p:cNvPr>
          <p:cNvSpPr/>
          <p:nvPr/>
        </p:nvSpPr>
        <p:spPr>
          <a:xfrm>
            <a:off x="638503" y="1738148"/>
            <a:ext cx="807983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&lt;Fabless design firms – logos&gt;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C24B44-8C68-BAA8-8079-0B735303008E}"/>
              </a:ext>
            </a:extLst>
          </p:cNvPr>
          <p:cNvSpPr/>
          <p:nvPr/>
        </p:nvSpPr>
        <p:spPr>
          <a:xfrm>
            <a:off x="1767608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firm– logos&gt;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DAC75A-A0A4-E452-B2E6-64DF5D93A83B}"/>
              </a:ext>
            </a:extLst>
          </p:cNvPr>
          <p:cNvSpPr/>
          <p:nvPr/>
        </p:nvSpPr>
        <p:spPr>
          <a:xfrm>
            <a:off x="2896714" y="1738148"/>
            <a:ext cx="807983" cy="200616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&lt;ATP firms – logos&gt;</a:t>
            </a:r>
          </a:p>
        </p:txBody>
      </p:sp>
      <p:sp>
        <p:nvSpPr>
          <p:cNvPr id="14" name="Google Shape;324;g2ecbd9d9bc7_0_336">
            <a:extLst>
              <a:ext uri="{FF2B5EF4-FFF2-40B4-BE49-F238E27FC236}">
                <a16:creationId xmlns:a16="http://schemas.microsoft.com/office/drawing/2014/main" id="{9BDBCDC0-DD89-1CF7-A0E2-63C9650B2078}"/>
              </a:ext>
            </a:extLst>
          </p:cNvPr>
          <p:cNvSpPr txBox="1"/>
          <p:nvPr/>
        </p:nvSpPr>
        <p:spPr>
          <a:xfrm>
            <a:off x="7171100" y="52070"/>
            <a:ext cx="189801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Exo"/>
                <a:ea typeface="Exo"/>
                <a:cs typeface="Exo"/>
                <a:sym typeface="Exo"/>
              </a:rPr>
              <a:t>&lt;design element&gt;</a:t>
            </a:r>
            <a:endParaRPr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15469F-68B3-85DC-57A5-E53DB00BBE21}"/>
              </a:ext>
            </a:extLst>
          </p:cNvPr>
          <p:cNvSpPr/>
          <p:nvPr/>
        </p:nvSpPr>
        <p:spPr>
          <a:xfrm>
            <a:off x="638503" y="3861935"/>
            <a:ext cx="3066194" cy="505113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&lt;Integrated device manufacturers (IDMs) – logos&gt;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73CE31-0AAB-90C1-7245-C9BBC9FD5457}"/>
              </a:ext>
            </a:extLst>
          </p:cNvPr>
          <p:cNvSpPr/>
          <p:nvPr/>
        </p:nvSpPr>
        <p:spPr>
          <a:xfrm>
            <a:off x="527250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&lt;Design firms – logos&gt;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2024DF-F57D-A066-2F9C-5CF8FE2B7AB3}"/>
              </a:ext>
            </a:extLst>
          </p:cNvPr>
          <p:cNvSpPr/>
          <p:nvPr/>
        </p:nvSpPr>
        <p:spPr>
          <a:xfrm>
            <a:off x="6959416" y="1738148"/>
            <a:ext cx="1498784" cy="20061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&lt;Manufacturing firms – logos&gt;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7F3F0F-82C3-5FE0-95DA-682ED49FEA9D}"/>
              </a:ext>
            </a:extLst>
          </p:cNvPr>
          <p:cNvSpPr/>
          <p:nvPr/>
        </p:nvSpPr>
        <p:spPr>
          <a:xfrm>
            <a:off x="638503" y="1351585"/>
            <a:ext cx="3066194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DDDC05-5792-CED4-8BD9-68DF49C11F97}"/>
              </a:ext>
            </a:extLst>
          </p:cNvPr>
          <p:cNvSpPr/>
          <p:nvPr/>
        </p:nvSpPr>
        <p:spPr>
          <a:xfrm>
            <a:off x="5279038" y="1351585"/>
            <a:ext cx="3179161" cy="30773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00" dirty="0">
                <a:solidFill>
                  <a:schemeClr val="bg1">
                    <a:lumMod val="75000"/>
                  </a:schemeClr>
                </a:solidFill>
              </a:rPr>
              <a:t>&lt;headers – value chain&gt;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423E4A-F62C-8F8C-CB14-0AD93BA5C6C0}"/>
              </a:ext>
            </a:extLst>
          </p:cNvPr>
          <p:cNvSpPr/>
          <p:nvPr/>
        </p:nvSpPr>
        <p:spPr>
          <a:xfrm>
            <a:off x="705234" y="2082094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&lt;AMD logo&gt;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DADA5-E4A5-100D-9E74-96FD20DB1965}"/>
              </a:ext>
            </a:extLst>
          </p:cNvPr>
          <p:cNvSpPr/>
          <p:nvPr/>
        </p:nvSpPr>
        <p:spPr>
          <a:xfrm>
            <a:off x="705234" y="2439058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&lt;NVIDIA logo&gt;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07D68-7848-7B13-3297-8692B18D319F}"/>
              </a:ext>
            </a:extLst>
          </p:cNvPr>
          <p:cNvSpPr/>
          <p:nvPr/>
        </p:nvSpPr>
        <p:spPr>
          <a:xfrm>
            <a:off x="705234" y="2816596"/>
            <a:ext cx="688973" cy="253580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9C5019-3FC7-BCA6-0483-22525D53CE47}"/>
              </a:ext>
            </a:extLst>
          </p:cNvPr>
          <p:cNvSpPr/>
          <p:nvPr/>
        </p:nvSpPr>
        <p:spPr>
          <a:xfrm>
            <a:off x="1860630" y="2086272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tsmc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FECD14-2833-0B17-1F29-CF24D4A08B72}"/>
              </a:ext>
            </a:extLst>
          </p:cNvPr>
          <p:cNvSpPr/>
          <p:nvPr/>
        </p:nvSpPr>
        <p:spPr>
          <a:xfrm>
            <a:off x="1860630" y="240141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umclogo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&gt;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47E71B9-49DF-AD71-4FBE-EC6240C2D752}"/>
              </a:ext>
            </a:extLst>
          </p:cNvPr>
          <p:cNvSpPr/>
          <p:nvPr/>
        </p:nvSpPr>
        <p:spPr>
          <a:xfrm>
            <a:off x="1860630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&lt;global foundries logo&gt;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93D276-7950-8A40-CF50-FD5C8F3479A6}"/>
              </a:ext>
            </a:extLst>
          </p:cNvPr>
          <p:cNvSpPr/>
          <p:nvPr/>
        </p:nvSpPr>
        <p:spPr>
          <a:xfrm>
            <a:off x="2983766" y="2111235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amkor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logo&gt;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B68C29-18FB-F79C-D981-C598E660C462}"/>
              </a:ext>
            </a:extLst>
          </p:cNvPr>
          <p:cNvSpPr/>
          <p:nvPr/>
        </p:nvSpPr>
        <p:spPr>
          <a:xfrm>
            <a:off x="2983766" y="2426379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&lt;Teradyne logo&gt;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92C9BC-78E6-2222-7E45-255B1207CA7E}"/>
              </a:ext>
            </a:extLst>
          </p:cNvPr>
          <p:cNvSpPr/>
          <p:nvPr/>
        </p:nvSpPr>
        <p:spPr>
          <a:xfrm>
            <a:off x="2983766" y="2816596"/>
            <a:ext cx="626339" cy="278938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&lt;etc.&gt;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5A09EE-8264-B06F-E1D0-C742419DF672}"/>
              </a:ext>
            </a:extLst>
          </p:cNvPr>
          <p:cNvSpPr/>
          <p:nvPr/>
        </p:nvSpPr>
        <p:spPr>
          <a:xfrm>
            <a:off x="790903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875E93-0926-EBEC-129C-C3C3FB02B334}"/>
              </a:ext>
            </a:extLst>
          </p:cNvPr>
          <p:cNvSpPr/>
          <p:nvPr/>
        </p:nvSpPr>
        <p:spPr>
          <a:xfrm>
            <a:off x="1807779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547B0B-BF1B-6B6C-89FB-174BBC014C92}"/>
              </a:ext>
            </a:extLst>
          </p:cNvPr>
          <p:cNvSpPr/>
          <p:nvPr/>
        </p:nvSpPr>
        <p:spPr>
          <a:xfrm>
            <a:off x="2904532" y="1368553"/>
            <a:ext cx="540810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</a:rPr>
              <a:t>atp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  - box&gt;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D612C4-0BFC-74E7-F224-753C91623A57}"/>
              </a:ext>
            </a:extLst>
          </p:cNvPr>
          <p:cNvSpPr/>
          <p:nvPr/>
        </p:nvSpPr>
        <p:spPr>
          <a:xfrm>
            <a:off x="5477723" y="1368553"/>
            <a:ext cx="1253656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&lt;design - box&gt;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A5A9198-3DCD-39BC-DF6D-7045FAF38881}"/>
              </a:ext>
            </a:extLst>
          </p:cNvPr>
          <p:cNvSpPr/>
          <p:nvPr/>
        </p:nvSpPr>
        <p:spPr>
          <a:xfrm>
            <a:off x="7061048" y="1368553"/>
            <a:ext cx="1323703" cy="23222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&lt;manuf. - box&gt;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5C8F40B-4F10-355A-CA0A-9EF2B01144EF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>
            <a:off x="1331713" y="1484667"/>
            <a:ext cx="476066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B4BB63-8162-487D-6CFD-ADB285A1FE5E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2348589" y="1484667"/>
            <a:ext cx="555943" cy="0"/>
          </a:xfrm>
          <a:prstGeom prst="line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0B7D8FD-0F8F-F1C0-687B-64908F748F0C}"/>
              </a:ext>
            </a:extLst>
          </p:cNvPr>
          <p:cNvSpPr/>
          <p:nvPr/>
        </p:nvSpPr>
        <p:spPr>
          <a:xfrm>
            <a:off x="1276962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25798C-51EA-F115-2F76-850BAC5FD449}"/>
              </a:ext>
            </a:extLst>
          </p:cNvPr>
          <p:cNvSpPr/>
          <p:nvPr/>
        </p:nvSpPr>
        <p:spPr>
          <a:xfrm>
            <a:off x="2338596" y="1311253"/>
            <a:ext cx="540810" cy="23222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&lt;arrow&gt;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1FA8CFD-2156-D26D-4A57-8C4A0334C294}"/>
              </a:ext>
            </a:extLst>
          </p:cNvPr>
          <p:cNvSpPr/>
          <p:nvPr/>
        </p:nvSpPr>
        <p:spPr>
          <a:xfrm>
            <a:off x="68644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fabless design firms&gt;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98D2C94-0F2E-53B5-E480-108E617E3F15}"/>
              </a:ext>
            </a:extLst>
          </p:cNvPr>
          <p:cNvSpPr/>
          <p:nvPr/>
        </p:nvSpPr>
        <p:spPr>
          <a:xfrm>
            <a:off x="1814620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foundries&gt;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BA83C9-F431-3E6D-4FF5-D1A98417EACD}"/>
              </a:ext>
            </a:extLst>
          </p:cNvPr>
          <p:cNvSpPr/>
          <p:nvPr/>
        </p:nvSpPr>
        <p:spPr>
          <a:xfrm>
            <a:off x="2956153" y="1787599"/>
            <a:ext cx="712102" cy="186156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bg1">
                    <a:lumMod val="75000"/>
                  </a:schemeClr>
                </a:solidFill>
              </a:rPr>
              <a:t>&lt;header – OSAT firms&gt;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779E656-FFD6-0CC3-0D99-A13B7D3E1754}"/>
              </a:ext>
            </a:extLst>
          </p:cNvPr>
          <p:cNvSpPr/>
          <p:nvPr/>
        </p:nvSpPr>
        <p:spPr>
          <a:xfrm>
            <a:off x="5383131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&lt;core IP firms&gt;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D164D6E-2704-4166-97B6-949A8C53B6AA}"/>
              </a:ext>
            </a:extLst>
          </p:cNvPr>
          <p:cNvSpPr/>
          <p:nvPr/>
        </p:nvSpPr>
        <p:spPr>
          <a:xfrm>
            <a:off x="6100693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&lt;EDA firms&gt;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FF6C6-8082-4BEE-FF66-83F6A9EC3CF6}"/>
              </a:ext>
            </a:extLst>
          </p:cNvPr>
          <p:cNvSpPr/>
          <p:nvPr/>
        </p:nvSpPr>
        <p:spPr>
          <a:xfrm>
            <a:off x="7061049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&lt;raw materials firms&gt;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266278-DB17-0F78-DC43-8304768E34FF}"/>
              </a:ext>
            </a:extLst>
          </p:cNvPr>
          <p:cNvSpPr/>
          <p:nvPr/>
        </p:nvSpPr>
        <p:spPr>
          <a:xfrm>
            <a:off x="7754066" y="1849867"/>
            <a:ext cx="630686" cy="159095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600" dirty="0">
                <a:solidFill>
                  <a:schemeClr val="bg1">
                    <a:lumMod val="75000"/>
                  </a:schemeClr>
                </a:solidFill>
              </a:rPr>
              <a:t>&lt;equipment firms&gt;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98D52-5EF9-01DA-FC98-1C864C5D7913}"/>
              </a:ext>
            </a:extLst>
          </p:cNvPr>
          <p:cNvSpPr/>
          <p:nvPr/>
        </p:nvSpPr>
        <p:spPr>
          <a:xfrm>
            <a:off x="5415707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core IP&gt;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7E6C92-7B66-F25E-5569-49E3B1AFE8C9}"/>
              </a:ext>
            </a:extLst>
          </p:cNvPr>
          <p:cNvSpPr/>
          <p:nvPr/>
        </p:nvSpPr>
        <p:spPr>
          <a:xfrm>
            <a:off x="6128549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EDA&gt;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1109E1-4E73-1C52-5B55-05C9839F77E8}"/>
              </a:ext>
            </a:extLst>
          </p:cNvPr>
          <p:cNvSpPr/>
          <p:nvPr/>
        </p:nvSpPr>
        <p:spPr>
          <a:xfrm>
            <a:off x="7105644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raw materials&gt;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91F980-EADB-35FB-578D-AC23E1213AE4}"/>
              </a:ext>
            </a:extLst>
          </p:cNvPr>
          <p:cNvSpPr/>
          <p:nvPr/>
        </p:nvSpPr>
        <p:spPr>
          <a:xfrm>
            <a:off x="7781922" y="187326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&lt;header – equipment&gt;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4BA5E2-56BC-D8AE-A6F7-A3311F1C8718}"/>
              </a:ext>
            </a:extLst>
          </p:cNvPr>
          <p:cNvSpPr/>
          <p:nvPr/>
        </p:nvSpPr>
        <p:spPr>
          <a:xfrm>
            <a:off x="5415707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&lt;arm logo&gt;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39798BE-AF37-ACC5-B349-E79A47E4CE4F}"/>
              </a:ext>
            </a:extLst>
          </p:cNvPr>
          <p:cNvSpPr/>
          <p:nvPr/>
        </p:nvSpPr>
        <p:spPr>
          <a:xfrm>
            <a:off x="5415707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&lt;imagination logo&gt;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DE5D9E2-E7F5-3EE6-97C0-BA3E4663B8B6}"/>
              </a:ext>
            </a:extLst>
          </p:cNvPr>
          <p:cNvSpPr/>
          <p:nvPr/>
        </p:nvSpPr>
        <p:spPr>
          <a:xfrm>
            <a:off x="614777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&lt;cadence logo&gt;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0C83C5-4F77-204D-AC3A-9D8123E464D1}"/>
              </a:ext>
            </a:extLst>
          </p:cNvPr>
          <p:cNvSpPr/>
          <p:nvPr/>
        </p:nvSpPr>
        <p:spPr>
          <a:xfrm>
            <a:off x="614777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synopsys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DF1DD4B-0D59-5FFC-8B3B-554269C983E3}"/>
              </a:ext>
            </a:extLst>
          </p:cNvPr>
          <p:cNvSpPr/>
          <p:nvPr/>
        </p:nvSpPr>
        <p:spPr>
          <a:xfrm>
            <a:off x="7085029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&lt;shin </a:t>
            </a:r>
            <a:r>
              <a:rPr lang="en-US" sz="500" dirty="0" err="1">
                <a:solidFill>
                  <a:schemeClr val="tx1"/>
                </a:solidFill>
              </a:rPr>
              <a:t>etsu</a:t>
            </a:r>
            <a:r>
              <a:rPr lang="en-US" sz="500" dirty="0">
                <a:solidFill>
                  <a:schemeClr val="tx1"/>
                </a:solidFill>
              </a:rPr>
              <a:t> logo&gt;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5AC41-22F7-9F32-1D99-9C6BEEC3CA91}"/>
              </a:ext>
            </a:extLst>
          </p:cNvPr>
          <p:cNvSpPr/>
          <p:nvPr/>
        </p:nvSpPr>
        <p:spPr>
          <a:xfrm>
            <a:off x="7085029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&lt;etc.&gt;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939F01-9690-2513-D1D3-9AAA73F5ACB9}"/>
              </a:ext>
            </a:extLst>
          </p:cNvPr>
          <p:cNvSpPr/>
          <p:nvPr/>
        </p:nvSpPr>
        <p:spPr>
          <a:xfrm>
            <a:off x="7781922" y="2275302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&lt;AMAT logo&gt;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FF6335-E613-7935-1F4E-123FCEE8E194}"/>
              </a:ext>
            </a:extLst>
          </p:cNvPr>
          <p:cNvSpPr/>
          <p:nvPr/>
        </p:nvSpPr>
        <p:spPr>
          <a:xfrm>
            <a:off x="7781922" y="2664021"/>
            <a:ext cx="574974" cy="2652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&lt;</a:t>
            </a:r>
            <a:r>
              <a:rPr lang="en-US" sz="500" dirty="0" err="1">
                <a:solidFill>
                  <a:schemeClr val="tx1"/>
                </a:solidFill>
              </a:rPr>
              <a:t>etc</a:t>
            </a:r>
            <a:r>
              <a:rPr lang="en-US" sz="5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70875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14698C86-233E-42C0-ACFF-86419D92BD3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CD4B1650-B364-4A42-A9D0-D9F3ADF84129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5043</TotalTime>
  <Words>781</Words>
  <Application>Microsoft Office PowerPoint</Application>
  <PresentationFormat>On-screen Show (16:9)</PresentationFormat>
  <Paragraphs>198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Playfair Display SemiBold</vt:lpstr>
      <vt:lpstr>Exo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41</cp:revision>
  <dcterms:modified xsi:type="dcterms:W3CDTF">2025-09-16T22:08:31Z</dcterms:modified>
</cp:coreProperties>
</file>