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3"/>
  </p:sldMasterIdLst>
  <p:notesMasterIdLst>
    <p:notesMasterId r:id="rId18"/>
  </p:notesMasterIdLst>
  <p:sldIdLst>
    <p:sldId id="2142533695" r:id="rId14"/>
    <p:sldId id="2142533696" r:id="rId15"/>
    <p:sldId id="2142533697" r:id="rId16"/>
    <p:sldId id="2142533698" r:id="rId17"/>
  </p:sldIdLst>
  <p:sldSz cx="9144000" cy="5143500" type="screen16x9"/>
  <p:notesSz cx="6858000" cy="9144000"/>
  <p:embeddedFontLst>
    <p:embeddedFont>
      <p:font typeface="Exo" panose="020B0604020202020204" charset="0"/>
      <p:regular r:id="rId19"/>
      <p:bold r:id="rId20"/>
      <p:italic r:id="rId21"/>
      <p:boldItalic r:id="rId22"/>
    </p:embeddedFont>
    <p:embeddedFont>
      <p:font typeface="Playfair Display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9" y="66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font" Target="fonts/font2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6.fntdata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font" Target="fonts/font5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1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CEA1DC55-C57A-DCC2-12E8-7C67A7B7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E605BB75-40D8-8A10-0883-826F5CF9F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C7EA7E37-9BC2-EEF9-0FB7-531107BAC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1826EEBB-7B97-6D7D-2D99-178D2BD0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5035CB4B-5751-5A0A-1ACA-078D3DE0E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F3211B0D-F4E1-0EAF-A6A7-8F3BFD046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1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113E4FE5-DE4D-F724-1B06-8277093CD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5FD359B3-B777-04A6-131D-9EA6D3251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FFAAD18B-5E5B-F4B5-097C-B6B494A1D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3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0BF4BBAB-D2AF-1E56-6B1E-B511177C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832413D5-89F7-F88E-8A87-F6B94B202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60F79E85-C5F8-5412-5D07-EF1F6B1DA3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82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ADF21DB4-5AE5-FFB6-7422-C3366EF4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cbd9d9bc7_0_474">
            <a:extLst>
              <a:ext uri="{FF2B5EF4-FFF2-40B4-BE49-F238E27FC236}">
                <a16:creationId xmlns:a16="http://schemas.microsoft.com/office/drawing/2014/main" id="{0AA2B23E-CC24-4F50-7190-E8B50C09FE03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g2ecbd9d9bc7_0_474">
            <a:extLst>
              <a:ext uri="{FF2B5EF4-FFF2-40B4-BE49-F238E27FC236}">
                <a16:creationId xmlns:a16="http://schemas.microsoft.com/office/drawing/2014/main" id="{13B47A3A-7655-6238-4C10-21A9DD5089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2ecbd9d9bc7_0_474">
            <a:extLst>
              <a:ext uri="{FF2B5EF4-FFF2-40B4-BE49-F238E27FC236}">
                <a16:creationId xmlns:a16="http://schemas.microsoft.com/office/drawing/2014/main" id="{9E92F118-8960-5340-DB85-1349048D94A3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625BC351-FBF3-D903-5867-D010779191EA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Logic and memory chips make up &gt;50% of the market</a:t>
            </a:r>
            <a:r>
              <a:rPr lang="en-US" sz="1800" b="0" i="0" u="none" strike="noStrike" cap="none" dirty="0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69" name="Google Shape;469;g2ecbd9d9bc7_0_474">
            <a:extLst>
              <a:ext uri="{FF2B5EF4-FFF2-40B4-BE49-F238E27FC236}">
                <a16:creationId xmlns:a16="http://schemas.microsoft.com/office/drawing/2014/main" id="{D6D159AE-5878-C3ED-00E8-195593834FC4}"/>
              </a:ext>
            </a:extLst>
          </p:cNvPr>
          <p:cNvSpPr txBox="1"/>
          <p:nvPr/>
        </p:nvSpPr>
        <p:spPr>
          <a:xfrm>
            <a:off x="713961" y="4702321"/>
            <a:ext cx="8010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Source: SIA, 2020. </a:t>
            </a:r>
            <a:endParaRPr/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257E51F0-2571-48DD-53C8-82BD973B5735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Segmentation by product type</a:t>
            </a:r>
            <a:endParaRPr sz="12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71" name="Google Shape;471;g2ecbd9d9bc7_0_474" descr="Processor with solid fill">
            <a:extLst>
              <a:ext uri="{FF2B5EF4-FFF2-40B4-BE49-F238E27FC236}">
                <a16:creationId xmlns:a16="http://schemas.microsoft.com/office/drawing/2014/main" id="{E41CC369-0A72-33F3-CF79-FFDFB5433A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1878"/>
            <a:ext cx="372089" cy="37208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2ecbd9d9bc7_0_474">
            <a:extLst>
              <a:ext uri="{FF2B5EF4-FFF2-40B4-BE49-F238E27FC236}">
                <a16:creationId xmlns:a16="http://schemas.microsoft.com/office/drawing/2014/main" id="{D1022461-A02E-EBF0-192B-EE0F2BF0203B}"/>
              </a:ext>
            </a:extLst>
          </p:cNvPr>
          <p:cNvSpPr txBox="1"/>
          <p:nvPr/>
        </p:nvSpPr>
        <p:spPr>
          <a:xfrm>
            <a:off x="4731751" y="1424557"/>
            <a:ext cx="39930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Logic: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Main building blocks of digital circuits. They perform basic logical operations like AND, OR, NOT, and XOR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Memory: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Store data. Includes volatile memory (like RAM) and non-volatile memory (like flash memory and ROM)</a:t>
            </a:r>
            <a:endParaRPr lang="en-US"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Analog: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Process analog signals. Used in audio amplification, radio transmission, and signal processing.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Microprocessor Units (MPU):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Umbrella term that includes central processing units (CPUs), graphics processing units (GPUs), and others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Opto</a:t>
            </a: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Source, detect, and control light. Used in fiber-optic communications, display technology, and lighting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Discretes</a:t>
            </a: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Individual semiconductor devices like diodes and thyristors. Used in power management, switching, and amplification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Microcontroller Units (MCU):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Similar to MPUs, but don’t need external support chips to create a complete embedded system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Sensors: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Convert environmental variables such as temperature, pressure, into electrical signals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Digital Signal Processors (DSP):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Specialized microprocessors designed to process digital signals. Used in audio and video processing, telecommunications, and control systems</a:t>
            </a:r>
            <a:endParaRPr dirty="0"/>
          </a:p>
        </p:txBody>
      </p:sp>
      <p:sp>
        <p:nvSpPr>
          <p:cNvPr id="473" name="Google Shape;473;g2ecbd9d9bc7_0_474">
            <a:extLst>
              <a:ext uri="{FF2B5EF4-FFF2-40B4-BE49-F238E27FC236}">
                <a16:creationId xmlns:a16="http://schemas.microsoft.com/office/drawing/2014/main" id="{5F61A3C3-EE60-E152-F4C9-AFEAA42130E4}"/>
              </a:ext>
            </a:extLst>
          </p:cNvPr>
          <p:cNvSpPr txBox="1"/>
          <p:nvPr/>
        </p:nvSpPr>
        <p:spPr>
          <a:xfrm>
            <a:off x="369736" y="943997"/>
            <a:ext cx="401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Semiconductor market share, by product type</a:t>
            </a:r>
            <a:r>
              <a:rPr lang="en-US" sz="1400" b="0" i="0" u="none" strike="noStrike" cap="none" baseline="30000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% of semiconductor sales, 2020</a:t>
            </a:r>
            <a:endParaRPr dirty="0"/>
          </a:p>
        </p:txBody>
      </p:sp>
      <p:sp>
        <p:nvSpPr>
          <p:cNvPr id="474" name="Google Shape;474;g2ecbd9d9bc7_0_474">
            <a:extLst>
              <a:ext uri="{FF2B5EF4-FFF2-40B4-BE49-F238E27FC236}">
                <a16:creationId xmlns:a16="http://schemas.microsoft.com/office/drawing/2014/main" id="{3FBDCD61-6EDE-79F1-420F-C2DF721CBD69}"/>
              </a:ext>
            </a:extLst>
          </p:cNvPr>
          <p:cNvSpPr txBox="1"/>
          <p:nvPr/>
        </p:nvSpPr>
        <p:spPr>
          <a:xfrm>
            <a:off x="4705516" y="943997"/>
            <a:ext cx="401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Product type description</a:t>
            </a:r>
            <a:endParaRPr dirty="0"/>
          </a:p>
        </p:txBody>
      </p:sp>
      <p:pic>
        <p:nvPicPr>
          <p:cNvPr id="475" name="Google Shape;475;g2ecbd9d9bc7_0_474">
            <a:extLst>
              <a:ext uri="{FF2B5EF4-FFF2-40B4-BE49-F238E27FC236}">
                <a16:creationId xmlns:a16="http://schemas.microsoft.com/office/drawing/2014/main" id="{3BE37FEC-8B63-D46D-45A4-89177DCF343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6" y="1517777"/>
            <a:ext cx="4152899" cy="3184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4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ED59698B-2F7B-8E6A-BDD2-3A0B52F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80242D5C-5621-FF92-AE12-51E899E6FCC8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D338D97E-E617-F4A2-A9EB-B343393DC058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 – segmentation by product type</a:t>
            </a:r>
            <a:endParaRPr dirty="0"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FC6F4-4BB4-3D9A-CC0A-413045D7C899}"/>
              </a:ext>
            </a:extLst>
          </p:cNvPr>
          <p:cNvSpPr/>
          <p:nvPr/>
        </p:nvSpPr>
        <p:spPr>
          <a:xfrm>
            <a:off x="4264645" y="14716"/>
            <a:ext cx="2290516" cy="3473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1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D7E2ABC5-3BDB-E459-48DD-ECEEB3E2B5A9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04EF132E-80D8-3AEA-E4CE-05907F6B0998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E3769159-74FF-D0A3-866B-3AA0B396F403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8FFFB-DAC6-9BEA-0934-7BB11A9AC7C1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EEC9C-2EDF-2163-D87F-BAF491ECB860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F16E2889-ACF7-4E2B-18FC-3FF739057FD9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Playfair Display SemiBold"/>
              </a:rPr>
              <a:t>Semiconductor icon</a:t>
            </a:r>
            <a:endParaRPr dirty="0"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8571204C-E235-559B-5A55-66A38EDAA150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Design element</a:t>
            </a:r>
            <a:endParaRPr dirty="0"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5573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F1645E94-7F1C-39D2-9AEF-84E1DAAF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60D56937-AA6B-B1D6-5BB7-10A43B9D9BF0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1D01EDF8-A651-64FA-8A14-09DD5A3A5111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header – segmentation by product type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800A0-74E3-DC51-D04B-D0CC19F84A9A}"/>
              </a:ext>
            </a:extLst>
          </p:cNvPr>
          <p:cNvSpPr/>
          <p:nvPr/>
        </p:nvSpPr>
        <p:spPr>
          <a:xfrm>
            <a:off x="4264644" y="46280"/>
            <a:ext cx="2953911" cy="8383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2. Level 1 objects are grayed out, level 2 objects have black text and outline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F60B0A5B-44E4-28BE-DCD9-C4291BF6D669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33CDAE94-1003-9C48-D7BD-0E1B4D951380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8C2A3F91-9D4C-386F-CFEB-6062D170DD56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5D0C1-3CD3-D0F0-EE65-526E0CB91DE5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7490B-D7F9-F8C7-F8AF-89298838988C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F247ED95-774B-1BC0-E338-B6D020DE4740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Playfair Display SemiBold"/>
              </a:rPr>
              <a:t>Semiconductor icon</a:t>
            </a:r>
            <a:endParaRPr dirty="0">
              <a:solidFill>
                <a:schemeClr val="bg1">
                  <a:lumMod val="85000"/>
                </a:schemeClr>
              </a:solidFill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01836237-86E6-0699-220B-A561A974123F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Design element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3" name="Google Shape;473;g2ecbd9d9bc7_0_474">
            <a:extLst>
              <a:ext uri="{FF2B5EF4-FFF2-40B4-BE49-F238E27FC236}">
                <a16:creationId xmlns:a16="http://schemas.microsoft.com/office/drawing/2014/main" id="{D4849F74-297D-87D2-6BE5-E5225E265564}"/>
              </a:ext>
            </a:extLst>
          </p:cNvPr>
          <p:cNvSpPr txBox="1"/>
          <p:nvPr/>
        </p:nvSpPr>
        <p:spPr>
          <a:xfrm>
            <a:off x="457200" y="1091080"/>
            <a:ext cx="3931936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Header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Google Shape;473;g2ecbd9d9bc7_0_474">
            <a:extLst>
              <a:ext uri="{FF2B5EF4-FFF2-40B4-BE49-F238E27FC236}">
                <a16:creationId xmlns:a16="http://schemas.microsoft.com/office/drawing/2014/main" id="{97F966D2-B2BE-05AE-0DE7-D855F7C008FA}"/>
              </a:ext>
            </a:extLst>
          </p:cNvPr>
          <p:cNvSpPr txBox="1"/>
          <p:nvPr/>
        </p:nvSpPr>
        <p:spPr>
          <a:xfrm>
            <a:off x="4884234" y="1091080"/>
            <a:ext cx="389003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H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eader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Google Shape;472;g2ecbd9d9bc7_0_474">
            <a:extLst>
              <a:ext uri="{FF2B5EF4-FFF2-40B4-BE49-F238E27FC236}">
                <a16:creationId xmlns:a16="http://schemas.microsoft.com/office/drawing/2014/main" id="{75263300-3095-CD3E-53A8-F7B7B2D135EF}"/>
              </a:ext>
            </a:extLst>
          </p:cNvPr>
          <p:cNvSpPr txBox="1"/>
          <p:nvPr/>
        </p:nvSpPr>
        <p:spPr>
          <a:xfrm>
            <a:off x="4884233" y="1463984"/>
            <a:ext cx="4044177" cy="2899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Textbox – description of product types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6" name="Google Shape;472;g2ecbd9d9bc7_0_474">
            <a:extLst>
              <a:ext uri="{FF2B5EF4-FFF2-40B4-BE49-F238E27FC236}">
                <a16:creationId xmlns:a16="http://schemas.microsoft.com/office/drawing/2014/main" id="{A53767E8-ED17-0569-0504-B53136519881}"/>
              </a:ext>
            </a:extLst>
          </p:cNvPr>
          <p:cNvSpPr txBox="1"/>
          <p:nvPr/>
        </p:nvSpPr>
        <p:spPr>
          <a:xfrm>
            <a:off x="471141" y="1463984"/>
            <a:ext cx="4044177" cy="2899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Chart – market share by product type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6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B411E381-5001-5019-ECC4-B2C3BD30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E1DC7A8B-C0BF-F541-875B-40F73E170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7415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472;g2ecbd9d9bc7_0_474">
            <a:extLst>
              <a:ext uri="{FF2B5EF4-FFF2-40B4-BE49-F238E27FC236}">
                <a16:creationId xmlns:a16="http://schemas.microsoft.com/office/drawing/2014/main" id="{92C27C51-B412-F55D-922F-9EC2586F78CE}"/>
              </a:ext>
            </a:extLst>
          </p:cNvPr>
          <p:cNvSpPr txBox="1"/>
          <p:nvPr/>
        </p:nvSpPr>
        <p:spPr>
          <a:xfrm>
            <a:off x="4884233" y="1535480"/>
            <a:ext cx="4044177" cy="28283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sz="1400" dirty="0">
                <a:sym typeface="Exo"/>
              </a:rPr>
              <a:t>Textbox – description of product types</a:t>
            </a:r>
            <a:endParaRPr sz="1400" dirty="0"/>
          </a:p>
        </p:txBody>
      </p:sp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C40239CD-5B11-51CE-BA8F-9181B6D497DC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D4A8D645-9578-619C-DE95-0F1EBC98FA5C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header – segmentation by product type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5190D-04C9-788A-C41E-EA1C73E101D0}"/>
              </a:ext>
            </a:extLst>
          </p:cNvPr>
          <p:cNvSpPr/>
          <p:nvPr/>
        </p:nvSpPr>
        <p:spPr>
          <a:xfrm>
            <a:off x="4264645" y="14716"/>
            <a:ext cx="2290516" cy="760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Semantic representation – level 3. Level 1 and 2 objects are grayed out, level 3 objects have black text and outline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80AA8103-CFC7-6256-8BB9-667DE3D5B346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07EE5B36-93DD-2740-7125-105FE44B14A4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95D79191-AFDA-C225-923F-A555FAD83F10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5206E-3467-FAB9-411D-01A96956D97A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C8D73-E4DB-44CB-0F19-D44C3AD7257E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34F669B7-0E1B-BD04-317A-A650DCDABF5F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Playfair Display SemiBold"/>
              </a:rPr>
              <a:t>Semiconductor icon</a:t>
            </a:r>
            <a:endParaRPr dirty="0">
              <a:solidFill>
                <a:schemeClr val="bg1">
                  <a:lumMod val="85000"/>
                </a:schemeClr>
              </a:solidFill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8B66D82D-C19B-FC3A-40F3-43D2D06F1C81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Design element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3" name="Google Shape;473;g2ecbd9d9bc7_0_474">
            <a:extLst>
              <a:ext uri="{FF2B5EF4-FFF2-40B4-BE49-F238E27FC236}">
                <a16:creationId xmlns:a16="http://schemas.microsoft.com/office/drawing/2014/main" id="{3C76B33A-716F-5202-7A8D-AFBD05B64F29}"/>
              </a:ext>
            </a:extLst>
          </p:cNvPr>
          <p:cNvSpPr txBox="1"/>
          <p:nvPr/>
        </p:nvSpPr>
        <p:spPr>
          <a:xfrm>
            <a:off x="457200" y="1091080"/>
            <a:ext cx="3931936" cy="307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</a:t>
            </a:r>
            <a:endParaRPr dirty="0"/>
          </a:p>
        </p:txBody>
      </p:sp>
      <p:sp>
        <p:nvSpPr>
          <p:cNvPr id="11" name="Google Shape;473;g2ecbd9d9bc7_0_474">
            <a:extLst>
              <a:ext uri="{FF2B5EF4-FFF2-40B4-BE49-F238E27FC236}">
                <a16:creationId xmlns:a16="http://schemas.microsoft.com/office/drawing/2014/main" id="{A8B50443-9CDB-1C3C-BFF1-494B7A4538FA}"/>
              </a:ext>
            </a:extLst>
          </p:cNvPr>
          <p:cNvSpPr txBox="1"/>
          <p:nvPr/>
        </p:nvSpPr>
        <p:spPr>
          <a:xfrm>
            <a:off x="4884234" y="1091080"/>
            <a:ext cx="3890030" cy="307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</a:t>
            </a:r>
            <a:endParaRPr dirty="0"/>
          </a:p>
        </p:txBody>
      </p:sp>
      <p:sp>
        <p:nvSpPr>
          <p:cNvPr id="14" name="Google Shape;472;g2ecbd9d9bc7_0_474">
            <a:extLst>
              <a:ext uri="{FF2B5EF4-FFF2-40B4-BE49-F238E27FC236}">
                <a16:creationId xmlns:a16="http://schemas.microsoft.com/office/drawing/2014/main" id="{039BD2CC-5B65-F2FB-87F4-1C0A7206A156}"/>
              </a:ext>
            </a:extLst>
          </p:cNvPr>
          <p:cNvSpPr txBox="1"/>
          <p:nvPr/>
        </p:nvSpPr>
        <p:spPr>
          <a:xfrm>
            <a:off x="5038380" y="1746194"/>
            <a:ext cx="3890030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Logic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Memory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Analog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Microprocessor Units (MPU)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Opto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Discretes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Microcontroller Units (MCU)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Sensors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Digital Signal Processors (DSP)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2DD0F8-682C-00D9-A05E-898B8E9CD3E6}"/>
              </a:ext>
            </a:extLst>
          </p:cNvPr>
          <p:cNvSpPr/>
          <p:nvPr/>
        </p:nvSpPr>
        <p:spPr>
          <a:xfrm>
            <a:off x="5550752" y="3392758"/>
            <a:ext cx="3080292" cy="780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100" dirty="0"/>
              <a:t>Note: Breakdown of textbox into bullets is based on the char index within text (as opposed to shape IDs. For example: Logic bullet goes from char 1 to char 113, memory bullet goes from char 114 to char 221)</a:t>
            </a:r>
          </a:p>
        </p:txBody>
      </p:sp>
      <p:sp>
        <p:nvSpPr>
          <p:cNvPr id="6" name="Google Shape;472;g2ecbd9d9bc7_0_474">
            <a:extLst>
              <a:ext uri="{FF2B5EF4-FFF2-40B4-BE49-F238E27FC236}">
                <a16:creationId xmlns:a16="http://schemas.microsoft.com/office/drawing/2014/main" id="{3D1B61BB-9DCA-DDDE-7FBD-EB0C5BE20EFA}"/>
              </a:ext>
            </a:extLst>
          </p:cNvPr>
          <p:cNvSpPr txBox="1"/>
          <p:nvPr/>
        </p:nvSpPr>
        <p:spPr>
          <a:xfrm>
            <a:off x="457200" y="1535481"/>
            <a:ext cx="4044177" cy="26840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sz="1400" dirty="0">
                <a:sym typeface="Exo"/>
              </a:rPr>
              <a:t>Chart – market share by product type</a:t>
            </a:r>
            <a:endParaRPr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5D736-EB3E-AF52-936A-617141A2CED8}"/>
              </a:ext>
            </a:extLst>
          </p:cNvPr>
          <p:cNvSpPr/>
          <p:nvPr/>
        </p:nvSpPr>
        <p:spPr>
          <a:xfrm>
            <a:off x="602166" y="1843668"/>
            <a:ext cx="3786970" cy="22087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TBD how the chart can be broken down</a:t>
            </a:r>
          </a:p>
        </p:txBody>
      </p:sp>
    </p:spTree>
    <p:extLst>
      <p:ext uri="{BB962C8B-B14F-4D97-AF65-F5344CB8AC3E}">
        <p14:creationId xmlns:p14="http://schemas.microsoft.com/office/powerpoint/2010/main" val="1447102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12.xml><?xml version="1.0" encoding="utf-8"?>
<ds:datastoreItem xmlns:ds="http://schemas.openxmlformats.org/officeDocument/2006/customXml" ds:itemID="{75A62598-BF1E-4F72-A8B7-1EBE1F65C16C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6A80EC03-2957-4CA5-988D-9F7DF23904F8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998A5C03-42B9-43B0-9022-043F2F3EE176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1667</TotalTime>
  <Words>455</Words>
  <Application>Microsoft Office PowerPoint</Application>
  <PresentationFormat>On-screen Show (16:9)</PresentationFormat>
  <Paragraphs>65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Exo</vt:lpstr>
      <vt:lpstr>Playfair Display SemiBold</vt:lpstr>
      <vt:lpstr>1_Simple Light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45</cp:revision>
  <dcterms:modified xsi:type="dcterms:W3CDTF">2025-09-16T20:36:02Z</dcterms:modified>
</cp:coreProperties>
</file>