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4"/>
  </p:sldMasterIdLst>
  <p:notesMasterIdLst>
    <p:notesMasterId r:id="rId16"/>
  </p:notesMasterIdLst>
  <p:sldIdLst>
    <p:sldId id="442" r:id="rId15"/>
  </p:sldIdLst>
  <p:sldSz cx="9144000" cy="5143500" type="screen16x9"/>
  <p:notesSz cx="6858000" cy="9144000"/>
  <p:embeddedFontLst>
    <p:embeddedFont>
      <p:font typeface="Exo Light" panose="020B0604020202020204" charset="0"/>
      <p:regular r:id="rId17"/>
      <p:bold r:id="rId18"/>
      <p:italic r:id="rId19"/>
      <p:boldItalic r:id="rId20"/>
    </p:embeddedFont>
    <p:embeddedFont>
      <p:font typeface="Exo SemiBold" panose="020B0604020202020204" charset="0"/>
      <p:regular r:id="rId21"/>
      <p:bold r:id="rId22"/>
      <p:italic r:id="rId23"/>
      <p:boldItalic r:id="rId24"/>
    </p:embeddedFont>
    <p:embeddedFont>
      <p:font typeface="Playfair Display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5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0" y="57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89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8.fntdata"/><Relationship Id="rId8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90" Type="http://schemas.microsoft.com/office/2018/10/relationships/authors" Target="authors.xml"/><Relationship Id="rId10" Type="http://schemas.openxmlformats.org/officeDocument/2006/relationships/customXml" Target="../customXml/item10.xml"/><Relationship Id="rId19" Type="http://schemas.openxmlformats.org/officeDocument/2006/relationships/font" Target="fonts/font3.fntdata"/><Relationship Id="rId86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customXml" Target="../customXml/item8.xml"/><Relationship Id="rId8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7D9796D6-3EA7-1B5B-1937-036F74542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1e3fc9ae_0_16:notes">
            <a:extLst>
              <a:ext uri="{FF2B5EF4-FFF2-40B4-BE49-F238E27FC236}">
                <a16:creationId xmlns:a16="http://schemas.microsoft.com/office/drawing/2014/main" id="{B40CD25B-8DA4-6D83-DAC4-D05190C7E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131e3fc9ae_0_16:notes">
            <a:extLst>
              <a:ext uri="{FF2B5EF4-FFF2-40B4-BE49-F238E27FC236}">
                <a16:creationId xmlns:a16="http://schemas.microsoft.com/office/drawing/2014/main" id="{A0056EB9-F999-4F43-685B-C87B899F1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79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665E14A3-886D-8AAA-CC3E-87116820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>
            <a:extLst>
              <a:ext uri="{FF2B5EF4-FFF2-40B4-BE49-F238E27FC236}">
                <a16:creationId xmlns:a16="http://schemas.microsoft.com/office/drawing/2014/main" id="{81F06456-C2F1-D437-E439-759E52164279}"/>
              </a:ext>
            </a:extLst>
          </p:cNvPr>
          <p:cNvSpPr txBox="1"/>
          <p:nvPr/>
        </p:nvSpPr>
        <p:spPr>
          <a:xfrm>
            <a:off x="914400" y="544196"/>
            <a:ext cx="7315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Introductions</a:t>
            </a:r>
            <a:r>
              <a:rPr lang="en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4" name="Google Shape;124;p18">
            <a:extLst>
              <a:ext uri="{FF2B5EF4-FFF2-40B4-BE49-F238E27FC236}">
                <a16:creationId xmlns:a16="http://schemas.microsoft.com/office/drawing/2014/main" id="{67E0F3A6-DBAC-F490-E20C-02218B0555AD}"/>
              </a:ext>
            </a:extLst>
          </p:cNvPr>
          <p:cNvSpPr/>
          <p:nvPr/>
        </p:nvSpPr>
        <p:spPr>
          <a:xfrm rot="5400000">
            <a:off x="-380825" y="380700"/>
            <a:ext cx="1545300" cy="7839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>
            <a:extLst>
              <a:ext uri="{FF2B5EF4-FFF2-40B4-BE49-F238E27FC236}">
                <a16:creationId xmlns:a16="http://schemas.microsoft.com/office/drawing/2014/main" id="{1D9A622B-34F5-E072-CE5F-D3803A7826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26" name="Google Shape;126;p18">
            <a:extLst>
              <a:ext uri="{FF2B5EF4-FFF2-40B4-BE49-F238E27FC236}">
                <a16:creationId xmlns:a16="http://schemas.microsoft.com/office/drawing/2014/main" id="{872BD732-5E18-26FF-5C9C-819E26E8D9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>
            <a:extLst>
              <a:ext uri="{FF2B5EF4-FFF2-40B4-BE49-F238E27FC236}">
                <a16:creationId xmlns:a16="http://schemas.microsoft.com/office/drawing/2014/main" id="{24769224-69EF-B865-A772-BB706FFDAE02}"/>
              </a:ext>
            </a:extLst>
          </p:cNvPr>
          <p:cNvSpPr txBox="1"/>
          <p:nvPr/>
        </p:nvSpPr>
        <p:spPr>
          <a:xfrm>
            <a:off x="5562624" y="1836932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Carlo Sanchez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Director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28" name="Google Shape;128;p18">
            <a:extLst>
              <a:ext uri="{FF2B5EF4-FFF2-40B4-BE49-F238E27FC236}">
                <a16:creationId xmlns:a16="http://schemas.microsoft.com/office/drawing/2014/main" id="{FD17390A-76B7-0DF3-01B7-558DB53511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2545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29" name="Google Shape;129;p18">
            <a:extLst>
              <a:ext uri="{FF2B5EF4-FFF2-40B4-BE49-F238E27FC236}">
                <a16:creationId xmlns:a16="http://schemas.microsoft.com/office/drawing/2014/main" id="{E3C4F1A9-4A50-86D5-9813-032A02B18F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2624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0" name="Google Shape;130;p18">
            <a:extLst>
              <a:ext uri="{FF2B5EF4-FFF2-40B4-BE49-F238E27FC236}">
                <a16:creationId xmlns:a16="http://schemas.microsoft.com/office/drawing/2014/main" id="{BF738EA9-E0D0-497D-1389-B0E4C13B1FE2}"/>
              </a:ext>
            </a:extLst>
          </p:cNvPr>
          <p:cNvSpPr txBox="1"/>
          <p:nvPr/>
        </p:nvSpPr>
        <p:spPr>
          <a:xfrm>
            <a:off x="913240" y="1836932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Oliver Halter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Partner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0EA65BAF-9E90-D21B-AAEB-AFBDB86A4E44}"/>
              </a:ext>
            </a:extLst>
          </p:cNvPr>
          <p:cNvSpPr txBox="1"/>
          <p:nvPr/>
        </p:nvSpPr>
        <p:spPr>
          <a:xfrm>
            <a:off x="7206421" y="1836932"/>
            <a:ext cx="1473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Daniela Terrizzi, PhD, RN Manager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8DC472A2-2EC3-3BB2-5F8D-62A383711A20}"/>
              </a:ext>
            </a:extLst>
          </p:cNvPr>
          <p:cNvSpPr txBox="1"/>
          <p:nvPr/>
        </p:nvSpPr>
        <p:spPr>
          <a:xfrm>
            <a:off x="7206421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James Zuercher 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Associate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33" name="Google Shape;133;p18">
            <a:extLst>
              <a:ext uri="{FF2B5EF4-FFF2-40B4-BE49-F238E27FC236}">
                <a16:creationId xmlns:a16="http://schemas.microsoft.com/office/drawing/2014/main" id="{7D9E03CE-9787-2E93-250A-237DCBF8419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6421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4" name="Google Shape;134;p18">
            <a:extLst>
              <a:ext uri="{FF2B5EF4-FFF2-40B4-BE49-F238E27FC236}">
                <a16:creationId xmlns:a16="http://schemas.microsoft.com/office/drawing/2014/main" id="{0511627A-E909-3F6B-8F28-818BDE0460DA}"/>
              </a:ext>
            </a:extLst>
          </p:cNvPr>
          <p:cNvSpPr txBox="1"/>
          <p:nvPr/>
        </p:nvSpPr>
        <p:spPr>
          <a:xfrm>
            <a:off x="2382545" y="1836932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Jordan Katz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Partner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35" name="Google Shape;135;p18">
            <a:extLst>
              <a:ext uri="{FF2B5EF4-FFF2-40B4-BE49-F238E27FC236}">
                <a16:creationId xmlns:a16="http://schemas.microsoft.com/office/drawing/2014/main" id="{3A6E1F71-3A48-59CB-DB5A-298FE2FFB07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06421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36" name="Google Shape;136;p18">
            <a:extLst>
              <a:ext uri="{FF2B5EF4-FFF2-40B4-BE49-F238E27FC236}">
                <a16:creationId xmlns:a16="http://schemas.microsoft.com/office/drawing/2014/main" id="{5A173FA5-D011-DA01-4E1E-2BE48C9E54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3240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4787E224-B623-F6A3-2BEC-10E2E457741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07357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8" name="Google Shape;138;p18">
            <a:extLst>
              <a:ext uri="{FF2B5EF4-FFF2-40B4-BE49-F238E27FC236}">
                <a16:creationId xmlns:a16="http://schemas.microsoft.com/office/drawing/2014/main" id="{DFF2A4BC-7E78-0211-305A-215FF77D59D9}"/>
              </a:ext>
            </a:extLst>
          </p:cNvPr>
          <p:cNvSpPr txBox="1"/>
          <p:nvPr/>
        </p:nvSpPr>
        <p:spPr>
          <a:xfrm>
            <a:off x="5562624" y="213585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Experienced healthcare consultant</a:t>
            </a:r>
            <a:endParaRPr sz="100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Ex-BCG, UofC MBA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096AAC1B-D021-0C22-868F-DE967378DBE9}"/>
              </a:ext>
            </a:extLst>
          </p:cNvPr>
          <p:cNvSpPr txBox="1"/>
          <p:nvPr/>
        </p:nvSpPr>
        <p:spPr>
          <a:xfrm>
            <a:off x="913240" y="213585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30 years experience in enterprise tech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0" name="Google Shape;140;p18">
            <a:extLst>
              <a:ext uri="{FF2B5EF4-FFF2-40B4-BE49-F238E27FC236}">
                <a16:creationId xmlns:a16="http://schemas.microsoft.com/office/drawing/2014/main" id="{5364009A-5DEF-5A1F-2FA4-DEABB9DF84C2}"/>
              </a:ext>
            </a:extLst>
          </p:cNvPr>
          <p:cNvSpPr txBox="1"/>
          <p:nvPr/>
        </p:nvSpPr>
        <p:spPr>
          <a:xfrm>
            <a:off x="7206420" y="2135854"/>
            <a:ext cx="1482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Asst Prof UIC, 25 years healthcare experience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Fulbright Scholar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6DF289D5-8398-E1B5-A4CC-48E483C3BDD6}"/>
              </a:ext>
            </a:extLst>
          </p:cNvPr>
          <p:cNvSpPr txBox="1"/>
          <p:nvPr/>
        </p:nvSpPr>
        <p:spPr>
          <a:xfrm>
            <a:off x="7206421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Experienced healthcare consultant</a:t>
            </a:r>
            <a:endParaRPr sz="100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UofC MBA</a:t>
            </a:r>
            <a:endParaRPr sz="100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C87C58A1-8974-6C7C-F81E-51D87EC93877}"/>
              </a:ext>
            </a:extLst>
          </p:cNvPr>
          <p:cNvSpPr txBox="1"/>
          <p:nvPr/>
        </p:nvSpPr>
        <p:spPr>
          <a:xfrm>
            <a:off x="2382545" y="2135854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Leader of Manifold’s HealthCare practice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D9166BC2-F21B-7D84-6A03-E4119B454E1B}"/>
              </a:ext>
            </a:extLst>
          </p:cNvPr>
          <p:cNvSpPr txBox="1"/>
          <p:nvPr/>
        </p:nvSpPr>
        <p:spPr>
          <a:xfrm>
            <a:off x="3907357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Al Klein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Advisor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4" name="Google Shape;144;p18">
            <a:extLst>
              <a:ext uri="{FF2B5EF4-FFF2-40B4-BE49-F238E27FC236}">
                <a16:creationId xmlns:a16="http://schemas.microsoft.com/office/drawing/2014/main" id="{733ECB8E-9EAE-7BB2-9057-D5F89AEB14FF}"/>
              </a:ext>
            </a:extLst>
          </p:cNvPr>
          <p:cNvSpPr txBox="1"/>
          <p:nvPr/>
        </p:nvSpPr>
        <p:spPr>
          <a:xfrm>
            <a:off x="913240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Tom Weakland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Advisor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5" name="Google Shape;145;p18">
            <a:extLst>
              <a:ext uri="{FF2B5EF4-FFF2-40B4-BE49-F238E27FC236}">
                <a16:creationId xmlns:a16="http://schemas.microsoft.com/office/drawing/2014/main" id="{23833F23-CD1E-28D6-4FC9-3739C0EDAA88}"/>
              </a:ext>
            </a:extLst>
          </p:cNvPr>
          <p:cNvSpPr txBox="1"/>
          <p:nvPr/>
        </p:nvSpPr>
        <p:spPr>
          <a:xfrm>
            <a:off x="3907357" y="1836932"/>
            <a:ext cx="1473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Erich Klotz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Director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6" name="Google Shape;146;p18">
            <a:extLst>
              <a:ext uri="{FF2B5EF4-FFF2-40B4-BE49-F238E27FC236}">
                <a16:creationId xmlns:a16="http://schemas.microsoft.com/office/drawing/2014/main" id="{FC327E7B-E70C-E6E1-2149-8AB34F0C1A4B}"/>
              </a:ext>
            </a:extLst>
          </p:cNvPr>
          <p:cNvSpPr txBox="1"/>
          <p:nvPr/>
        </p:nvSpPr>
        <p:spPr>
          <a:xfrm>
            <a:off x="5562624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Kelly Pollard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Associate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9EF57C08-3932-75E6-7AF9-9274CF4B7349}"/>
              </a:ext>
            </a:extLst>
          </p:cNvPr>
          <p:cNvSpPr txBox="1"/>
          <p:nvPr/>
        </p:nvSpPr>
        <p:spPr>
          <a:xfrm>
            <a:off x="2382545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Mary Van De Kamp Senior Advisor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67367E06-5ECB-DD82-E0A7-439D2DA99B4B}"/>
              </a:ext>
            </a:extLst>
          </p:cNvPr>
          <p:cNvSpPr txBox="1"/>
          <p:nvPr/>
        </p:nvSpPr>
        <p:spPr>
          <a:xfrm>
            <a:off x="3907357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30+ years experience in </a:t>
            </a:r>
            <a:r>
              <a:rPr lang="en" sz="1000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healthcare technology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EFDCC59D-D98A-22D3-EE64-199F1BECA647}"/>
              </a:ext>
            </a:extLst>
          </p:cNvPr>
          <p:cNvSpPr txBox="1"/>
          <p:nvPr/>
        </p:nvSpPr>
        <p:spPr>
          <a:xfrm>
            <a:off x="913240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Led PwC’s Healthcare Advisory Practice</a:t>
            </a:r>
            <a:endParaRPr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C1DC34B0-46D8-B07D-238E-3284FAA9B5E7}"/>
              </a:ext>
            </a:extLst>
          </p:cNvPr>
          <p:cNvSpPr txBox="1"/>
          <p:nvPr/>
        </p:nvSpPr>
        <p:spPr>
          <a:xfrm>
            <a:off x="3907357" y="2135854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16 years experience in healthcare tech architecture &amp; strategy</a:t>
            </a:r>
            <a:endParaRPr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3DF0D5DB-802C-7BD1-61B3-419718BB74FC}"/>
              </a:ext>
            </a:extLst>
          </p:cNvPr>
          <p:cNvSpPr txBox="1"/>
          <p:nvPr/>
        </p:nvSpPr>
        <p:spPr>
          <a:xfrm>
            <a:off x="5562624" y="40226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RN and healthcare consultant</a:t>
            </a:r>
            <a:b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</a:b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MBA NYU Stern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34580934-AA73-64D6-ABBC-9C1384D07B02}"/>
              </a:ext>
            </a:extLst>
          </p:cNvPr>
          <p:cNvSpPr txBox="1"/>
          <p:nvPr/>
        </p:nvSpPr>
        <p:spPr>
          <a:xfrm>
            <a:off x="2382545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Former Chief Clinical Officer, Kindred HealthCare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153" name="Google Shape;153;p18">
            <a:extLst>
              <a:ext uri="{FF2B5EF4-FFF2-40B4-BE49-F238E27FC236}">
                <a16:creationId xmlns:a16="http://schemas.microsoft.com/office/drawing/2014/main" id="{54681775-8B30-CB88-D51B-C87444DFBB30}"/>
              </a:ext>
            </a:extLst>
          </p:cNvPr>
          <p:cNvPicPr preferRelativeResize="0"/>
          <p:nvPr/>
        </p:nvPicPr>
        <p:blipFill rotWithShape="1">
          <a:blip r:embed="rId10">
            <a:alphaModFix amt="87000"/>
          </a:blip>
          <a:srcRect/>
          <a:stretch/>
        </p:blipFill>
        <p:spPr>
          <a:xfrm>
            <a:off x="5562624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54" name="Google Shape;154;p18">
            <a:extLst>
              <a:ext uri="{FF2B5EF4-FFF2-40B4-BE49-F238E27FC236}">
                <a16:creationId xmlns:a16="http://schemas.microsoft.com/office/drawing/2014/main" id="{A4D68507-931A-93AE-9563-D90222B5633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07357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55" name="Google Shape;155;p18">
            <a:extLst>
              <a:ext uri="{FF2B5EF4-FFF2-40B4-BE49-F238E27FC236}">
                <a16:creationId xmlns:a16="http://schemas.microsoft.com/office/drawing/2014/main" id="{03713885-76FF-A2E5-5DD0-38FA7B79E6B5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82545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56" name="Google Shape;156;p18">
            <a:extLst>
              <a:ext uri="{FF2B5EF4-FFF2-40B4-BE49-F238E27FC236}">
                <a16:creationId xmlns:a16="http://schemas.microsoft.com/office/drawing/2014/main" id="{72984130-0BA1-9CC1-B364-ABCE1D933D1A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4400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548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12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13.xml><?xml version="1.0" encoding="utf-8"?>
<ds:datastoreItem xmlns:ds="http://schemas.openxmlformats.org/officeDocument/2006/customXml" ds:itemID="{F91F165F-F63F-4BE1-AADE-17422DC65015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4986FCE1-B837-4DA9-8F01-BA9967134405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022BB2E7-F55B-4609-B901-0E9E89FCA595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13A1246E-E759-433D-B58A-D96E92722EFE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122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Playfair Display SemiBold</vt:lpstr>
      <vt:lpstr>Arial</vt:lpstr>
      <vt:lpstr>Exo Light</vt:lpstr>
      <vt:lpstr>Exo SemiBold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46</cp:revision>
  <dcterms:modified xsi:type="dcterms:W3CDTF">2025-09-16T13:15:23Z</dcterms:modified>
</cp:coreProperties>
</file>