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customXml/itemProps4.xml" ContentType="application/vnd.openxmlformats-officedocument.customXmlProperties+xml"/>
  <Override PartName="/customXml/itemProps5.xml" ContentType="application/vnd.openxmlformats-officedocument.customXmlProperties+xml"/>
  <Override PartName="/customXml/itemProps6.xml" ContentType="application/vnd.openxmlformats-officedocument.customXmlProperties+xml"/>
  <Override PartName="/customXml/itemProps7.xml" ContentType="application/vnd.openxmlformats-officedocument.customXmlProperties+xml"/>
  <Override PartName="/customXml/itemProps8.xml" ContentType="application/vnd.openxmlformats-officedocument.customXmlProperties+xml"/>
  <Override PartName="/customXml/itemProps9.xml" ContentType="application/vnd.openxmlformats-officedocument.customXmlProperties+xml"/>
  <Override PartName="/customXml/itemProps10.xml" ContentType="application/vnd.openxmlformats-officedocument.customXmlProperties+xml"/>
  <Override PartName="/customXml/itemProps11.xml" ContentType="application/vnd.openxmlformats-officedocument.customXmlProperties+xml"/>
  <Override PartName="/customXml/itemProps12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3"/>
  </p:sldMasterIdLst>
  <p:notesMasterIdLst>
    <p:notesMasterId r:id="rId18"/>
  </p:notesMasterIdLst>
  <p:sldIdLst>
    <p:sldId id="2142533695" r:id="rId14"/>
    <p:sldId id="2142533696" r:id="rId15"/>
    <p:sldId id="2142533697" r:id="rId16"/>
    <p:sldId id="2142533698" r:id="rId17"/>
  </p:sldIdLst>
  <p:sldSz cx="9144000" cy="5143500" type="screen16x9"/>
  <p:notesSz cx="6858000" cy="9144000"/>
  <p:embeddedFontLst>
    <p:embeddedFont>
      <p:font typeface="Exo" panose="020B0604020202020204" charset="0"/>
      <p:regular r:id="rId19"/>
      <p:bold r:id="rId20"/>
      <p:italic r:id="rId21"/>
      <p:boldItalic r:id="rId22"/>
    </p:embeddedFont>
    <p:embeddedFont>
      <p:font typeface="Playfair Display SemiBold" panose="020B060402020202020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  <p15:guide id="3" pos="576">
          <p15:clr>
            <a:srgbClr val="9AA0A6"/>
          </p15:clr>
        </p15:guide>
        <p15:guide id="4" pos="5184">
          <p15:clr>
            <a:srgbClr val="9AA0A6"/>
          </p15:clr>
        </p15:guide>
        <p15:guide id="5" pos="288">
          <p15:clr>
            <a:srgbClr val="9AA0A6"/>
          </p15:clr>
        </p15:guide>
        <p15:guide id="6" pos="5472">
          <p15:clr>
            <a:srgbClr val="9AA0A6"/>
          </p15:clr>
        </p15:guide>
        <p15:guide id="7" orient="horz" pos="144">
          <p15:clr>
            <a:srgbClr val="9AA0A6"/>
          </p15:clr>
        </p15:guide>
        <p15:guide id="8" orient="horz" pos="3096">
          <p15:clr>
            <a:srgbClr val="9AA0A6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86" roundtripDataSignature="AMtx7mitAyxMKobwCOHYGfUOFeFsM+5RYw==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4474C75-37D1-F114-F9EF-B4C04D99555E}" name="Felipe Platzer" initials="FP" userId="04dca8c6dd256fc0" providerId="Windows Live"/>
  <p188:author id="{EC28B4B0-6701-2EAD-4AFD-41CFFF8EDE08}" name="Felipe Platzer" initials="FP" userId="S::Felipe.Platzer@partssource.com::48042b59-0d57-44f2-90d5-b62a10cab7a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339" y="57"/>
      </p:cViewPr>
      <p:guideLst>
        <p:guide orient="horz" pos="1620"/>
        <p:guide pos="2880"/>
        <p:guide pos="576"/>
        <p:guide pos="5184"/>
        <p:guide pos="288"/>
        <p:guide pos="5472"/>
        <p:guide orient="horz" pos="144"/>
        <p:guide orient="horz" pos="309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8.xml"/><Relationship Id="rId13" Type="http://schemas.openxmlformats.org/officeDocument/2006/relationships/slideMaster" Target="slideMasters/slideMaster1.xml"/><Relationship Id="rId18" Type="http://schemas.openxmlformats.org/officeDocument/2006/relationships/notesMaster" Target="notesMasters/notesMaster1.xml"/><Relationship Id="rId26" Type="http://schemas.openxmlformats.org/officeDocument/2006/relationships/font" Target="fonts/font8.fntdata"/><Relationship Id="rId3" Type="http://schemas.openxmlformats.org/officeDocument/2006/relationships/customXml" Target="../customXml/item3.xml"/><Relationship Id="rId21" Type="http://schemas.openxmlformats.org/officeDocument/2006/relationships/font" Target="fonts/font3.fntdata"/><Relationship Id="rId89" Type="http://schemas.openxmlformats.org/officeDocument/2006/relationships/theme" Target="theme/theme1.xml"/><Relationship Id="rId7" Type="http://schemas.openxmlformats.org/officeDocument/2006/relationships/customXml" Target="../customXml/item7.xml"/><Relationship Id="rId12" Type="http://schemas.openxmlformats.org/officeDocument/2006/relationships/customXml" Target="../customXml/item12.xml"/><Relationship Id="rId17" Type="http://schemas.openxmlformats.org/officeDocument/2006/relationships/slide" Target="slides/slide4.xml"/><Relationship Id="rId25" Type="http://schemas.openxmlformats.org/officeDocument/2006/relationships/font" Target="fonts/font7.fntdata"/><Relationship Id="rId2" Type="http://schemas.openxmlformats.org/officeDocument/2006/relationships/customXml" Target="../customXml/item2.xml"/><Relationship Id="rId16" Type="http://schemas.openxmlformats.org/officeDocument/2006/relationships/slide" Target="slides/slide3.xml"/><Relationship Id="rId20" Type="http://schemas.openxmlformats.org/officeDocument/2006/relationships/font" Target="fonts/font2.fntdata"/><Relationship Id="rId88" Type="http://schemas.openxmlformats.org/officeDocument/2006/relationships/viewProps" Target="viewProps.xml"/><Relationship Id="rId91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customXml" Target="../customXml/item6.xml"/><Relationship Id="rId11" Type="http://schemas.openxmlformats.org/officeDocument/2006/relationships/customXml" Target="../customXml/item11.xml"/><Relationship Id="rId24" Type="http://schemas.openxmlformats.org/officeDocument/2006/relationships/font" Target="fonts/font6.fntdata"/><Relationship Id="rId87" Type="http://schemas.openxmlformats.org/officeDocument/2006/relationships/presProps" Target="presProps.xml"/><Relationship Id="rId5" Type="http://schemas.openxmlformats.org/officeDocument/2006/relationships/customXml" Target="../customXml/item5.xml"/><Relationship Id="rId15" Type="http://schemas.openxmlformats.org/officeDocument/2006/relationships/slide" Target="slides/slide2.xml"/><Relationship Id="rId23" Type="http://schemas.openxmlformats.org/officeDocument/2006/relationships/font" Target="fonts/font5.fntdata"/><Relationship Id="rId90" Type="http://schemas.openxmlformats.org/officeDocument/2006/relationships/tableStyles" Target="tableStyles.xml"/><Relationship Id="rId10" Type="http://schemas.openxmlformats.org/officeDocument/2006/relationships/customXml" Target="../customXml/item10.xml"/><Relationship Id="rId19" Type="http://schemas.openxmlformats.org/officeDocument/2006/relationships/font" Target="fonts/font1.fntdata"/><Relationship Id="rId86" Type="http://customschemas.google.com/relationships/presentationmetadata" Target="metadata"/><Relationship Id="rId4" Type="http://schemas.openxmlformats.org/officeDocument/2006/relationships/customXml" Target="../customXml/item4.xml"/><Relationship Id="rId9" Type="http://schemas.openxmlformats.org/officeDocument/2006/relationships/customXml" Target="../customXml/item9.xml"/><Relationship Id="rId14" Type="http://schemas.openxmlformats.org/officeDocument/2006/relationships/slide" Target="slides/slide1.xml"/><Relationship Id="rId2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>
          <a:extLst>
            <a:ext uri="{FF2B5EF4-FFF2-40B4-BE49-F238E27FC236}">
              <a16:creationId xmlns:a16="http://schemas.microsoft.com/office/drawing/2014/main" id="{CEA1DC55-C57A-DCC2-12E8-7C67A7B79F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ecbd9d9bc7_0_474:notes">
            <a:extLst>
              <a:ext uri="{FF2B5EF4-FFF2-40B4-BE49-F238E27FC236}">
                <a16:creationId xmlns:a16="http://schemas.microsoft.com/office/drawing/2014/main" id="{E605BB75-40D8-8A10-0883-826F5CF9F2F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3" name="Google Shape;463;g2ecbd9d9bc7_0_474:notes">
            <a:extLst>
              <a:ext uri="{FF2B5EF4-FFF2-40B4-BE49-F238E27FC236}">
                <a16:creationId xmlns:a16="http://schemas.microsoft.com/office/drawing/2014/main" id="{C7EA7E37-9BC2-EEF9-0FB7-531107BACA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4988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>
          <a:extLst>
            <a:ext uri="{FF2B5EF4-FFF2-40B4-BE49-F238E27FC236}">
              <a16:creationId xmlns:a16="http://schemas.microsoft.com/office/drawing/2014/main" id="{1826EEBB-7B97-6D7D-2D99-178D2BD09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ecbd9d9bc7_0_474:notes">
            <a:extLst>
              <a:ext uri="{FF2B5EF4-FFF2-40B4-BE49-F238E27FC236}">
                <a16:creationId xmlns:a16="http://schemas.microsoft.com/office/drawing/2014/main" id="{5035CB4B-5751-5A0A-1ACA-078D3DE0E0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3" name="Google Shape;463;g2ecbd9d9bc7_0_474:notes">
            <a:extLst>
              <a:ext uri="{FF2B5EF4-FFF2-40B4-BE49-F238E27FC236}">
                <a16:creationId xmlns:a16="http://schemas.microsoft.com/office/drawing/2014/main" id="{F3211B0D-F4E1-0EAF-A6A7-8F3BFD046E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111154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>
          <a:extLst>
            <a:ext uri="{FF2B5EF4-FFF2-40B4-BE49-F238E27FC236}">
              <a16:creationId xmlns:a16="http://schemas.microsoft.com/office/drawing/2014/main" id="{113E4FE5-DE4D-F724-1B06-8277093CD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ecbd9d9bc7_0_474:notes">
            <a:extLst>
              <a:ext uri="{FF2B5EF4-FFF2-40B4-BE49-F238E27FC236}">
                <a16:creationId xmlns:a16="http://schemas.microsoft.com/office/drawing/2014/main" id="{5FD359B3-B777-04A6-131D-9EA6D3251D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3" name="Google Shape;463;g2ecbd9d9bc7_0_474:notes">
            <a:extLst>
              <a:ext uri="{FF2B5EF4-FFF2-40B4-BE49-F238E27FC236}">
                <a16:creationId xmlns:a16="http://schemas.microsoft.com/office/drawing/2014/main" id="{FFAAD18B-5E5B-F4B5-097C-B6B494A1D14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857302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1">
          <a:extLst>
            <a:ext uri="{FF2B5EF4-FFF2-40B4-BE49-F238E27FC236}">
              <a16:creationId xmlns:a16="http://schemas.microsoft.com/office/drawing/2014/main" id="{0BF4BBAB-D2AF-1E56-6B1E-B511177CD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g2ecbd9d9bc7_0_474:notes">
            <a:extLst>
              <a:ext uri="{FF2B5EF4-FFF2-40B4-BE49-F238E27FC236}">
                <a16:creationId xmlns:a16="http://schemas.microsoft.com/office/drawing/2014/main" id="{832413D5-89F7-F88E-8A87-F6B94B2027D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63" name="Google Shape;463;g2ecbd9d9bc7_0_474:notes">
            <a:extLst>
              <a:ext uri="{FF2B5EF4-FFF2-40B4-BE49-F238E27FC236}">
                <a16:creationId xmlns:a16="http://schemas.microsoft.com/office/drawing/2014/main" id="{60F79E85-C5F8-5412-5D07-EF1F6B1DA35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18827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2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6" name="Google Shape;16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ted Slide 1_1_1_B">
  <p:cSld name="Generated Slide 1_1_1_B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2"/>
          <p:cNvSpPr>
            <a:spLocks noGrp="1"/>
          </p:cNvSpPr>
          <p:nvPr>
            <p:ph type="pic" idx="2"/>
          </p:nvPr>
        </p:nvSpPr>
        <p:spPr>
          <a:xfrm>
            <a:off x="4517136" y="475488"/>
            <a:ext cx="4188000" cy="4188000"/>
          </a:xfrm>
          <a:prstGeom prst="roundRect">
            <a:avLst>
              <a:gd name="adj" fmla="val 8475"/>
            </a:avLst>
          </a:prstGeom>
          <a:noFill/>
          <a:ln>
            <a:noFill/>
          </a:ln>
        </p:spPr>
      </p:sp>
      <p:sp>
        <p:nvSpPr>
          <p:cNvPr id="53" name="Google Shape;53;p42"/>
          <p:cNvSpPr txBox="1">
            <a:spLocks noGrp="1"/>
          </p:cNvSpPr>
          <p:nvPr>
            <p:ph type="title"/>
          </p:nvPr>
        </p:nvSpPr>
        <p:spPr>
          <a:xfrm>
            <a:off x="548650" y="576075"/>
            <a:ext cx="3556800" cy="8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42"/>
          <p:cNvSpPr txBox="1">
            <a:spLocks noGrp="1"/>
          </p:cNvSpPr>
          <p:nvPr>
            <p:ph type="body" idx="1"/>
          </p:nvPr>
        </p:nvSpPr>
        <p:spPr>
          <a:xfrm>
            <a:off x="438912" y="1655064"/>
            <a:ext cx="3666600" cy="287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cxnSp>
        <p:nvCxnSpPr>
          <p:cNvPr id="55" name="Google Shape;55;p42"/>
          <p:cNvCxnSpPr/>
          <p:nvPr/>
        </p:nvCxnSpPr>
        <p:spPr>
          <a:xfrm>
            <a:off x="530352" y="402336"/>
            <a:ext cx="1059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56" name="Google Shape;56;p42"/>
          <p:cNvCxnSpPr/>
          <p:nvPr/>
        </p:nvCxnSpPr>
        <p:spPr>
          <a:xfrm>
            <a:off x="530352" y="4745736"/>
            <a:ext cx="1059900" cy="0"/>
          </a:xfrm>
          <a:prstGeom prst="straightConnector1">
            <a:avLst/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34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3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3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6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1" name="Google Shape;31;p36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2" name="Google Shape;32;p3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7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5" name="Google Shape;35;p3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38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38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38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1" name="Google Shape;41;p3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39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3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40"/>
          <p:cNvSpPr txBox="1">
            <a:spLocks noGrp="1"/>
          </p:cNvSpPr>
          <p:nvPr>
            <p:ph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endParaRPr/>
          </a:p>
        </p:txBody>
      </p:sp>
      <p:sp>
        <p:nvSpPr>
          <p:cNvPr id="47" name="Google Shape;47;p40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8" name="Google Shape;48;p4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0111557D-8B0C-00A1-6530-FFA39BC2722B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3"/>
            </p:custDataLst>
            <p:extLst>
              <p:ext uri="{D42A27DB-BD31-4B8C-83A1-F6EECF244321}">
                <p14:modId xmlns:p14="http://schemas.microsoft.com/office/powerpoint/2010/main" val="2930306032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4" imgW="469" imgH="469" progId="TCLayout.ActiveDocument.1">
                  <p:embed/>
                </p:oleObj>
              </mc:Choice>
              <mc:Fallback>
                <p:oleObj name="think-cell Slide" r:id="rId14" imgW="469" imgH="46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Google Shape;6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9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>
          <a:extLst>
            <a:ext uri="{FF2B5EF4-FFF2-40B4-BE49-F238E27FC236}">
              <a16:creationId xmlns:a16="http://schemas.microsoft.com/office/drawing/2014/main" id="{ADF21DB4-5AE5-FFB6-7422-C3366EF415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ecbd9d9bc7_0_474">
            <a:extLst>
              <a:ext uri="{FF2B5EF4-FFF2-40B4-BE49-F238E27FC236}">
                <a16:creationId xmlns:a16="http://schemas.microsoft.com/office/drawing/2014/main" id="{0AA2B23E-CC24-4F50-7190-E8B50C09FE03}"/>
              </a:ext>
            </a:extLst>
          </p:cNvPr>
          <p:cNvSpPr/>
          <p:nvPr/>
        </p:nvSpPr>
        <p:spPr>
          <a:xfrm rot="10800000">
            <a:off x="3969300" y="-100"/>
            <a:ext cx="5174700" cy="429900"/>
          </a:xfrm>
          <a:prstGeom prst="rtTriangle">
            <a:avLst/>
          </a:prstGeom>
          <a:gradFill>
            <a:gsLst>
              <a:gs pos="0">
                <a:schemeClr val="dk1"/>
              </a:gs>
              <a:gs pos="100000">
                <a:schemeClr val="accent5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66" name="Google Shape;466;g2ecbd9d9bc7_0_474">
            <a:extLst>
              <a:ext uri="{FF2B5EF4-FFF2-40B4-BE49-F238E27FC236}">
                <a16:creationId xmlns:a16="http://schemas.microsoft.com/office/drawing/2014/main" id="{13B47A3A-7655-6238-4C10-21A9DD50897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 l="19807"/>
          <a:stretch/>
        </p:blipFill>
        <p:spPr>
          <a:xfrm>
            <a:off x="8156925" y="4740899"/>
            <a:ext cx="684681" cy="144999"/>
          </a:xfrm>
          <a:prstGeom prst="rect">
            <a:avLst/>
          </a:prstGeom>
          <a:noFill/>
          <a:ln>
            <a:noFill/>
          </a:ln>
        </p:spPr>
      </p:pic>
      <p:sp>
        <p:nvSpPr>
          <p:cNvPr id="467" name="Google Shape;467;g2ecbd9d9bc7_0_474">
            <a:extLst>
              <a:ext uri="{FF2B5EF4-FFF2-40B4-BE49-F238E27FC236}">
                <a16:creationId xmlns:a16="http://schemas.microsoft.com/office/drawing/2014/main" id="{9E92F118-8960-5340-DB85-1349048D94A3}"/>
              </a:ext>
            </a:extLst>
          </p:cNvPr>
          <p:cNvSpPr txBox="1"/>
          <p:nvPr/>
        </p:nvSpPr>
        <p:spPr>
          <a:xfrm>
            <a:off x="457200" y="4740899"/>
            <a:ext cx="548700" cy="17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fld id="{00000000-1234-1234-1234-123412341234}" type="slidenum">
              <a:rPr lang="en-US" sz="1000" b="0" i="0" u="none" strike="noStrike" cap="none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1</a:t>
            </a:fld>
            <a:endParaRPr sz="1000" b="0" i="0" u="none" strike="noStrike" cap="none">
              <a:solidFill>
                <a:schemeClr val="dk2"/>
              </a:solidFill>
              <a:latin typeface="Exo"/>
              <a:ea typeface="Exo"/>
              <a:cs typeface="Exo"/>
              <a:sym typeface="Exo"/>
            </a:endParaRPr>
          </a:p>
        </p:txBody>
      </p:sp>
      <p:sp>
        <p:nvSpPr>
          <p:cNvPr id="468" name="Google Shape;468;g2ecbd9d9bc7_0_474">
            <a:extLst>
              <a:ext uri="{FF2B5EF4-FFF2-40B4-BE49-F238E27FC236}">
                <a16:creationId xmlns:a16="http://schemas.microsoft.com/office/drawing/2014/main" id="{625BC351-FBF3-D903-5867-D010779191EA}"/>
              </a:ext>
            </a:extLst>
          </p:cNvPr>
          <p:cNvSpPr txBox="1"/>
          <p:nvPr/>
        </p:nvSpPr>
        <p:spPr>
          <a:xfrm>
            <a:off x="457200" y="499596"/>
            <a:ext cx="8267700" cy="30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Logic and memory chips make up &gt;50% of the market</a:t>
            </a:r>
            <a:r>
              <a:rPr lang="en-US" sz="1800" b="0" i="0" u="none" strike="noStrike" cap="none" dirty="0">
                <a:solidFill>
                  <a:schemeClr val="accent4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.</a:t>
            </a:r>
            <a:endParaRPr sz="1800" b="0" i="0" u="none" strike="noStrike" cap="none" dirty="0">
              <a:solidFill>
                <a:schemeClr val="accent4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469" name="Google Shape;469;g2ecbd9d9bc7_0_474">
            <a:extLst>
              <a:ext uri="{FF2B5EF4-FFF2-40B4-BE49-F238E27FC236}">
                <a16:creationId xmlns:a16="http://schemas.microsoft.com/office/drawing/2014/main" id="{D6D159AE-5878-C3ED-00E8-195593834FC4}"/>
              </a:ext>
            </a:extLst>
          </p:cNvPr>
          <p:cNvSpPr txBox="1"/>
          <p:nvPr/>
        </p:nvSpPr>
        <p:spPr>
          <a:xfrm>
            <a:off x="713961" y="4702321"/>
            <a:ext cx="8010900" cy="2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" b="0" i="0" u="none" strike="noStrike" cap="none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Source: SIA, 2020. </a:t>
            </a:r>
            <a:endParaRPr/>
          </a:p>
        </p:txBody>
      </p:sp>
      <p:sp>
        <p:nvSpPr>
          <p:cNvPr id="470" name="Google Shape;470;g2ecbd9d9bc7_0_474">
            <a:extLst>
              <a:ext uri="{FF2B5EF4-FFF2-40B4-BE49-F238E27FC236}">
                <a16:creationId xmlns:a16="http://schemas.microsoft.com/office/drawing/2014/main" id="{257E51F0-2571-48DD-53C8-82BD973B5735}"/>
              </a:ext>
            </a:extLst>
          </p:cNvPr>
          <p:cNvSpPr txBox="1"/>
          <p:nvPr/>
        </p:nvSpPr>
        <p:spPr>
          <a:xfrm>
            <a:off x="874699" y="111738"/>
            <a:ext cx="3075000" cy="1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Segmentation by product type</a:t>
            </a:r>
            <a:endParaRPr sz="1200" b="0" i="0" u="none" strike="noStrike" cap="none">
              <a:solidFill>
                <a:schemeClr val="dk2"/>
              </a:solidFill>
              <a:latin typeface="Exo"/>
              <a:ea typeface="Exo"/>
              <a:cs typeface="Exo"/>
              <a:sym typeface="Exo"/>
            </a:endParaRPr>
          </a:p>
        </p:txBody>
      </p:sp>
      <p:pic>
        <p:nvPicPr>
          <p:cNvPr id="471" name="Google Shape;471;g2ecbd9d9bc7_0_474" descr="Processor with solid fill">
            <a:extLst>
              <a:ext uri="{FF2B5EF4-FFF2-40B4-BE49-F238E27FC236}">
                <a16:creationId xmlns:a16="http://schemas.microsoft.com/office/drawing/2014/main" id="{E41CC369-0A72-33F3-CF79-FFDFB5433ADF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57200" y="21878"/>
            <a:ext cx="372089" cy="372089"/>
          </a:xfrm>
          <a:prstGeom prst="rect">
            <a:avLst/>
          </a:prstGeom>
          <a:noFill/>
          <a:ln>
            <a:noFill/>
          </a:ln>
        </p:spPr>
      </p:pic>
      <p:sp>
        <p:nvSpPr>
          <p:cNvPr id="472" name="Google Shape;472;g2ecbd9d9bc7_0_474">
            <a:extLst>
              <a:ext uri="{FF2B5EF4-FFF2-40B4-BE49-F238E27FC236}">
                <a16:creationId xmlns:a16="http://schemas.microsoft.com/office/drawing/2014/main" id="{D1022461-A02E-EBF0-192B-EE0F2BF0203B}"/>
              </a:ext>
            </a:extLst>
          </p:cNvPr>
          <p:cNvSpPr txBox="1"/>
          <p:nvPr/>
        </p:nvSpPr>
        <p:spPr>
          <a:xfrm>
            <a:off x="4731751" y="1424557"/>
            <a:ext cx="3993000" cy="30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Char char="•"/>
            </a:pPr>
            <a:r>
              <a:rPr lang="en-US" sz="900" b="0" i="0" u="none" strike="noStrike" cap="none" dirty="0">
                <a:solidFill>
                  <a:schemeClr val="accent4"/>
                </a:solidFill>
                <a:latin typeface="Exo"/>
                <a:ea typeface="Exo"/>
                <a:cs typeface="Exo"/>
                <a:sym typeface="Exo"/>
              </a:rPr>
              <a:t>Logic: 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Main building blocks of digital circuits. They perform basic logical operations like AND, OR, NOT, and XOR</a:t>
            </a:r>
            <a:endParaRPr dirty="0"/>
          </a:p>
          <a:p>
            <a:pPr marL="17145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Char char="•"/>
            </a:pPr>
            <a:r>
              <a:rPr lang="en-US" sz="900" b="0" i="0" u="none" strike="noStrike" cap="none" dirty="0">
                <a:solidFill>
                  <a:schemeClr val="accent4"/>
                </a:solidFill>
                <a:latin typeface="Exo"/>
                <a:ea typeface="Exo"/>
                <a:cs typeface="Exo"/>
                <a:sym typeface="Exo"/>
              </a:rPr>
              <a:t>Memory: 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Store data. Includes volatile memory (like RAM) and non-volatile memory (like flash memory and ROM)</a:t>
            </a:r>
            <a:endParaRPr lang="en-US" dirty="0"/>
          </a:p>
          <a:p>
            <a:pPr marL="17145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Char char="•"/>
            </a:pPr>
            <a:r>
              <a:rPr lang="en-US" sz="900" b="0" i="0" u="none" strike="noStrike" cap="none" dirty="0">
                <a:solidFill>
                  <a:schemeClr val="accent4"/>
                </a:solidFill>
                <a:latin typeface="Exo"/>
                <a:ea typeface="Exo"/>
                <a:cs typeface="Exo"/>
                <a:sym typeface="Exo"/>
              </a:rPr>
              <a:t>Analog: 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Process analog signals. Used in audio amplification, radio transmission, and signal processing. </a:t>
            </a:r>
            <a:endParaRPr dirty="0"/>
          </a:p>
          <a:p>
            <a:pPr marL="17145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Char char="•"/>
            </a:pPr>
            <a:r>
              <a:rPr lang="en-US" sz="900" b="0" i="0" u="none" strike="noStrike" cap="none" dirty="0">
                <a:solidFill>
                  <a:schemeClr val="accent4"/>
                </a:solidFill>
                <a:latin typeface="Exo"/>
                <a:ea typeface="Exo"/>
                <a:cs typeface="Exo"/>
                <a:sym typeface="Exo"/>
              </a:rPr>
              <a:t>Microprocessor Units (MPU): 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Umbrella term that includes central processing units (CPUs), graphics processing units (GPUs), and others</a:t>
            </a:r>
            <a:endParaRPr dirty="0"/>
          </a:p>
          <a:p>
            <a:pPr marL="17145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Char char="•"/>
            </a:pPr>
            <a:r>
              <a:rPr lang="en-US" sz="900" b="0" i="0" u="none" strike="noStrike" cap="none" dirty="0" err="1">
                <a:solidFill>
                  <a:schemeClr val="accent4"/>
                </a:solidFill>
                <a:latin typeface="Exo"/>
                <a:ea typeface="Exo"/>
                <a:cs typeface="Exo"/>
                <a:sym typeface="Exo"/>
              </a:rPr>
              <a:t>Opto</a:t>
            </a:r>
            <a:r>
              <a:rPr lang="en-US" sz="900" b="0" i="0" u="none" strike="noStrike" cap="none" dirty="0">
                <a:solidFill>
                  <a:schemeClr val="accent4"/>
                </a:solidFill>
                <a:latin typeface="Exo"/>
                <a:ea typeface="Exo"/>
                <a:cs typeface="Exo"/>
                <a:sym typeface="Exo"/>
              </a:rPr>
              <a:t>: 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Source, detect, and control light. Used in fiber-optic communications, display technology, and lighting</a:t>
            </a:r>
            <a:endParaRPr dirty="0"/>
          </a:p>
          <a:p>
            <a:pPr marL="17145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Char char="•"/>
            </a:pPr>
            <a:r>
              <a:rPr lang="en-US" sz="900" b="0" i="0" u="none" strike="noStrike" cap="none" dirty="0" err="1">
                <a:solidFill>
                  <a:schemeClr val="accent4"/>
                </a:solidFill>
                <a:latin typeface="Exo"/>
                <a:ea typeface="Exo"/>
                <a:cs typeface="Exo"/>
                <a:sym typeface="Exo"/>
              </a:rPr>
              <a:t>Discretes</a:t>
            </a:r>
            <a:r>
              <a:rPr lang="en-US" sz="900" b="0" i="0" u="none" strike="noStrike" cap="none" dirty="0">
                <a:solidFill>
                  <a:schemeClr val="accent4"/>
                </a:solidFill>
                <a:latin typeface="Exo"/>
                <a:ea typeface="Exo"/>
                <a:cs typeface="Exo"/>
                <a:sym typeface="Exo"/>
              </a:rPr>
              <a:t>: 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Individual semiconductor devices like diodes and thyristors. Used in power management, switching, and amplification</a:t>
            </a:r>
            <a:endParaRPr dirty="0"/>
          </a:p>
          <a:p>
            <a:pPr marL="17145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Char char="•"/>
            </a:pPr>
            <a:r>
              <a:rPr lang="en-US" sz="900" b="0" i="0" u="none" strike="noStrike" cap="none" dirty="0">
                <a:solidFill>
                  <a:schemeClr val="accent4"/>
                </a:solidFill>
                <a:latin typeface="Exo"/>
                <a:ea typeface="Exo"/>
                <a:cs typeface="Exo"/>
                <a:sym typeface="Exo"/>
              </a:rPr>
              <a:t>Microcontroller Units (MCU): 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Similar to MPUs, but don’t need external support chips to create a complete embedded system</a:t>
            </a:r>
            <a:endParaRPr dirty="0"/>
          </a:p>
          <a:p>
            <a:pPr marL="17145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Char char="•"/>
            </a:pPr>
            <a:r>
              <a:rPr lang="en-US" sz="900" b="0" i="0" u="none" strike="noStrike" cap="none" dirty="0">
                <a:solidFill>
                  <a:schemeClr val="accent4"/>
                </a:solidFill>
                <a:latin typeface="Exo"/>
                <a:ea typeface="Exo"/>
                <a:cs typeface="Exo"/>
                <a:sym typeface="Exo"/>
              </a:rPr>
              <a:t>Sensors: 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Convert environmental variables such as temperature, pressure, into electrical signals </a:t>
            </a:r>
            <a:endParaRPr dirty="0"/>
          </a:p>
          <a:p>
            <a:pPr marL="17145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Char char="•"/>
            </a:pPr>
            <a:r>
              <a:rPr lang="en-US" sz="900" b="0" i="0" u="none" strike="noStrike" cap="none" dirty="0">
                <a:solidFill>
                  <a:schemeClr val="accent4"/>
                </a:solidFill>
                <a:latin typeface="Exo"/>
                <a:ea typeface="Exo"/>
                <a:cs typeface="Exo"/>
                <a:sym typeface="Exo"/>
              </a:rPr>
              <a:t>Digital Signal Processors (DSP): </a:t>
            </a:r>
            <a:r>
              <a:rPr lang="en-US" sz="900" b="0" i="0" u="none" strike="noStrike" cap="none" dirty="0">
                <a:solidFill>
                  <a:schemeClr val="dk2"/>
                </a:solidFill>
                <a:latin typeface="Exo"/>
                <a:ea typeface="Exo"/>
                <a:cs typeface="Exo"/>
                <a:sym typeface="Exo"/>
              </a:rPr>
              <a:t>Specialized microprocessors designed to process digital signals. Used in audio and video processing, telecommunications, and control systems</a:t>
            </a:r>
            <a:endParaRPr dirty="0"/>
          </a:p>
        </p:txBody>
      </p:sp>
      <p:sp>
        <p:nvSpPr>
          <p:cNvPr id="473" name="Google Shape;473;g2ecbd9d9bc7_0_474">
            <a:extLst>
              <a:ext uri="{FF2B5EF4-FFF2-40B4-BE49-F238E27FC236}">
                <a16:creationId xmlns:a16="http://schemas.microsoft.com/office/drawing/2014/main" id="{5F61A3C3-EE60-E152-F4C9-AFEAA42130E4}"/>
              </a:ext>
            </a:extLst>
          </p:cNvPr>
          <p:cNvSpPr txBox="1"/>
          <p:nvPr/>
        </p:nvSpPr>
        <p:spPr>
          <a:xfrm>
            <a:off x="369736" y="943997"/>
            <a:ext cx="4019400" cy="52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accent4"/>
                </a:solidFill>
                <a:latin typeface="Exo"/>
                <a:ea typeface="Exo"/>
                <a:cs typeface="Exo"/>
                <a:sym typeface="Exo"/>
              </a:rPr>
              <a:t>Semiconductor market share, by product type</a:t>
            </a:r>
            <a:r>
              <a:rPr lang="en-US" sz="1400" b="0" i="0" u="none" strike="noStrike" cap="none" baseline="30000" dirty="0">
                <a:solidFill>
                  <a:schemeClr val="accent4"/>
                </a:solidFill>
                <a:latin typeface="Exo"/>
                <a:ea typeface="Exo"/>
                <a:cs typeface="Exo"/>
                <a:sym typeface="Exo"/>
              </a:rPr>
              <a:t>1</a:t>
            </a:r>
            <a:endParaRPr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accent4"/>
                </a:solidFill>
                <a:latin typeface="Exo"/>
                <a:ea typeface="Exo"/>
                <a:cs typeface="Exo"/>
                <a:sym typeface="Exo"/>
              </a:rPr>
              <a:t>% of semiconductor sales, 2020</a:t>
            </a:r>
            <a:endParaRPr dirty="0"/>
          </a:p>
        </p:txBody>
      </p:sp>
      <p:sp>
        <p:nvSpPr>
          <p:cNvPr id="474" name="Google Shape;474;g2ecbd9d9bc7_0_474">
            <a:extLst>
              <a:ext uri="{FF2B5EF4-FFF2-40B4-BE49-F238E27FC236}">
                <a16:creationId xmlns:a16="http://schemas.microsoft.com/office/drawing/2014/main" id="{3FBDCD61-6EDE-79F1-420F-C2DF721CBD69}"/>
              </a:ext>
            </a:extLst>
          </p:cNvPr>
          <p:cNvSpPr txBox="1"/>
          <p:nvPr/>
        </p:nvSpPr>
        <p:spPr>
          <a:xfrm>
            <a:off x="4705516" y="943997"/>
            <a:ext cx="4019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accent4"/>
                </a:solidFill>
                <a:latin typeface="Exo"/>
                <a:ea typeface="Exo"/>
                <a:cs typeface="Exo"/>
                <a:sym typeface="Exo"/>
              </a:rPr>
              <a:t>Product type description</a:t>
            </a:r>
            <a:endParaRPr dirty="0"/>
          </a:p>
        </p:txBody>
      </p:sp>
      <p:pic>
        <p:nvPicPr>
          <p:cNvPr id="475" name="Google Shape;475;g2ecbd9d9bc7_0_474">
            <a:extLst>
              <a:ext uri="{FF2B5EF4-FFF2-40B4-BE49-F238E27FC236}">
                <a16:creationId xmlns:a16="http://schemas.microsoft.com/office/drawing/2014/main" id="{3BE37FEC-8B63-D46D-45A4-89177DCF343D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3826" y="1517777"/>
            <a:ext cx="4152899" cy="318454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6479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>
          <a:extLst>
            <a:ext uri="{FF2B5EF4-FFF2-40B4-BE49-F238E27FC236}">
              <a16:creationId xmlns:a16="http://schemas.microsoft.com/office/drawing/2014/main" id="{ED59698B-2F7B-8E6A-BDD2-3A0B52F0F6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ecbd9d9bc7_0_474">
            <a:extLst>
              <a:ext uri="{FF2B5EF4-FFF2-40B4-BE49-F238E27FC236}">
                <a16:creationId xmlns:a16="http://schemas.microsoft.com/office/drawing/2014/main" id="{80242D5C-5621-FF92-AE12-51E899E6FCC8}"/>
              </a:ext>
            </a:extLst>
          </p:cNvPr>
          <p:cNvSpPr txBox="1"/>
          <p:nvPr/>
        </p:nvSpPr>
        <p:spPr>
          <a:xfrm>
            <a:off x="457200" y="499596"/>
            <a:ext cx="8267700" cy="3069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title</a:t>
            </a:r>
            <a:endParaRPr sz="1800" b="0" i="0" u="none" strike="noStrike" cap="none" dirty="0">
              <a:solidFill>
                <a:schemeClr val="accent4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470" name="Google Shape;470;g2ecbd9d9bc7_0_474">
            <a:extLst>
              <a:ext uri="{FF2B5EF4-FFF2-40B4-BE49-F238E27FC236}">
                <a16:creationId xmlns:a16="http://schemas.microsoft.com/office/drawing/2014/main" id="{D338D97E-E617-F4A2-A9EB-B343393DC058}"/>
              </a:ext>
            </a:extLst>
          </p:cNvPr>
          <p:cNvSpPr txBox="1"/>
          <p:nvPr/>
        </p:nvSpPr>
        <p:spPr>
          <a:xfrm>
            <a:off x="874699" y="111738"/>
            <a:ext cx="3075000" cy="19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SzPts val="1800"/>
              <a:buNone/>
              <a:defRPr sz="8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</a:defRPr>
            </a:lvl1pPr>
          </a:lstStyle>
          <a:p>
            <a:r>
              <a:rPr lang="en-US" dirty="0">
                <a:sym typeface="Exo"/>
              </a:rPr>
              <a:t>header – segmentation by product type</a:t>
            </a:r>
            <a:endParaRPr dirty="0">
              <a:sym typeface="Exo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24FC6F4-4BB4-3D9A-CC0A-413045D7C899}"/>
              </a:ext>
            </a:extLst>
          </p:cNvPr>
          <p:cNvSpPr/>
          <p:nvPr/>
        </p:nvSpPr>
        <p:spPr>
          <a:xfrm>
            <a:off x="4264645" y="14716"/>
            <a:ext cx="2290516" cy="347379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Semantic representation – level 1</a:t>
            </a:r>
          </a:p>
        </p:txBody>
      </p:sp>
      <p:sp>
        <p:nvSpPr>
          <p:cNvPr id="5" name="Google Shape;468;g2ecbd9d9bc7_0_474">
            <a:extLst>
              <a:ext uri="{FF2B5EF4-FFF2-40B4-BE49-F238E27FC236}">
                <a16:creationId xmlns:a16="http://schemas.microsoft.com/office/drawing/2014/main" id="{D7E2ABC5-3BDB-E459-48DD-ECEEB3E2B5A9}"/>
              </a:ext>
            </a:extLst>
          </p:cNvPr>
          <p:cNvSpPr txBox="1"/>
          <p:nvPr/>
        </p:nvSpPr>
        <p:spPr>
          <a:xfrm>
            <a:off x="943443" y="4721077"/>
            <a:ext cx="1549787" cy="226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800" dirty="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Footnote</a:t>
            </a:r>
            <a:endParaRPr sz="800" b="0" i="0" u="none" strike="noStrike" cap="none" dirty="0">
              <a:solidFill>
                <a:schemeClr val="accent4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7" name="Google Shape;468;g2ecbd9d9bc7_0_474">
            <a:extLst>
              <a:ext uri="{FF2B5EF4-FFF2-40B4-BE49-F238E27FC236}">
                <a16:creationId xmlns:a16="http://schemas.microsoft.com/office/drawing/2014/main" id="{04EF132E-80D8-3AEA-E4CE-05907F6B0998}"/>
              </a:ext>
            </a:extLst>
          </p:cNvPr>
          <p:cNvSpPr txBox="1"/>
          <p:nvPr/>
        </p:nvSpPr>
        <p:spPr>
          <a:xfrm>
            <a:off x="8176130" y="4670243"/>
            <a:ext cx="598134" cy="226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800" dirty="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Manifold logo</a:t>
            </a:r>
            <a:endParaRPr sz="800" b="0" i="0" u="none" strike="noStrike" cap="none" dirty="0">
              <a:solidFill>
                <a:schemeClr val="accent4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8" name="Google Shape;468;g2ecbd9d9bc7_0_474">
            <a:extLst>
              <a:ext uri="{FF2B5EF4-FFF2-40B4-BE49-F238E27FC236}">
                <a16:creationId xmlns:a16="http://schemas.microsoft.com/office/drawing/2014/main" id="{E3769159-74FF-D0A3-866B-3AA0B396F403}"/>
              </a:ext>
            </a:extLst>
          </p:cNvPr>
          <p:cNvSpPr txBox="1"/>
          <p:nvPr/>
        </p:nvSpPr>
        <p:spPr>
          <a:xfrm>
            <a:off x="231007" y="4670243"/>
            <a:ext cx="598134" cy="226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800" dirty="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page number</a:t>
            </a:r>
            <a:endParaRPr sz="800" b="0" i="0" u="none" strike="noStrike" cap="none" dirty="0">
              <a:solidFill>
                <a:schemeClr val="accent4"/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F8FFFB-DAC6-9BEA-0934-7BB11A9AC7C1}"/>
              </a:ext>
            </a:extLst>
          </p:cNvPr>
          <p:cNvSpPr/>
          <p:nvPr/>
        </p:nvSpPr>
        <p:spPr>
          <a:xfrm>
            <a:off x="369736" y="1025912"/>
            <a:ext cx="4246989" cy="36445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Semiconductor market shares by product type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2EEC9C-2EDF-2163-D87F-BAF491ECB860}"/>
              </a:ext>
            </a:extLst>
          </p:cNvPr>
          <p:cNvSpPr/>
          <p:nvPr/>
        </p:nvSpPr>
        <p:spPr>
          <a:xfrm>
            <a:off x="4794307" y="1025912"/>
            <a:ext cx="4246989" cy="364458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Product type description</a:t>
            </a:r>
          </a:p>
        </p:txBody>
      </p:sp>
      <p:sp>
        <p:nvSpPr>
          <p:cNvPr id="12" name="Google Shape;468;g2ecbd9d9bc7_0_474">
            <a:extLst>
              <a:ext uri="{FF2B5EF4-FFF2-40B4-BE49-F238E27FC236}">
                <a16:creationId xmlns:a16="http://schemas.microsoft.com/office/drawing/2014/main" id="{F16E2889-ACF7-4E2B-18FC-3FF739057FD9}"/>
              </a:ext>
            </a:extLst>
          </p:cNvPr>
          <p:cNvSpPr txBox="1"/>
          <p:nvPr/>
        </p:nvSpPr>
        <p:spPr>
          <a:xfrm>
            <a:off x="231007" y="70320"/>
            <a:ext cx="598134" cy="2266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SzPts val="1800"/>
              <a:buNone/>
              <a:defRPr sz="8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</a:defRPr>
            </a:lvl1pPr>
          </a:lstStyle>
          <a:p>
            <a:r>
              <a:rPr lang="en-US" dirty="0">
                <a:sym typeface="Playfair Display SemiBold"/>
              </a:rPr>
              <a:t>Semiconductor icon</a:t>
            </a:r>
            <a:endParaRPr dirty="0">
              <a:sym typeface="Playfair Display SemiBold"/>
            </a:endParaRPr>
          </a:p>
        </p:txBody>
      </p:sp>
      <p:sp>
        <p:nvSpPr>
          <p:cNvPr id="13" name="Google Shape;470;g2ecbd9d9bc7_0_474">
            <a:extLst>
              <a:ext uri="{FF2B5EF4-FFF2-40B4-BE49-F238E27FC236}">
                <a16:creationId xmlns:a16="http://schemas.microsoft.com/office/drawing/2014/main" id="{8571204C-E235-559B-5A55-66A38EDAA150}"/>
              </a:ext>
            </a:extLst>
          </p:cNvPr>
          <p:cNvSpPr txBox="1"/>
          <p:nvPr/>
        </p:nvSpPr>
        <p:spPr>
          <a:xfrm>
            <a:off x="7385202" y="90282"/>
            <a:ext cx="1656093" cy="2170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SzPts val="1800"/>
              <a:buNone/>
              <a:defRPr sz="8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</a:defRPr>
            </a:lvl1pPr>
          </a:lstStyle>
          <a:p>
            <a:r>
              <a:rPr lang="en-US" dirty="0">
                <a:sym typeface="Exo"/>
              </a:rPr>
              <a:t>Design element</a:t>
            </a:r>
            <a:endParaRPr dirty="0">
              <a:sym typeface="Exo"/>
            </a:endParaRPr>
          </a:p>
        </p:txBody>
      </p:sp>
    </p:spTree>
    <p:extLst>
      <p:ext uri="{BB962C8B-B14F-4D97-AF65-F5344CB8AC3E}">
        <p14:creationId xmlns:p14="http://schemas.microsoft.com/office/powerpoint/2010/main" val="5573507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>
          <a:extLst>
            <a:ext uri="{FF2B5EF4-FFF2-40B4-BE49-F238E27FC236}">
              <a16:creationId xmlns:a16="http://schemas.microsoft.com/office/drawing/2014/main" id="{F1645E94-7F1C-39D2-9AEF-84E1DAAFBF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ecbd9d9bc7_0_474">
            <a:extLst>
              <a:ext uri="{FF2B5EF4-FFF2-40B4-BE49-F238E27FC236}">
                <a16:creationId xmlns:a16="http://schemas.microsoft.com/office/drawing/2014/main" id="{60D56937-AA6B-B1D6-5BB7-10A43B9D9BF0}"/>
              </a:ext>
            </a:extLst>
          </p:cNvPr>
          <p:cNvSpPr txBox="1"/>
          <p:nvPr/>
        </p:nvSpPr>
        <p:spPr>
          <a:xfrm>
            <a:off x="457200" y="499596"/>
            <a:ext cx="8267700" cy="3069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>
                    <a:lumMod val="85000"/>
                  </a:schemeClr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title</a:t>
            </a:r>
            <a:endParaRPr sz="1800" b="0" i="0" u="none" strike="noStrike" cap="none" dirty="0">
              <a:solidFill>
                <a:schemeClr val="bg1">
                  <a:lumMod val="85000"/>
                </a:schemeClr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470" name="Google Shape;470;g2ecbd9d9bc7_0_474">
            <a:extLst>
              <a:ext uri="{FF2B5EF4-FFF2-40B4-BE49-F238E27FC236}">
                <a16:creationId xmlns:a16="http://schemas.microsoft.com/office/drawing/2014/main" id="{1D01EDF8-A651-64FA-8A14-09DD5A3A5111}"/>
              </a:ext>
            </a:extLst>
          </p:cNvPr>
          <p:cNvSpPr txBox="1"/>
          <p:nvPr/>
        </p:nvSpPr>
        <p:spPr>
          <a:xfrm>
            <a:off x="874699" y="111738"/>
            <a:ext cx="3075000" cy="1956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SzPts val="1800"/>
              <a:buNone/>
              <a:defRPr sz="8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</a:defRPr>
            </a:lvl1pPr>
          </a:lstStyle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sym typeface="Exo"/>
              </a:rPr>
              <a:t>header – segmentation by product type</a:t>
            </a:r>
            <a:endParaRPr dirty="0">
              <a:solidFill>
                <a:schemeClr val="bg1">
                  <a:lumMod val="85000"/>
                </a:schemeClr>
              </a:solidFill>
              <a:sym typeface="Exo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C0800A0-74E3-DC51-D04B-D0CC19F84A9A}"/>
              </a:ext>
            </a:extLst>
          </p:cNvPr>
          <p:cNvSpPr/>
          <p:nvPr/>
        </p:nvSpPr>
        <p:spPr>
          <a:xfrm>
            <a:off x="4264644" y="46280"/>
            <a:ext cx="2953911" cy="83838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Semantic representation – level 2. Level 1 objects are grayed out, level 2 objects have black text and outline</a:t>
            </a:r>
          </a:p>
        </p:txBody>
      </p:sp>
      <p:sp>
        <p:nvSpPr>
          <p:cNvPr id="5" name="Google Shape;468;g2ecbd9d9bc7_0_474">
            <a:extLst>
              <a:ext uri="{FF2B5EF4-FFF2-40B4-BE49-F238E27FC236}">
                <a16:creationId xmlns:a16="http://schemas.microsoft.com/office/drawing/2014/main" id="{F60B0A5B-44E4-28BE-DCD9-C4291BF6D669}"/>
              </a:ext>
            </a:extLst>
          </p:cNvPr>
          <p:cNvSpPr txBox="1"/>
          <p:nvPr/>
        </p:nvSpPr>
        <p:spPr>
          <a:xfrm>
            <a:off x="943443" y="4721077"/>
            <a:ext cx="1549787" cy="22660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Footnote</a:t>
            </a:r>
            <a:endParaRPr sz="800" b="0" i="0" u="none" strike="noStrike" cap="none" dirty="0">
              <a:solidFill>
                <a:schemeClr val="bg1">
                  <a:lumMod val="85000"/>
                </a:schemeClr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7" name="Google Shape;468;g2ecbd9d9bc7_0_474">
            <a:extLst>
              <a:ext uri="{FF2B5EF4-FFF2-40B4-BE49-F238E27FC236}">
                <a16:creationId xmlns:a16="http://schemas.microsoft.com/office/drawing/2014/main" id="{33CDAE94-1003-9C48-D7BD-0E1B4D951380}"/>
              </a:ext>
            </a:extLst>
          </p:cNvPr>
          <p:cNvSpPr txBox="1"/>
          <p:nvPr/>
        </p:nvSpPr>
        <p:spPr>
          <a:xfrm>
            <a:off x="8176130" y="4670243"/>
            <a:ext cx="598134" cy="22660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Manifold logo</a:t>
            </a:r>
            <a:endParaRPr sz="800" b="0" i="0" u="none" strike="noStrike" cap="none" dirty="0">
              <a:solidFill>
                <a:schemeClr val="bg1">
                  <a:lumMod val="85000"/>
                </a:schemeClr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8" name="Google Shape;468;g2ecbd9d9bc7_0_474">
            <a:extLst>
              <a:ext uri="{FF2B5EF4-FFF2-40B4-BE49-F238E27FC236}">
                <a16:creationId xmlns:a16="http://schemas.microsoft.com/office/drawing/2014/main" id="{8C2A3F91-9D4C-386F-CFEB-6062D170DD56}"/>
              </a:ext>
            </a:extLst>
          </p:cNvPr>
          <p:cNvSpPr txBox="1"/>
          <p:nvPr/>
        </p:nvSpPr>
        <p:spPr>
          <a:xfrm>
            <a:off x="231007" y="4670243"/>
            <a:ext cx="598134" cy="22660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page number</a:t>
            </a:r>
            <a:endParaRPr sz="800" b="0" i="0" u="none" strike="noStrike" cap="none" dirty="0">
              <a:solidFill>
                <a:schemeClr val="bg1">
                  <a:lumMod val="85000"/>
                </a:schemeClr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955D0C1-3CD3-D0F0-EE65-526E0CB91DE5}"/>
              </a:ext>
            </a:extLst>
          </p:cNvPr>
          <p:cNvSpPr/>
          <p:nvPr/>
        </p:nvSpPr>
        <p:spPr>
          <a:xfrm>
            <a:off x="369736" y="1025912"/>
            <a:ext cx="4246989" cy="364458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Semiconductor market shares by product type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057490B-D7F9-F8C7-F8AF-89298838988C}"/>
              </a:ext>
            </a:extLst>
          </p:cNvPr>
          <p:cNvSpPr/>
          <p:nvPr/>
        </p:nvSpPr>
        <p:spPr>
          <a:xfrm>
            <a:off x="4794307" y="1025912"/>
            <a:ext cx="4246989" cy="364458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Product type description</a:t>
            </a:r>
          </a:p>
        </p:txBody>
      </p:sp>
      <p:sp>
        <p:nvSpPr>
          <p:cNvPr id="12" name="Google Shape;468;g2ecbd9d9bc7_0_474">
            <a:extLst>
              <a:ext uri="{FF2B5EF4-FFF2-40B4-BE49-F238E27FC236}">
                <a16:creationId xmlns:a16="http://schemas.microsoft.com/office/drawing/2014/main" id="{F247ED95-774B-1BC0-E338-B6D020DE4740}"/>
              </a:ext>
            </a:extLst>
          </p:cNvPr>
          <p:cNvSpPr txBox="1"/>
          <p:nvPr/>
        </p:nvSpPr>
        <p:spPr>
          <a:xfrm>
            <a:off x="231007" y="70320"/>
            <a:ext cx="598134" cy="22660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SzPts val="1800"/>
              <a:buNone/>
              <a:defRPr sz="8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</a:defRPr>
            </a:lvl1pPr>
          </a:lstStyle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sym typeface="Playfair Display SemiBold"/>
              </a:rPr>
              <a:t>Semiconductor icon</a:t>
            </a:r>
            <a:endParaRPr dirty="0">
              <a:solidFill>
                <a:schemeClr val="bg1">
                  <a:lumMod val="85000"/>
                </a:schemeClr>
              </a:solidFill>
              <a:sym typeface="Playfair Display SemiBold"/>
            </a:endParaRPr>
          </a:p>
        </p:txBody>
      </p:sp>
      <p:sp>
        <p:nvSpPr>
          <p:cNvPr id="13" name="Google Shape;470;g2ecbd9d9bc7_0_474">
            <a:extLst>
              <a:ext uri="{FF2B5EF4-FFF2-40B4-BE49-F238E27FC236}">
                <a16:creationId xmlns:a16="http://schemas.microsoft.com/office/drawing/2014/main" id="{01836237-86E6-0699-220B-A561A974123F}"/>
              </a:ext>
            </a:extLst>
          </p:cNvPr>
          <p:cNvSpPr txBox="1"/>
          <p:nvPr/>
        </p:nvSpPr>
        <p:spPr>
          <a:xfrm>
            <a:off x="7385202" y="90282"/>
            <a:ext cx="1656093" cy="21705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SzPts val="1800"/>
              <a:buNone/>
              <a:defRPr sz="8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</a:defRPr>
            </a:lvl1pPr>
          </a:lstStyle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sym typeface="Exo"/>
              </a:rPr>
              <a:t>Design element</a:t>
            </a:r>
            <a:endParaRPr dirty="0">
              <a:solidFill>
                <a:schemeClr val="bg1">
                  <a:lumMod val="85000"/>
                </a:schemeClr>
              </a:solidFill>
              <a:sym typeface="Exo"/>
            </a:endParaRPr>
          </a:p>
        </p:txBody>
      </p:sp>
      <p:sp>
        <p:nvSpPr>
          <p:cNvPr id="3" name="Google Shape;473;g2ecbd9d9bc7_0_474">
            <a:extLst>
              <a:ext uri="{FF2B5EF4-FFF2-40B4-BE49-F238E27FC236}">
                <a16:creationId xmlns:a16="http://schemas.microsoft.com/office/drawing/2014/main" id="{D4849F74-297D-87D2-6BE5-E5225E265564}"/>
              </a:ext>
            </a:extLst>
          </p:cNvPr>
          <p:cNvSpPr txBox="1"/>
          <p:nvPr/>
        </p:nvSpPr>
        <p:spPr>
          <a:xfrm>
            <a:off x="457200" y="1091080"/>
            <a:ext cx="3931936" cy="307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0" i="0" u="none" strike="noStrike" cap="none" dirty="0">
                <a:solidFill>
                  <a:schemeClr val="tx1"/>
                </a:solidFill>
                <a:latin typeface="Exo"/>
                <a:ea typeface="Exo"/>
                <a:cs typeface="Exo"/>
                <a:sym typeface="Exo"/>
              </a:rPr>
              <a:t>Header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1" name="Google Shape;473;g2ecbd9d9bc7_0_474">
            <a:extLst>
              <a:ext uri="{FF2B5EF4-FFF2-40B4-BE49-F238E27FC236}">
                <a16:creationId xmlns:a16="http://schemas.microsoft.com/office/drawing/2014/main" id="{97F966D2-B2BE-05AE-0DE7-D855F7C008FA}"/>
              </a:ext>
            </a:extLst>
          </p:cNvPr>
          <p:cNvSpPr txBox="1"/>
          <p:nvPr/>
        </p:nvSpPr>
        <p:spPr>
          <a:xfrm>
            <a:off x="4884234" y="1091080"/>
            <a:ext cx="3890030" cy="3077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tx1"/>
                </a:solidFill>
                <a:latin typeface="Exo"/>
                <a:ea typeface="Exo"/>
                <a:cs typeface="Exo"/>
                <a:sym typeface="Exo"/>
              </a:rPr>
              <a:t>H</a:t>
            </a:r>
            <a:r>
              <a:rPr lang="en-US" sz="1400" b="0" i="0" u="none" strike="noStrike" cap="none" dirty="0">
                <a:solidFill>
                  <a:schemeClr val="tx1"/>
                </a:solidFill>
                <a:latin typeface="Exo"/>
                <a:ea typeface="Exo"/>
                <a:cs typeface="Exo"/>
                <a:sym typeface="Exo"/>
              </a:rPr>
              <a:t>eader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4" name="Google Shape;472;g2ecbd9d9bc7_0_474">
            <a:extLst>
              <a:ext uri="{FF2B5EF4-FFF2-40B4-BE49-F238E27FC236}">
                <a16:creationId xmlns:a16="http://schemas.microsoft.com/office/drawing/2014/main" id="{75263300-3095-CD3E-53A8-F7B7B2D135EF}"/>
              </a:ext>
            </a:extLst>
          </p:cNvPr>
          <p:cNvSpPr txBox="1"/>
          <p:nvPr/>
        </p:nvSpPr>
        <p:spPr>
          <a:xfrm>
            <a:off x="4884233" y="1463984"/>
            <a:ext cx="4044177" cy="28998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Exo"/>
                <a:ea typeface="Exo"/>
                <a:cs typeface="Exo"/>
                <a:sym typeface="Exo"/>
              </a:rPr>
              <a:t>Textbox – description of product types</a:t>
            </a:r>
            <a:endParaRPr sz="2000" dirty="0">
              <a:solidFill>
                <a:schemeClr val="tx1"/>
              </a:solidFill>
            </a:endParaRPr>
          </a:p>
        </p:txBody>
      </p:sp>
      <p:sp>
        <p:nvSpPr>
          <p:cNvPr id="16" name="Google Shape;472;g2ecbd9d9bc7_0_474">
            <a:extLst>
              <a:ext uri="{FF2B5EF4-FFF2-40B4-BE49-F238E27FC236}">
                <a16:creationId xmlns:a16="http://schemas.microsoft.com/office/drawing/2014/main" id="{A53767E8-ED17-0569-0504-B53136519881}"/>
              </a:ext>
            </a:extLst>
          </p:cNvPr>
          <p:cNvSpPr txBox="1"/>
          <p:nvPr/>
        </p:nvSpPr>
        <p:spPr>
          <a:xfrm>
            <a:off x="471141" y="1463984"/>
            <a:ext cx="4044177" cy="289986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</a:pPr>
            <a:r>
              <a:rPr lang="en-US" sz="1100" b="0" i="0" u="none" strike="noStrike" cap="none" dirty="0">
                <a:solidFill>
                  <a:schemeClr val="tx1"/>
                </a:solidFill>
                <a:latin typeface="Exo"/>
                <a:ea typeface="Exo"/>
                <a:cs typeface="Exo"/>
                <a:sym typeface="Exo"/>
              </a:rPr>
              <a:t>Chart – market share by product type</a:t>
            </a:r>
            <a:endParaRPr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89568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4">
          <a:extLst>
            <a:ext uri="{FF2B5EF4-FFF2-40B4-BE49-F238E27FC236}">
              <a16:creationId xmlns:a16="http://schemas.microsoft.com/office/drawing/2014/main" id="{B411E381-5001-5019-ECC4-B2C3BD3098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" name="think-cell data - do not delete" hidden="1">
            <a:extLst>
              <a:ext uri="{FF2B5EF4-FFF2-40B4-BE49-F238E27FC236}">
                <a16:creationId xmlns:a16="http://schemas.microsoft.com/office/drawing/2014/main" id="{E1DC7A8B-C0BF-F541-875B-40F73E1703DB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77741553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69" imgH="469" progId="TCLayout.ActiveDocument.1">
                  <p:embed/>
                </p:oleObj>
              </mc:Choice>
              <mc:Fallback>
                <p:oleObj name="think-cell Slide" r:id="rId4" imgW="469" imgH="469" progId="TCLayout.ActiveDocument.1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Google Shape;472;g2ecbd9d9bc7_0_474">
            <a:extLst>
              <a:ext uri="{FF2B5EF4-FFF2-40B4-BE49-F238E27FC236}">
                <a16:creationId xmlns:a16="http://schemas.microsoft.com/office/drawing/2014/main" id="{92C27C51-B412-F55D-922F-9EC2586F78CE}"/>
              </a:ext>
            </a:extLst>
          </p:cNvPr>
          <p:cNvSpPr txBox="1"/>
          <p:nvPr/>
        </p:nvSpPr>
        <p:spPr>
          <a:xfrm>
            <a:off x="4884233" y="1535480"/>
            <a:ext cx="4044177" cy="2828363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SzPts val="1800"/>
              <a:buNone/>
              <a:defRPr sz="1800">
                <a:solidFill>
                  <a:schemeClr val="bg1">
                    <a:lumMod val="85000"/>
                  </a:schemeClr>
                </a:solidFill>
                <a:latin typeface="Playfair Display SemiBold"/>
                <a:ea typeface="Playfair Display SemiBold"/>
                <a:cs typeface="Playfair Display SemiBold"/>
              </a:defRPr>
            </a:lvl1pPr>
          </a:lstStyle>
          <a:p>
            <a:r>
              <a:rPr lang="en-US" sz="1400" dirty="0">
                <a:sym typeface="Exo"/>
              </a:rPr>
              <a:t>Textbox – description of product types</a:t>
            </a:r>
            <a:endParaRPr sz="1400" dirty="0"/>
          </a:p>
        </p:txBody>
      </p:sp>
      <p:sp>
        <p:nvSpPr>
          <p:cNvPr id="468" name="Google Shape;468;g2ecbd9d9bc7_0_474">
            <a:extLst>
              <a:ext uri="{FF2B5EF4-FFF2-40B4-BE49-F238E27FC236}">
                <a16:creationId xmlns:a16="http://schemas.microsoft.com/office/drawing/2014/main" id="{C40239CD-5B11-51CE-BA8F-9181B6D497DC}"/>
              </a:ext>
            </a:extLst>
          </p:cNvPr>
          <p:cNvSpPr txBox="1"/>
          <p:nvPr/>
        </p:nvSpPr>
        <p:spPr>
          <a:xfrm>
            <a:off x="457200" y="499596"/>
            <a:ext cx="8267700" cy="3069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 dirty="0">
                <a:solidFill>
                  <a:schemeClr val="bg1">
                    <a:lumMod val="85000"/>
                  </a:schemeClr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title</a:t>
            </a:r>
            <a:endParaRPr sz="1800" b="0" i="0" u="none" strike="noStrike" cap="none" dirty="0">
              <a:solidFill>
                <a:schemeClr val="bg1">
                  <a:lumMod val="85000"/>
                </a:schemeClr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470" name="Google Shape;470;g2ecbd9d9bc7_0_474">
            <a:extLst>
              <a:ext uri="{FF2B5EF4-FFF2-40B4-BE49-F238E27FC236}">
                <a16:creationId xmlns:a16="http://schemas.microsoft.com/office/drawing/2014/main" id="{D4A8D645-9578-619C-DE95-0F1EBC98FA5C}"/>
              </a:ext>
            </a:extLst>
          </p:cNvPr>
          <p:cNvSpPr txBox="1"/>
          <p:nvPr/>
        </p:nvSpPr>
        <p:spPr>
          <a:xfrm>
            <a:off x="874699" y="111738"/>
            <a:ext cx="3075000" cy="195600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SzPts val="1800"/>
              <a:buNone/>
              <a:defRPr sz="8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</a:defRPr>
            </a:lvl1pPr>
          </a:lstStyle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sym typeface="Exo"/>
              </a:rPr>
              <a:t>header – segmentation by product type</a:t>
            </a:r>
            <a:endParaRPr dirty="0">
              <a:solidFill>
                <a:schemeClr val="bg1">
                  <a:lumMod val="85000"/>
                </a:schemeClr>
              </a:solidFill>
              <a:sym typeface="Exo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B25190D-04C9-788A-C41E-EA1C73E101D0}"/>
              </a:ext>
            </a:extLst>
          </p:cNvPr>
          <p:cNvSpPr/>
          <p:nvPr/>
        </p:nvSpPr>
        <p:spPr>
          <a:xfrm>
            <a:off x="4264645" y="14716"/>
            <a:ext cx="2290516" cy="760393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Semantic representation – level 3. Level 1 and 2 objects are grayed out, level 3 objects have black text and outline</a:t>
            </a:r>
          </a:p>
        </p:txBody>
      </p:sp>
      <p:sp>
        <p:nvSpPr>
          <p:cNvPr id="5" name="Google Shape;468;g2ecbd9d9bc7_0_474">
            <a:extLst>
              <a:ext uri="{FF2B5EF4-FFF2-40B4-BE49-F238E27FC236}">
                <a16:creationId xmlns:a16="http://schemas.microsoft.com/office/drawing/2014/main" id="{80AA8103-CFC7-6256-8BB9-667DE3D5B346}"/>
              </a:ext>
            </a:extLst>
          </p:cNvPr>
          <p:cNvSpPr txBox="1"/>
          <p:nvPr/>
        </p:nvSpPr>
        <p:spPr>
          <a:xfrm>
            <a:off x="943443" y="4721077"/>
            <a:ext cx="1549787" cy="22660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Footnote</a:t>
            </a:r>
            <a:endParaRPr sz="800" b="0" i="0" u="none" strike="noStrike" cap="none" dirty="0">
              <a:solidFill>
                <a:schemeClr val="bg1">
                  <a:lumMod val="85000"/>
                </a:schemeClr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7" name="Google Shape;468;g2ecbd9d9bc7_0_474">
            <a:extLst>
              <a:ext uri="{FF2B5EF4-FFF2-40B4-BE49-F238E27FC236}">
                <a16:creationId xmlns:a16="http://schemas.microsoft.com/office/drawing/2014/main" id="{07EE5B36-93DD-2740-7125-105FE44B14A4}"/>
              </a:ext>
            </a:extLst>
          </p:cNvPr>
          <p:cNvSpPr txBox="1"/>
          <p:nvPr/>
        </p:nvSpPr>
        <p:spPr>
          <a:xfrm>
            <a:off x="8176130" y="4670243"/>
            <a:ext cx="598134" cy="22660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Manifold logo</a:t>
            </a:r>
            <a:endParaRPr sz="800" b="0" i="0" u="none" strike="noStrike" cap="none" dirty="0">
              <a:solidFill>
                <a:schemeClr val="bg1">
                  <a:lumMod val="85000"/>
                </a:schemeClr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8" name="Google Shape;468;g2ecbd9d9bc7_0_474">
            <a:extLst>
              <a:ext uri="{FF2B5EF4-FFF2-40B4-BE49-F238E27FC236}">
                <a16:creationId xmlns:a16="http://schemas.microsoft.com/office/drawing/2014/main" id="{95D79191-AFDA-C225-923F-A555FAD83F10}"/>
              </a:ext>
            </a:extLst>
          </p:cNvPr>
          <p:cNvSpPr txBox="1"/>
          <p:nvPr/>
        </p:nvSpPr>
        <p:spPr>
          <a:xfrm>
            <a:off x="231007" y="4670243"/>
            <a:ext cx="598134" cy="22660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800" dirty="0">
                <a:solidFill>
                  <a:schemeClr val="bg1">
                    <a:lumMod val="85000"/>
                  </a:schemeClr>
                </a:solidFill>
                <a:latin typeface="Playfair Display SemiBold"/>
                <a:ea typeface="Playfair Display SemiBold"/>
                <a:cs typeface="Playfair Display SemiBold"/>
                <a:sym typeface="Playfair Display SemiBold"/>
              </a:rPr>
              <a:t>page number</a:t>
            </a:r>
            <a:endParaRPr sz="800" b="0" i="0" u="none" strike="noStrike" cap="none" dirty="0">
              <a:solidFill>
                <a:schemeClr val="bg1">
                  <a:lumMod val="85000"/>
                </a:schemeClr>
              </a:solidFill>
              <a:latin typeface="Playfair Display SemiBold"/>
              <a:ea typeface="Playfair Display SemiBold"/>
              <a:cs typeface="Playfair Display SemiBold"/>
              <a:sym typeface="Playfair Display SemiBold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0D5206E-3467-FAB9-411D-01A96956D97A}"/>
              </a:ext>
            </a:extLst>
          </p:cNvPr>
          <p:cNvSpPr/>
          <p:nvPr/>
        </p:nvSpPr>
        <p:spPr>
          <a:xfrm>
            <a:off x="369736" y="1025912"/>
            <a:ext cx="4246989" cy="364458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Semiconductor market shares by product type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1C8D73-E4DB-44CB-0F19-D44C3AD7257E}"/>
              </a:ext>
            </a:extLst>
          </p:cNvPr>
          <p:cNvSpPr/>
          <p:nvPr/>
        </p:nvSpPr>
        <p:spPr>
          <a:xfrm>
            <a:off x="4794307" y="1025912"/>
            <a:ext cx="4246989" cy="364458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lang="en-US" dirty="0">
                <a:solidFill>
                  <a:schemeClr val="bg1">
                    <a:lumMod val="85000"/>
                  </a:schemeClr>
                </a:solidFill>
              </a:rPr>
              <a:t>Product type description</a:t>
            </a:r>
          </a:p>
        </p:txBody>
      </p:sp>
      <p:sp>
        <p:nvSpPr>
          <p:cNvPr id="12" name="Google Shape;468;g2ecbd9d9bc7_0_474">
            <a:extLst>
              <a:ext uri="{FF2B5EF4-FFF2-40B4-BE49-F238E27FC236}">
                <a16:creationId xmlns:a16="http://schemas.microsoft.com/office/drawing/2014/main" id="{34F669B7-0E1B-BD04-317A-A650DCDABF5F}"/>
              </a:ext>
            </a:extLst>
          </p:cNvPr>
          <p:cNvSpPr txBox="1"/>
          <p:nvPr/>
        </p:nvSpPr>
        <p:spPr>
          <a:xfrm>
            <a:off x="231007" y="70320"/>
            <a:ext cx="598134" cy="22660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SzPts val="1800"/>
              <a:buNone/>
              <a:defRPr sz="8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</a:defRPr>
            </a:lvl1pPr>
          </a:lstStyle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sym typeface="Playfair Display SemiBold"/>
              </a:rPr>
              <a:t>Semiconductor icon</a:t>
            </a:r>
            <a:endParaRPr dirty="0">
              <a:solidFill>
                <a:schemeClr val="bg1">
                  <a:lumMod val="85000"/>
                </a:schemeClr>
              </a:solidFill>
              <a:sym typeface="Playfair Display SemiBold"/>
            </a:endParaRPr>
          </a:p>
        </p:txBody>
      </p:sp>
      <p:sp>
        <p:nvSpPr>
          <p:cNvPr id="13" name="Google Shape;470;g2ecbd9d9bc7_0_474">
            <a:extLst>
              <a:ext uri="{FF2B5EF4-FFF2-40B4-BE49-F238E27FC236}">
                <a16:creationId xmlns:a16="http://schemas.microsoft.com/office/drawing/2014/main" id="{8B66D82D-C19B-FC3A-40F3-43D2D06F1C81}"/>
              </a:ext>
            </a:extLst>
          </p:cNvPr>
          <p:cNvSpPr txBox="1"/>
          <p:nvPr/>
        </p:nvSpPr>
        <p:spPr>
          <a:xfrm>
            <a:off x="7385202" y="90282"/>
            <a:ext cx="1656093" cy="21705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/>
            </a:defPPr>
            <a:lvl1pPr marL="0" indent="0">
              <a:buSzPts val="1800"/>
              <a:buNone/>
              <a:defRPr sz="800">
                <a:solidFill>
                  <a:schemeClr val="dk1"/>
                </a:solidFill>
                <a:latin typeface="Playfair Display SemiBold"/>
                <a:ea typeface="Playfair Display SemiBold"/>
                <a:cs typeface="Playfair Display SemiBold"/>
              </a:defRPr>
            </a:lvl1pPr>
          </a:lstStyle>
          <a:p>
            <a:r>
              <a:rPr lang="en-US" dirty="0">
                <a:solidFill>
                  <a:schemeClr val="bg1">
                    <a:lumMod val="85000"/>
                  </a:schemeClr>
                </a:solidFill>
                <a:sym typeface="Exo"/>
              </a:rPr>
              <a:t>Design element</a:t>
            </a:r>
            <a:endParaRPr dirty="0">
              <a:solidFill>
                <a:schemeClr val="bg1">
                  <a:lumMod val="85000"/>
                </a:schemeClr>
              </a:solidFill>
              <a:sym typeface="Exo"/>
            </a:endParaRPr>
          </a:p>
        </p:txBody>
      </p:sp>
      <p:sp>
        <p:nvSpPr>
          <p:cNvPr id="3" name="Google Shape;473;g2ecbd9d9bc7_0_474">
            <a:extLst>
              <a:ext uri="{FF2B5EF4-FFF2-40B4-BE49-F238E27FC236}">
                <a16:creationId xmlns:a16="http://schemas.microsoft.com/office/drawing/2014/main" id="{3C76B33A-716F-5202-7A8D-AFBD05B64F29}"/>
              </a:ext>
            </a:extLst>
          </p:cNvPr>
          <p:cNvSpPr txBox="1"/>
          <p:nvPr/>
        </p:nvSpPr>
        <p:spPr>
          <a:xfrm>
            <a:off x="457200" y="1091080"/>
            <a:ext cx="3931936" cy="30773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SzPts val="1800"/>
              <a:buNone/>
              <a:defRPr sz="1800">
                <a:solidFill>
                  <a:schemeClr val="bg1">
                    <a:lumMod val="85000"/>
                  </a:schemeClr>
                </a:solidFill>
                <a:latin typeface="Playfair Display SemiBold"/>
                <a:ea typeface="Playfair Display SemiBold"/>
                <a:cs typeface="Playfair Display SemiBold"/>
              </a:defRPr>
            </a:lvl1pPr>
          </a:lstStyle>
          <a:p>
            <a:r>
              <a:rPr lang="en-US" dirty="0">
                <a:sym typeface="Exo"/>
              </a:rPr>
              <a:t>Header</a:t>
            </a:r>
            <a:endParaRPr dirty="0"/>
          </a:p>
        </p:txBody>
      </p:sp>
      <p:sp>
        <p:nvSpPr>
          <p:cNvPr id="11" name="Google Shape;473;g2ecbd9d9bc7_0_474">
            <a:extLst>
              <a:ext uri="{FF2B5EF4-FFF2-40B4-BE49-F238E27FC236}">
                <a16:creationId xmlns:a16="http://schemas.microsoft.com/office/drawing/2014/main" id="{A8B50443-9CDB-1C3C-BFF1-494B7A4538FA}"/>
              </a:ext>
            </a:extLst>
          </p:cNvPr>
          <p:cNvSpPr txBox="1"/>
          <p:nvPr/>
        </p:nvSpPr>
        <p:spPr>
          <a:xfrm>
            <a:off x="4884234" y="1091080"/>
            <a:ext cx="3890030" cy="307736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SzPts val="1800"/>
              <a:buNone/>
              <a:defRPr sz="1800">
                <a:solidFill>
                  <a:schemeClr val="bg1">
                    <a:lumMod val="85000"/>
                  </a:schemeClr>
                </a:solidFill>
                <a:latin typeface="Playfair Display SemiBold"/>
                <a:ea typeface="Playfair Display SemiBold"/>
                <a:cs typeface="Playfair Display SemiBold"/>
              </a:defRPr>
            </a:lvl1pPr>
          </a:lstStyle>
          <a:p>
            <a:r>
              <a:rPr lang="en-US" dirty="0">
                <a:sym typeface="Exo"/>
              </a:rPr>
              <a:t>Header</a:t>
            </a:r>
            <a:endParaRPr dirty="0"/>
          </a:p>
        </p:txBody>
      </p:sp>
      <p:sp>
        <p:nvSpPr>
          <p:cNvPr id="14" name="Google Shape;472;g2ecbd9d9bc7_0_474">
            <a:extLst>
              <a:ext uri="{FF2B5EF4-FFF2-40B4-BE49-F238E27FC236}">
                <a16:creationId xmlns:a16="http://schemas.microsoft.com/office/drawing/2014/main" id="{039BD2CC-5B65-F2FB-87F4-1C0A7206A156}"/>
              </a:ext>
            </a:extLst>
          </p:cNvPr>
          <p:cNvSpPr txBox="1"/>
          <p:nvPr/>
        </p:nvSpPr>
        <p:spPr>
          <a:xfrm>
            <a:off x="5038380" y="1746194"/>
            <a:ext cx="3890030" cy="16465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171450" marR="0" lvl="0" indent="-171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Char char="•"/>
            </a:pPr>
            <a:r>
              <a:rPr lang="en-US" sz="900" b="0" i="0" u="none" strike="noStrike" cap="none" dirty="0">
                <a:solidFill>
                  <a:schemeClr val="tx1"/>
                </a:solidFill>
                <a:latin typeface="Exo"/>
                <a:ea typeface="Exo"/>
                <a:cs typeface="Exo"/>
                <a:sym typeface="Exo"/>
              </a:rPr>
              <a:t>Logic</a:t>
            </a:r>
            <a:endParaRPr dirty="0">
              <a:solidFill>
                <a:schemeClr val="tx1"/>
              </a:solidFill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Char char="•"/>
            </a:pPr>
            <a:r>
              <a:rPr lang="en-US" sz="900" b="0" i="0" u="none" strike="noStrike" cap="none" dirty="0">
                <a:solidFill>
                  <a:schemeClr val="tx1"/>
                </a:solidFill>
                <a:latin typeface="Exo"/>
                <a:ea typeface="Exo"/>
                <a:cs typeface="Exo"/>
                <a:sym typeface="Exo"/>
              </a:rPr>
              <a:t>Memory</a:t>
            </a:r>
            <a:endParaRPr dirty="0">
              <a:solidFill>
                <a:schemeClr val="tx1"/>
              </a:solidFill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Char char="•"/>
            </a:pPr>
            <a:r>
              <a:rPr lang="en-US" sz="900" b="0" i="0" u="none" strike="noStrike" cap="none" dirty="0">
                <a:solidFill>
                  <a:schemeClr val="tx1"/>
                </a:solidFill>
                <a:latin typeface="Exo"/>
                <a:ea typeface="Exo"/>
                <a:cs typeface="Exo"/>
                <a:sym typeface="Exo"/>
              </a:rPr>
              <a:t>Analog</a:t>
            </a:r>
            <a:endParaRPr dirty="0">
              <a:solidFill>
                <a:schemeClr val="tx1"/>
              </a:solidFill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Char char="•"/>
            </a:pPr>
            <a:r>
              <a:rPr lang="en-US" sz="900" b="0" i="0" u="none" strike="noStrike" cap="none" dirty="0">
                <a:solidFill>
                  <a:schemeClr val="tx1"/>
                </a:solidFill>
                <a:latin typeface="Exo"/>
                <a:ea typeface="Exo"/>
                <a:cs typeface="Exo"/>
                <a:sym typeface="Exo"/>
              </a:rPr>
              <a:t>Microprocessor Units (MPU)</a:t>
            </a:r>
            <a:endParaRPr dirty="0">
              <a:solidFill>
                <a:schemeClr val="tx1"/>
              </a:solidFill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Char char="•"/>
            </a:pPr>
            <a:r>
              <a:rPr lang="en-US" sz="900" b="0" i="0" u="none" strike="noStrike" cap="none" dirty="0" err="1">
                <a:solidFill>
                  <a:schemeClr val="tx1"/>
                </a:solidFill>
                <a:latin typeface="Exo"/>
                <a:ea typeface="Exo"/>
                <a:cs typeface="Exo"/>
                <a:sym typeface="Exo"/>
              </a:rPr>
              <a:t>Opto</a:t>
            </a:r>
            <a:endParaRPr dirty="0">
              <a:solidFill>
                <a:schemeClr val="tx1"/>
              </a:solidFill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Char char="•"/>
            </a:pPr>
            <a:r>
              <a:rPr lang="en-US" sz="900" b="0" i="0" u="none" strike="noStrike" cap="none" dirty="0" err="1">
                <a:solidFill>
                  <a:schemeClr val="tx1"/>
                </a:solidFill>
                <a:latin typeface="Exo"/>
                <a:ea typeface="Exo"/>
                <a:cs typeface="Exo"/>
                <a:sym typeface="Exo"/>
              </a:rPr>
              <a:t>Discretes</a:t>
            </a:r>
            <a:endParaRPr dirty="0">
              <a:solidFill>
                <a:schemeClr val="tx1"/>
              </a:solidFill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Char char="•"/>
            </a:pPr>
            <a:r>
              <a:rPr lang="en-US" sz="900" b="0" i="0" u="none" strike="noStrike" cap="none" dirty="0">
                <a:solidFill>
                  <a:schemeClr val="tx1"/>
                </a:solidFill>
                <a:latin typeface="Exo"/>
                <a:ea typeface="Exo"/>
                <a:cs typeface="Exo"/>
                <a:sym typeface="Exo"/>
              </a:rPr>
              <a:t>Microcontroller Units (MCU)</a:t>
            </a:r>
            <a:endParaRPr dirty="0">
              <a:solidFill>
                <a:schemeClr val="tx1"/>
              </a:solidFill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Char char="•"/>
            </a:pPr>
            <a:r>
              <a:rPr lang="en-US" sz="900" b="0" i="0" u="none" strike="noStrike" cap="none" dirty="0">
                <a:solidFill>
                  <a:schemeClr val="tx1"/>
                </a:solidFill>
                <a:latin typeface="Exo"/>
                <a:ea typeface="Exo"/>
                <a:cs typeface="Exo"/>
                <a:sym typeface="Exo"/>
              </a:rPr>
              <a:t>Sensors</a:t>
            </a:r>
            <a:endParaRPr dirty="0">
              <a:solidFill>
                <a:schemeClr val="tx1"/>
              </a:solidFill>
            </a:endParaRPr>
          </a:p>
          <a:p>
            <a:pPr marL="171450" marR="0" lvl="0" indent="-1714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accent4"/>
              </a:buClr>
              <a:buSzPts val="900"/>
              <a:buFont typeface="Arial"/>
              <a:buChar char="•"/>
            </a:pPr>
            <a:r>
              <a:rPr lang="en-US" sz="900" b="0" i="0" u="none" strike="noStrike" cap="none" dirty="0">
                <a:solidFill>
                  <a:schemeClr val="tx1"/>
                </a:solidFill>
                <a:latin typeface="Exo"/>
                <a:ea typeface="Exo"/>
                <a:cs typeface="Exo"/>
                <a:sym typeface="Exo"/>
              </a:rPr>
              <a:t>Digital Signal Processors (DSP)</a:t>
            </a:r>
            <a:endParaRPr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92DD0F8-682C-00D9-A05E-898B8E9CD3E6}"/>
              </a:ext>
            </a:extLst>
          </p:cNvPr>
          <p:cNvSpPr/>
          <p:nvPr/>
        </p:nvSpPr>
        <p:spPr>
          <a:xfrm>
            <a:off x="5550752" y="3392758"/>
            <a:ext cx="3080292" cy="78068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 algn="ctr"/>
            <a:r>
              <a:rPr lang="en-US" sz="1100" dirty="0"/>
              <a:t>Note: Breakdown of textbox into bullets is based on the char index within text (as opposed to shape IDs. For example: Logic bullet goes from char 1 to char 113, memory bullet goes from char 114 to char 221)</a:t>
            </a:r>
          </a:p>
        </p:txBody>
      </p:sp>
      <p:sp>
        <p:nvSpPr>
          <p:cNvPr id="6" name="Google Shape;472;g2ecbd9d9bc7_0_474">
            <a:extLst>
              <a:ext uri="{FF2B5EF4-FFF2-40B4-BE49-F238E27FC236}">
                <a16:creationId xmlns:a16="http://schemas.microsoft.com/office/drawing/2014/main" id="{3D1B61BB-9DCA-DDDE-7FBD-EB0C5BE20EFA}"/>
              </a:ext>
            </a:extLst>
          </p:cNvPr>
          <p:cNvSpPr txBox="1"/>
          <p:nvPr/>
        </p:nvSpPr>
        <p:spPr>
          <a:xfrm>
            <a:off x="457200" y="1535481"/>
            <a:ext cx="4044177" cy="2684057"/>
          </a:xfrm>
          <a:prstGeom prst="rect">
            <a:avLst/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spcFirstLastPara="1" wrap="square" lIns="0" tIns="0" rIns="0" bIns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0" indent="0">
              <a:buSzPts val="1800"/>
              <a:buNone/>
              <a:defRPr sz="1800">
                <a:solidFill>
                  <a:schemeClr val="bg1">
                    <a:lumMod val="85000"/>
                  </a:schemeClr>
                </a:solidFill>
                <a:latin typeface="Playfair Display SemiBold"/>
                <a:ea typeface="Playfair Display SemiBold"/>
                <a:cs typeface="Playfair Display SemiBold"/>
              </a:defRPr>
            </a:lvl1pPr>
          </a:lstStyle>
          <a:p>
            <a:r>
              <a:rPr lang="en-US" sz="1400" dirty="0">
                <a:sym typeface="Exo"/>
              </a:rPr>
              <a:t>Chart – market share by product type</a:t>
            </a:r>
            <a:endParaRPr sz="14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315D736-EB3E-AF52-936A-617141A2CED8}"/>
              </a:ext>
            </a:extLst>
          </p:cNvPr>
          <p:cNvSpPr/>
          <p:nvPr/>
        </p:nvSpPr>
        <p:spPr>
          <a:xfrm>
            <a:off x="602166" y="1843668"/>
            <a:ext cx="3786970" cy="220875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TBD how the chart can be broken down</a:t>
            </a:r>
          </a:p>
        </p:txBody>
      </p:sp>
    </p:spTree>
    <p:extLst>
      <p:ext uri="{BB962C8B-B14F-4D97-AF65-F5344CB8AC3E}">
        <p14:creationId xmlns:p14="http://schemas.microsoft.com/office/powerpoint/2010/main" val="1447102082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1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10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0.xml"/></Relationships>
</file>

<file path=customXml/_rels/item1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1.xml"/></Relationships>
</file>

<file path=customXml/_rels/item1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2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_rels/item5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5.xml"/></Relationships>
</file>

<file path=customXml/_rels/item6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6.xml"/></Relationships>
</file>

<file path=customXml/_rels/item7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7.xml"/></Relationships>
</file>

<file path=customXml/_rels/item8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8.xml"/></Relationships>
</file>

<file path=customXml/_rels/item9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9.xml"/></Relationships>
</file>

<file path=customXml/item1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10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11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12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2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3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4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5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6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7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8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9.xml><?xml version="1.0" encoding="utf-8"?>
<Settings xmlns="http://www.plsfix.com/xml">
  <Margins marginLeft="75" marginTop="50" marginRight="50" marginBottom="50"/>
  <Fontnames fontname="Exo"/>
  <Fontsizes>
    <Fontsize size="14"/>
    <Fontsize size="12"/>
    <Fontsize size="10"/>
  </Fontsizes>
  <Colors>
    <Color rgb="75.70.98"/>
    <Color rgb="233.10.109"/>
    <Color rgb="52.35.126"/>
    <Color rgb="255.255.255"/>
  </Colors>
  <Shapes>
    <Shape shapeID="title" FontSize="18" FontName="Playfair Display SemiBold" FontColor="35.33.58" Left="75" Top="39" Width="623" Height="24"/>
    <Shape shapeID="footnote" FontSize="8" Left="75" Top="350" Width="623" Height="20"/>
  </Shapes>
</Settings>
</file>

<file path=customXml/itemProps1.xml><?xml version="1.0" encoding="utf-8"?>
<ds:datastoreItem xmlns:ds="http://schemas.openxmlformats.org/officeDocument/2006/customXml" ds:itemID="{CA3030CC-D537-4F29-A2C4-1A527A2AE459}">
  <ds:schemaRefs>
    <ds:schemaRef ds:uri="http://www.plsfix.com/xml"/>
  </ds:schemaRefs>
</ds:datastoreItem>
</file>

<file path=customXml/itemProps10.xml><?xml version="1.0" encoding="utf-8"?>
<ds:datastoreItem xmlns:ds="http://schemas.openxmlformats.org/officeDocument/2006/customXml" ds:itemID="{A5FDE4E3-B9FF-4598-8323-5A50F98EE66A}">
  <ds:schemaRefs>
    <ds:schemaRef ds:uri="http://www.plsfix.com/xml"/>
  </ds:schemaRefs>
</ds:datastoreItem>
</file>

<file path=customXml/itemProps11.xml><?xml version="1.0" encoding="utf-8"?>
<ds:datastoreItem xmlns:ds="http://schemas.openxmlformats.org/officeDocument/2006/customXml" ds:itemID="{366EBCF0-ACB3-4923-976B-814B3EB38F23}">
  <ds:schemaRefs>
    <ds:schemaRef ds:uri="http://www.plsfix.com/xml"/>
  </ds:schemaRefs>
</ds:datastoreItem>
</file>

<file path=customXml/itemProps12.xml><?xml version="1.0" encoding="utf-8"?>
<ds:datastoreItem xmlns:ds="http://schemas.openxmlformats.org/officeDocument/2006/customXml" ds:itemID="{75A62598-BF1E-4F72-A8B7-1EBE1F65C16C}">
  <ds:schemaRefs>
    <ds:schemaRef ds:uri="http://www.plsfix.com/xml"/>
  </ds:schemaRefs>
</ds:datastoreItem>
</file>

<file path=customXml/itemProps2.xml><?xml version="1.0" encoding="utf-8"?>
<ds:datastoreItem xmlns:ds="http://schemas.openxmlformats.org/officeDocument/2006/customXml" ds:itemID="{6A80EC03-2957-4CA5-988D-9F7DF23904F8}">
  <ds:schemaRefs>
    <ds:schemaRef ds:uri="http://www.plsfix.com/xml"/>
  </ds:schemaRefs>
</ds:datastoreItem>
</file>

<file path=customXml/itemProps3.xml><?xml version="1.0" encoding="utf-8"?>
<ds:datastoreItem xmlns:ds="http://schemas.openxmlformats.org/officeDocument/2006/customXml" ds:itemID="{998A5C03-42B9-43B0-9022-043F2F3EE176}">
  <ds:schemaRefs>
    <ds:schemaRef ds:uri="http://www.plsfix.com/xml"/>
  </ds:schemaRefs>
</ds:datastoreItem>
</file>

<file path=customXml/itemProps4.xml><?xml version="1.0" encoding="utf-8"?>
<ds:datastoreItem xmlns:ds="http://schemas.openxmlformats.org/officeDocument/2006/customXml" ds:itemID="{D228FE91-8E7B-4E3C-A092-0A0588763D57}">
  <ds:schemaRefs>
    <ds:schemaRef ds:uri="http://www.plsfix.com/xml"/>
  </ds:schemaRefs>
</ds:datastoreItem>
</file>

<file path=customXml/itemProps5.xml><?xml version="1.0" encoding="utf-8"?>
<ds:datastoreItem xmlns:ds="http://schemas.openxmlformats.org/officeDocument/2006/customXml" ds:itemID="{6F288B63-8920-487F-AD7C-04817E0E893A}">
  <ds:schemaRefs>
    <ds:schemaRef ds:uri="http://www.plsfix.com/xml"/>
  </ds:schemaRefs>
</ds:datastoreItem>
</file>

<file path=customXml/itemProps6.xml><?xml version="1.0" encoding="utf-8"?>
<ds:datastoreItem xmlns:ds="http://schemas.openxmlformats.org/officeDocument/2006/customXml" ds:itemID="{3B6FA58A-BFA2-41A0-95EC-54045DD508E5}">
  <ds:schemaRefs>
    <ds:schemaRef ds:uri="http://www.plsfix.com/xml"/>
  </ds:schemaRefs>
</ds:datastoreItem>
</file>

<file path=customXml/itemProps7.xml><?xml version="1.0" encoding="utf-8"?>
<ds:datastoreItem xmlns:ds="http://schemas.openxmlformats.org/officeDocument/2006/customXml" ds:itemID="{B580167E-42FA-4569-A0F6-8B1DD49DDE20}">
  <ds:schemaRefs>
    <ds:schemaRef ds:uri="http://www.plsfix.com/xml"/>
  </ds:schemaRefs>
</ds:datastoreItem>
</file>

<file path=customXml/itemProps8.xml><?xml version="1.0" encoding="utf-8"?>
<ds:datastoreItem xmlns:ds="http://schemas.openxmlformats.org/officeDocument/2006/customXml" ds:itemID="{5D262410-18B4-4D55-9532-5B101946D29B}">
  <ds:schemaRefs>
    <ds:schemaRef ds:uri="http://www.plsfix.com/xml"/>
  </ds:schemaRefs>
</ds:datastoreItem>
</file>

<file path=customXml/itemProps9.xml><?xml version="1.0" encoding="utf-8"?>
<ds:datastoreItem xmlns:ds="http://schemas.openxmlformats.org/officeDocument/2006/customXml" ds:itemID="{3CC6E0F0-A8F5-409A-A9DE-FE959D1CB749}">
  <ds:schemaRefs>
    <ds:schemaRef ds:uri="http://www.plsfix.com/xm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1641</TotalTime>
  <Words>455</Words>
  <Application>Microsoft Office PowerPoint</Application>
  <PresentationFormat>On-screen Show (16:9)</PresentationFormat>
  <Paragraphs>65</Paragraphs>
  <Slides>4</Slides>
  <Notes>4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Exo</vt:lpstr>
      <vt:lpstr>Playfair Display SemiBold</vt:lpstr>
      <vt:lpstr>1_Simple Light</vt:lpstr>
      <vt:lpstr>think-cell Slide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Felipe Platzer</dc:creator>
  <cp:lastModifiedBy>Felipe Platzer</cp:lastModifiedBy>
  <cp:revision>44</cp:revision>
  <dcterms:modified xsi:type="dcterms:W3CDTF">2025-09-16T20:10:07Z</dcterms:modified>
</cp:coreProperties>
</file>