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EBA12F7-D2D3-4B7F-91B9-3961D283F16F}" type="datetimeFigureOut">
              <a:rPr lang="es-CO" smtClean="0"/>
              <a:t>25/07/2021</a:t>
            </a:fld>
            <a:endParaRPr lang="es-CO"/>
          </a:p>
        </p:txBody>
      </p:sp>
      <p:sp>
        <p:nvSpPr>
          <p:cNvPr id="4" name="Marcador de imagen d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BC42A7-E0D6-47E5-9456-758FB4807E16}" type="slidenum">
              <a:rPr lang="es-CO" smtClean="0"/>
              <a:t>‹Nº›</a:t>
            </a:fld>
            <a:endParaRPr lang="es-CO"/>
          </a:p>
        </p:txBody>
      </p:sp>
    </p:spTree>
    <p:extLst>
      <p:ext uri="{BB962C8B-B14F-4D97-AF65-F5344CB8AC3E}">
        <p14:creationId xmlns:p14="http://schemas.microsoft.com/office/powerpoint/2010/main" val="11309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DBC42A7-E0D6-47E5-9456-758FB4807E16}" type="slidenum">
              <a:rPr lang="es-CO" smtClean="0"/>
              <a:t>1</a:t>
            </a:fld>
            <a:endParaRPr lang="es-CO"/>
          </a:p>
        </p:txBody>
      </p:sp>
    </p:spTree>
    <p:extLst>
      <p:ext uri="{BB962C8B-B14F-4D97-AF65-F5344CB8AC3E}">
        <p14:creationId xmlns:p14="http://schemas.microsoft.com/office/powerpoint/2010/main" val="189488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11"/>
          <p:cNvPicPr/>
          <p:nvPr/>
        </p:nvPicPr>
        <p:blipFill>
          <a:blip r:embed="rId14"/>
          <a:stretch/>
        </p:blipFill>
        <p:spPr>
          <a:xfrm>
            <a:off x="2520" y="0"/>
            <a:ext cx="12185640" cy="685656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CO" sz="44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CO" sz="2800" b="0" strike="noStrike" spc="-1">
                <a:latin typeface="Arial"/>
              </a:rPr>
              <a:t>Second Outline Level</a:t>
            </a:r>
          </a:p>
          <a:p>
            <a:pPr marL="1296000" lvl="2" indent="-288000">
              <a:spcBef>
                <a:spcPts val="850"/>
              </a:spcBef>
              <a:buClr>
                <a:srgbClr val="000000"/>
              </a:buClr>
              <a:buSzPct val="45000"/>
              <a:buFont typeface="Wingdings" charset="2"/>
              <a:buChar char=""/>
            </a:pPr>
            <a:r>
              <a:rPr lang="es-CO" sz="2400" b="0" strike="noStrike" spc="-1">
                <a:latin typeface="Arial"/>
              </a:rPr>
              <a:t>Third Outline Level</a:t>
            </a:r>
          </a:p>
          <a:p>
            <a:pPr marL="1728000" lvl="3" indent="-216000">
              <a:spcBef>
                <a:spcPts val="567"/>
              </a:spcBef>
              <a:buClr>
                <a:srgbClr val="000000"/>
              </a:buClr>
              <a:buSzPct val="75000"/>
              <a:buFont typeface="Symbol" charset="2"/>
              <a:buChar char=""/>
            </a:pPr>
            <a:r>
              <a:rPr lang="es-CO" sz="2000" b="0" strike="noStrike" spc="-1">
                <a:latin typeface="Arial"/>
              </a:rPr>
              <a:t>Fourth Outline Level</a:t>
            </a:r>
          </a:p>
          <a:p>
            <a:pPr marL="2160000" lvl="4" indent="-216000">
              <a:spcBef>
                <a:spcPts val="283"/>
              </a:spcBef>
              <a:buClr>
                <a:srgbClr val="000000"/>
              </a:buClr>
              <a:buSzPct val="45000"/>
              <a:buFont typeface="Wingdings" charset="2"/>
              <a:buChar char=""/>
            </a:pPr>
            <a:r>
              <a:rPr lang="es-CO" sz="2000" b="0" strike="noStrike" spc="-1">
                <a:latin typeface="Arial"/>
              </a:rPr>
              <a:t>Fifth Outline Level</a:t>
            </a:r>
          </a:p>
          <a:p>
            <a:pPr marL="2592000" lvl="5" indent="-216000">
              <a:spcBef>
                <a:spcPts val="283"/>
              </a:spcBef>
              <a:buClr>
                <a:srgbClr val="000000"/>
              </a:buClr>
              <a:buSzPct val="45000"/>
              <a:buFont typeface="Wingdings" charset="2"/>
              <a:buChar char=""/>
            </a:pPr>
            <a:r>
              <a:rPr lang="es-CO" sz="2000" b="0" strike="noStrike" spc="-1">
                <a:latin typeface="Arial"/>
              </a:rPr>
              <a:t>Sixth Outline Level</a:t>
            </a:r>
          </a:p>
          <a:p>
            <a:pPr marL="3024000" lvl="6" indent="-216000">
              <a:spcBef>
                <a:spcPts val="283"/>
              </a:spcBef>
              <a:buClr>
                <a:srgbClr val="000000"/>
              </a:buClr>
              <a:buSzPct val="45000"/>
              <a:buFont typeface="Wingdings" charset="2"/>
              <a:buChar char=""/>
            </a:pPr>
            <a:r>
              <a:rPr lang="es-CO"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endParaRPr lang="es-CO" sz="4400" b="0" strike="noStrike" spc="-1" dirty="0">
              <a:latin typeface="Arial"/>
            </a:endParaRPr>
          </a:p>
        </p:txBody>
      </p:sp>
      <p:pic>
        <p:nvPicPr>
          <p:cNvPr id="40" name="Imagen 8"/>
          <p:cNvPicPr/>
          <p:nvPr/>
        </p:nvPicPr>
        <p:blipFill>
          <a:blip r:embed="rId3"/>
          <a:stretch/>
        </p:blipFill>
        <p:spPr>
          <a:xfrm>
            <a:off x="7224120" y="5105160"/>
            <a:ext cx="1225440" cy="806040"/>
          </a:xfrm>
          <a:prstGeom prst="rect">
            <a:avLst/>
          </a:prstGeom>
          <a:ln w="0">
            <a:noFill/>
          </a:ln>
        </p:spPr>
      </p:pic>
      <p:pic>
        <p:nvPicPr>
          <p:cNvPr id="41" name="Imagen 14"/>
          <p:cNvPicPr/>
          <p:nvPr/>
        </p:nvPicPr>
        <p:blipFill>
          <a:blip r:embed="rId4"/>
          <a:stretch/>
        </p:blipFill>
        <p:spPr>
          <a:xfrm>
            <a:off x="7530480" y="2107440"/>
            <a:ext cx="1497600" cy="1433880"/>
          </a:xfrm>
          <a:prstGeom prst="rect">
            <a:avLst/>
          </a:prstGeom>
          <a:ln w="0">
            <a:noFill/>
          </a:ln>
        </p:spPr>
      </p:pic>
      <p:pic>
        <p:nvPicPr>
          <p:cNvPr id="42" name="Imagen 16"/>
          <p:cNvPicPr/>
          <p:nvPr/>
        </p:nvPicPr>
        <p:blipFill>
          <a:blip r:embed="rId5"/>
          <a:stretch/>
        </p:blipFill>
        <p:spPr>
          <a:xfrm>
            <a:off x="9439920" y="4097880"/>
            <a:ext cx="1510200" cy="1433880"/>
          </a:xfrm>
          <a:prstGeom prst="rect">
            <a:avLst/>
          </a:prstGeom>
          <a:ln w="0">
            <a:noFill/>
          </a:ln>
        </p:spPr>
      </p:pic>
      <p:sp>
        <p:nvSpPr>
          <p:cNvPr id="44" name="CustomShape 3"/>
          <p:cNvSpPr/>
          <p:nvPr/>
        </p:nvSpPr>
        <p:spPr>
          <a:xfrm>
            <a:off x="123291" y="1586158"/>
            <a:ext cx="7274102" cy="45680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CO" sz="3200" b="1" strike="noStrike" spc="-1" dirty="0">
                <a:solidFill>
                  <a:srgbClr val="4472C4"/>
                </a:solidFill>
                <a:latin typeface="Calabri"/>
                <a:ea typeface="DejaVu Sans"/>
              </a:rPr>
              <a:t>Programación Orientada a Objetos (POO)</a:t>
            </a:r>
          </a:p>
          <a:p>
            <a:pPr algn="ctr">
              <a:lnSpc>
                <a:spcPct val="90000"/>
              </a:lnSpc>
            </a:pPr>
            <a:endParaRPr lang="es-CO" sz="3200" b="1" spc="-1" dirty="0">
              <a:solidFill>
                <a:srgbClr val="4472C4"/>
              </a:solidFill>
              <a:latin typeface="Calabri"/>
            </a:endParaRPr>
          </a:p>
          <a:p>
            <a:pPr algn="ctr">
              <a:lnSpc>
                <a:spcPct val="90000"/>
              </a:lnSpc>
            </a:pPr>
            <a:endParaRPr lang="es-CO" sz="3200" b="1" strike="noStrike" spc="-1" dirty="0">
              <a:solidFill>
                <a:srgbClr val="4472C4"/>
              </a:solidFill>
              <a:latin typeface="Calabri"/>
            </a:endParaRPr>
          </a:p>
          <a:p>
            <a:pPr algn="ctr">
              <a:lnSpc>
                <a:spcPct val="90000"/>
              </a:lnSpc>
            </a:pPr>
            <a:r>
              <a:rPr lang="es-CO" sz="3200" b="1" spc="-1" dirty="0" err="1">
                <a:solidFill>
                  <a:srgbClr val="4472C4"/>
                </a:solidFill>
                <a:latin typeface="Calabri"/>
              </a:rPr>
              <a:t>Object-Oriented</a:t>
            </a:r>
            <a:r>
              <a:rPr lang="es-CO" sz="3200" b="1" spc="-1" dirty="0">
                <a:solidFill>
                  <a:srgbClr val="4472C4"/>
                </a:solidFill>
                <a:latin typeface="Calabri"/>
              </a:rPr>
              <a:t> </a:t>
            </a:r>
            <a:r>
              <a:rPr lang="es-CO" sz="3200" b="1" spc="-1" dirty="0" err="1">
                <a:solidFill>
                  <a:srgbClr val="4472C4"/>
                </a:solidFill>
                <a:latin typeface="Calabri"/>
              </a:rPr>
              <a:t>Programming</a:t>
            </a:r>
            <a:r>
              <a:rPr lang="es-CO" sz="3200" b="1" spc="-1" dirty="0">
                <a:solidFill>
                  <a:srgbClr val="4472C4"/>
                </a:solidFill>
                <a:latin typeface="Calabri"/>
              </a:rPr>
              <a:t> (OOP)</a:t>
            </a:r>
            <a:endParaRPr lang="es-CO" sz="3200" b="0" strike="noStrike" spc="-1" dirty="0">
              <a:latin typeface="Arial"/>
            </a:endParaRPr>
          </a:p>
        </p:txBody>
      </p:sp>
      <p:pic>
        <p:nvPicPr>
          <p:cNvPr id="45" name="Imagen 6_0"/>
          <p:cNvPicPr/>
          <p:nvPr/>
        </p:nvPicPr>
        <p:blipFill>
          <a:blip r:embed="rId6"/>
          <a:stretch/>
        </p:blipFill>
        <p:spPr>
          <a:xfrm rot="10800000" flipH="1">
            <a:off x="705240" y="2168640"/>
            <a:ext cx="1466280" cy="576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_7"/>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04" name="Imagen 8_8"/>
          <p:cNvPicPr/>
          <p:nvPr/>
        </p:nvPicPr>
        <p:blipFill>
          <a:blip r:embed="rId2"/>
          <a:stretch/>
        </p:blipFill>
        <p:spPr>
          <a:xfrm>
            <a:off x="7224120" y="5105160"/>
            <a:ext cx="1225440" cy="806040"/>
          </a:xfrm>
          <a:prstGeom prst="rect">
            <a:avLst/>
          </a:prstGeom>
          <a:ln w="0">
            <a:noFill/>
          </a:ln>
        </p:spPr>
      </p:pic>
      <p:pic>
        <p:nvPicPr>
          <p:cNvPr id="105" name="Imagen 14_8"/>
          <p:cNvPicPr/>
          <p:nvPr/>
        </p:nvPicPr>
        <p:blipFill>
          <a:blip r:embed="rId3"/>
          <a:stretch/>
        </p:blipFill>
        <p:spPr>
          <a:xfrm>
            <a:off x="7530480" y="2107440"/>
            <a:ext cx="1497600" cy="1433880"/>
          </a:xfrm>
          <a:prstGeom prst="rect">
            <a:avLst/>
          </a:prstGeom>
          <a:ln w="0">
            <a:noFill/>
          </a:ln>
        </p:spPr>
      </p:pic>
      <p:pic>
        <p:nvPicPr>
          <p:cNvPr id="106" name="Imagen 16_8"/>
          <p:cNvPicPr/>
          <p:nvPr/>
        </p:nvPicPr>
        <p:blipFill>
          <a:blip r:embed="rId4"/>
          <a:stretch/>
        </p:blipFill>
        <p:spPr>
          <a:xfrm>
            <a:off x="9439920" y="4097880"/>
            <a:ext cx="1510200" cy="1433880"/>
          </a:xfrm>
          <a:prstGeom prst="rect">
            <a:avLst/>
          </a:prstGeom>
          <a:ln w="0">
            <a:noFill/>
          </a:ln>
        </p:spPr>
      </p:pic>
      <p:pic>
        <p:nvPicPr>
          <p:cNvPr id="107" name="Imagen 11_8"/>
          <p:cNvPicPr/>
          <p:nvPr/>
        </p:nvPicPr>
        <p:blipFill>
          <a:blip r:embed="rId5"/>
          <a:stretch/>
        </p:blipFill>
        <p:spPr>
          <a:xfrm>
            <a:off x="7696440" y="2280960"/>
            <a:ext cx="3087720" cy="3077280"/>
          </a:xfrm>
          <a:prstGeom prst="rect">
            <a:avLst/>
          </a:prstGeom>
          <a:ln w="0">
            <a:noFill/>
          </a:ln>
        </p:spPr>
      </p:pic>
      <p:sp>
        <p:nvSpPr>
          <p:cNvPr id="108" name="CustomShape 3_8"/>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                         Comparativa</a:t>
            </a:r>
            <a:endParaRPr lang="es-CO" sz="2800" b="0" strike="noStrike" spc="-1" dirty="0">
              <a:latin typeface="Arial"/>
            </a:endParaRPr>
          </a:p>
        </p:txBody>
      </p:sp>
      <p:pic>
        <p:nvPicPr>
          <p:cNvPr id="109" name="Imagen 6_8"/>
          <p:cNvPicPr/>
          <p:nvPr/>
        </p:nvPicPr>
        <p:blipFill>
          <a:blip r:embed="rId6"/>
          <a:stretch/>
        </p:blipFill>
        <p:spPr>
          <a:xfrm rot="10800000" flipH="1">
            <a:off x="705240" y="2168640"/>
            <a:ext cx="1466280" cy="57600"/>
          </a:xfrm>
          <a:prstGeom prst="rect">
            <a:avLst/>
          </a:prstGeom>
          <a:ln w="0">
            <a:noFill/>
          </a:ln>
        </p:spPr>
      </p:pic>
      <p:graphicFrame>
        <p:nvGraphicFramePr>
          <p:cNvPr id="110" name="Tabla 5"/>
          <p:cNvGraphicFramePr/>
          <p:nvPr>
            <p:extLst>
              <p:ext uri="{D42A27DB-BD31-4B8C-83A1-F6EECF244321}">
                <p14:modId xmlns:p14="http://schemas.microsoft.com/office/powerpoint/2010/main" val="592293223"/>
              </p:ext>
            </p:extLst>
          </p:nvPr>
        </p:nvGraphicFramePr>
        <p:xfrm>
          <a:off x="246580" y="2404152"/>
          <a:ext cx="6977542" cy="3359649"/>
        </p:xfrm>
        <a:graphic>
          <a:graphicData uri="http://schemas.openxmlformats.org/drawingml/2006/table">
            <a:tbl>
              <a:tblPr/>
              <a:tblGrid>
                <a:gridCol w="3488771">
                  <a:extLst>
                    <a:ext uri="{9D8B030D-6E8A-4147-A177-3AD203B41FA5}">
                      <a16:colId xmlns:a16="http://schemas.microsoft.com/office/drawing/2014/main" val="20000"/>
                    </a:ext>
                  </a:extLst>
                </a:gridCol>
                <a:gridCol w="3488771">
                  <a:extLst>
                    <a:ext uri="{9D8B030D-6E8A-4147-A177-3AD203B41FA5}">
                      <a16:colId xmlns:a16="http://schemas.microsoft.com/office/drawing/2014/main" val="20001"/>
                    </a:ext>
                  </a:extLst>
                </a:gridCol>
              </a:tblGrid>
              <a:tr h="458298">
                <a:tc>
                  <a:txBody>
                    <a:bodyPr/>
                    <a:lstStyle/>
                    <a:p>
                      <a:pPr algn="ctr">
                        <a:lnSpc>
                          <a:spcPct val="100000"/>
                        </a:lnSpc>
                      </a:pPr>
                      <a:r>
                        <a:rPr lang="es-CO" sz="1800" b="0" strike="noStrike" spc="-1">
                          <a:solidFill>
                            <a:srgbClr val="FFFFFF"/>
                          </a:solidFill>
                          <a:latin typeface="Poppins"/>
                        </a:rPr>
                        <a:t>Programación estructurada</a:t>
                      </a:r>
                      <a:endParaRPr lang="es-CO" sz="18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solidFill>
                      <a:srgbClr val="5B9BD5"/>
                    </a:solidFill>
                  </a:tcPr>
                </a:tc>
                <a:tc>
                  <a:txBody>
                    <a:bodyPr/>
                    <a:lstStyle/>
                    <a:p>
                      <a:pPr algn="ctr">
                        <a:lnSpc>
                          <a:spcPct val="100000"/>
                        </a:lnSpc>
                      </a:pPr>
                      <a:r>
                        <a:rPr lang="es-CO" sz="1800" b="0" strike="noStrike" spc="-1" dirty="0">
                          <a:solidFill>
                            <a:srgbClr val="FFFFFF"/>
                          </a:solidFill>
                          <a:latin typeface="Poppins"/>
                        </a:rPr>
                        <a:t>Programación orientada a objetos</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solidFill>
                      <a:srgbClr val="5B9BD5"/>
                    </a:solidFill>
                  </a:tcPr>
                </a:tc>
                <a:extLst>
                  <a:ext uri="{0D108BD9-81ED-4DB2-BD59-A6C34878D82A}">
                    <a16:rowId xmlns:a16="http://schemas.microsoft.com/office/drawing/2014/main" val="10000"/>
                  </a:ext>
                </a:extLst>
              </a:tr>
              <a:tr h="1069362">
                <a:tc>
                  <a:txBody>
                    <a:bodyPr/>
                    <a:lstStyle/>
                    <a:p>
                      <a:pPr algn="ctr">
                        <a:lnSpc>
                          <a:spcPct val="100000"/>
                        </a:lnSpc>
                      </a:pPr>
                      <a:r>
                        <a:rPr lang="es-CO" sz="1400" b="0" strike="noStrike" spc="-1">
                          <a:solidFill>
                            <a:srgbClr val="203864"/>
                          </a:solidFill>
                          <a:latin typeface="Poppins"/>
                        </a:rPr>
                        <a:t>Problemas de naturaleza algorítmica (dada cierta entrada se produce una cierta salida)</a:t>
                      </a:r>
                      <a:endParaRPr lang="es-CO" sz="14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gn="ctr">
                        <a:lnSpc>
                          <a:spcPct val="100000"/>
                        </a:lnSpc>
                      </a:pPr>
                      <a:r>
                        <a:rPr lang="es-CO" sz="1400" b="0" strike="noStrike" spc="-1" dirty="0">
                          <a:solidFill>
                            <a:srgbClr val="203864"/>
                          </a:solidFill>
                          <a:latin typeface="Poppins"/>
                        </a:rPr>
                        <a:t>Desarrollo de aplicaciones web y otros sistemas que se presten al modelado de objetos</a:t>
                      </a:r>
                      <a:endParaRPr lang="es-CO" sz="14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1"/>
                  </a:ext>
                </a:extLst>
              </a:tr>
              <a:tr h="763831">
                <a:tc>
                  <a:txBody>
                    <a:bodyPr/>
                    <a:lstStyle/>
                    <a:p>
                      <a:pPr algn="ctr">
                        <a:lnSpc>
                          <a:spcPct val="100000"/>
                        </a:lnSpc>
                      </a:pPr>
                      <a:r>
                        <a:rPr lang="es-CO" sz="1400" b="0" strike="noStrike" spc="-1" dirty="0">
                          <a:solidFill>
                            <a:srgbClr val="203864"/>
                          </a:solidFill>
                          <a:latin typeface="Poppins"/>
                        </a:rPr>
                        <a:t>Se basa en estructuras de datos</a:t>
                      </a:r>
                      <a:endParaRPr lang="es-CO" sz="14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gn="ctr">
                        <a:lnSpc>
                          <a:spcPct val="100000"/>
                        </a:lnSpc>
                      </a:pPr>
                      <a:r>
                        <a:rPr lang="es-CO" sz="1400" b="0" strike="noStrike" spc="-1">
                          <a:solidFill>
                            <a:srgbClr val="203864"/>
                          </a:solidFill>
                          <a:latin typeface="Poppins"/>
                        </a:rPr>
                        <a:t>Se basa en objetos, que tienen un estado y un comportamiento</a:t>
                      </a:r>
                      <a:endParaRPr lang="es-CO" sz="14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2"/>
                  </a:ext>
                </a:extLst>
              </a:tr>
              <a:tr h="1068158">
                <a:tc>
                  <a:txBody>
                    <a:bodyPr/>
                    <a:lstStyle/>
                    <a:p>
                      <a:pPr algn="ctr">
                        <a:lnSpc>
                          <a:spcPct val="100000"/>
                        </a:lnSpc>
                      </a:pPr>
                      <a:r>
                        <a:rPr lang="es-CO" sz="1400" b="0" strike="noStrike" spc="-1" dirty="0">
                          <a:solidFill>
                            <a:srgbClr val="203864"/>
                          </a:solidFill>
                          <a:latin typeface="Poppins"/>
                        </a:rPr>
                        <a:t>La información fluye a través de las estructuras y de llamados a funciones</a:t>
                      </a:r>
                      <a:endParaRPr lang="es-CO" sz="14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gn="ctr">
                        <a:lnSpc>
                          <a:spcPct val="100000"/>
                        </a:lnSpc>
                      </a:pPr>
                      <a:r>
                        <a:rPr lang="es-CO" sz="1400" b="0" strike="noStrike" spc="-1" dirty="0">
                          <a:solidFill>
                            <a:srgbClr val="203864"/>
                          </a:solidFill>
                          <a:latin typeface="Poppins"/>
                        </a:rPr>
                        <a:t>Hay interacciones entre los objetos (comunicándose por medio de intercambio de mensajes) </a:t>
                      </a:r>
                      <a:endParaRPr lang="es-CO" sz="14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_9"/>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12" name="Imagen 8_10"/>
          <p:cNvPicPr/>
          <p:nvPr/>
        </p:nvPicPr>
        <p:blipFill>
          <a:blip r:embed="rId2"/>
          <a:stretch/>
        </p:blipFill>
        <p:spPr>
          <a:xfrm>
            <a:off x="7224120" y="5105160"/>
            <a:ext cx="1225440" cy="806040"/>
          </a:xfrm>
          <a:prstGeom prst="rect">
            <a:avLst/>
          </a:prstGeom>
          <a:ln w="0">
            <a:noFill/>
          </a:ln>
        </p:spPr>
      </p:pic>
      <p:pic>
        <p:nvPicPr>
          <p:cNvPr id="113" name="Imagen 14_10"/>
          <p:cNvPicPr/>
          <p:nvPr/>
        </p:nvPicPr>
        <p:blipFill>
          <a:blip r:embed="rId3"/>
          <a:stretch/>
        </p:blipFill>
        <p:spPr>
          <a:xfrm>
            <a:off x="7530480" y="2107440"/>
            <a:ext cx="1497600" cy="1433880"/>
          </a:xfrm>
          <a:prstGeom prst="rect">
            <a:avLst/>
          </a:prstGeom>
          <a:ln w="0">
            <a:noFill/>
          </a:ln>
        </p:spPr>
      </p:pic>
      <p:pic>
        <p:nvPicPr>
          <p:cNvPr id="114" name="Imagen 16_10"/>
          <p:cNvPicPr/>
          <p:nvPr/>
        </p:nvPicPr>
        <p:blipFill>
          <a:blip r:embed="rId4"/>
          <a:stretch/>
        </p:blipFill>
        <p:spPr>
          <a:xfrm>
            <a:off x="9439920" y="4097880"/>
            <a:ext cx="1510200" cy="1433880"/>
          </a:xfrm>
          <a:prstGeom prst="rect">
            <a:avLst/>
          </a:prstGeom>
          <a:ln w="0">
            <a:noFill/>
          </a:ln>
        </p:spPr>
      </p:pic>
      <p:pic>
        <p:nvPicPr>
          <p:cNvPr id="115" name="Imagen 11_10"/>
          <p:cNvPicPr/>
          <p:nvPr/>
        </p:nvPicPr>
        <p:blipFill>
          <a:blip r:embed="rId5"/>
          <a:stretch/>
        </p:blipFill>
        <p:spPr>
          <a:xfrm>
            <a:off x="7696440" y="2280960"/>
            <a:ext cx="3087720" cy="3077280"/>
          </a:xfrm>
          <a:prstGeom prst="rect">
            <a:avLst/>
          </a:prstGeom>
          <a:ln w="0">
            <a:noFill/>
          </a:ln>
        </p:spPr>
      </p:pic>
      <p:sp>
        <p:nvSpPr>
          <p:cNvPr id="116" name="CustomShape 3_10"/>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Mundo real</a:t>
            </a:r>
            <a:endParaRPr lang="es-CO" sz="2800" b="0" strike="noStrike" spc="-1">
              <a:latin typeface="Arial"/>
            </a:endParaRPr>
          </a:p>
        </p:txBody>
      </p:sp>
      <p:pic>
        <p:nvPicPr>
          <p:cNvPr id="117" name="Imagen 6_10"/>
          <p:cNvPicPr/>
          <p:nvPr/>
        </p:nvPicPr>
        <p:blipFill>
          <a:blip r:embed="rId6"/>
          <a:stretch/>
        </p:blipFill>
        <p:spPr>
          <a:xfrm rot="10800000" flipH="1">
            <a:off x="705240" y="2168640"/>
            <a:ext cx="1466280" cy="57600"/>
          </a:xfrm>
          <a:prstGeom prst="rect">
            <a:avLst/>
          </a:prstGeom>
          <a:ln w="0">
            <a:noFill/>
          </a:ln>
        </p:spPr>
      </p:pic>
      <p:sp>
        <p:nvSpPr>
          <p:cNvPr id="118" name="CustomShape 2_10"/>
          <p:cNvSpPr/>
          <p:nvPr/>
        </p:nvSpPr>
        <p:spPr>
          <a:xfrm>
            <a:off x="561600" y="2320920"/>
            <a:ext cx="5944680" cy="25838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1" strike="noStrike" spc="-1" dirty="0">
                <a:solidFill>
                  <a:srgbClr val="000000"/>
                </a:solidFill>
                <a:latin typeface="Poppins"/>
                <a:ea typeface="Arial"/>
              </a:rPr>
              <a:t>OOP:</a:t>
            </a:r>
            <a:r>
              <a:rPr lang="es-ES" sz="1800" b="0" strike="noStrike" spc="-1" dirty="0">
                <a:solidFill>
                  <a:srgbClr val="000000"/>
                </a:solidFill>
                <a:latin typeface="Poppins"/>
                <a:ea typeface="Arial"/>
              </a:rPr>
              <a:t> define los programas en términos de clases de objetos, los objetos son entidades que combinan estado (datos y valores), comportamiento (métodos o procedimientos) e identidad (nombre del objeto que lo diferencia del resto). </a:t>
            </a: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Esta técnica es utilizada para crear aplicaciones informáticas extensas en base a objetos del mundo real denominados entidades. </a:t>
            </a:r>
            <a:endParaRPr lang="es-CO"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_8"/>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20" name="Imagen 8_9"/>
          <p:cNvPicPr/>
          <p:nvPr/>
        </p:nvPicPr>
        <p:blipFill>
          <a:blip r:embed="rId2"/>
          <a:stretch/>
        </p:blipFill>
        <p:spPr>
          <a:xfrm>
            <a:off x="7224120" y="5105160"/>
            <a:ext cx="1225440" cy="806040"/>
          </a:xfrm>
          <a:prstGeom prst="rect">
            <a:avLst/>
          </a:prstGeom>
          <a:ln w="0">
            <a:noFill/>
          </a:ln>
        </p:spPr>
      </p:pic>
      <p:pic>
        <p:nvPicPr>
          <p:cNvPr id="121" name="Imagen 14_9"/>
          <p:cNvPicPr/>
          <p:nvPr/>
        </p:nvPicPr>
        <p:blipFill>
          <a:blip r:embed="rId3"/>
          <a:stretch/>
        </p:blipFill>
        <p:spPr>
          <a:xfrm>
            <a:off x="7530480" y="2107440"/>
            <a:ext cx="1497600" cy="1433880"/>
          </a:xfrm>
          <a:prstGeom prst="rect">
            <a:avLst/>
          </a:prstGeom>
          <a:ln w="0">
            <a:noFill/>
          </a:ln>
        </p:spPr>
      </p:pic>
      <p:pic>
        <p:nvPicPr>
          <p:cNvPr id="122" name="Imagen 16_9"/>
          <p:cNvPicPr/>
          <p:nvPr/>
        </p:nvPicPr>
        <p:blipFill>
          <a:blip r:embed="rId4"/>
          <a:stretch/>
        </p:blipFill>
        <p:spPr>
          <a:xfrm>
            <a:off x="9439920" y="4097880"/>
            <a:ext cx="1510200" cy="1433880"/>
          </a:xfrm>
          <a:prstGeom prst="rect">
            <a:avLst/>
          </a:prstGeom>
          <a:ln w="0">
            <a:noFill/>
          </a:ln>
        </p:spPr>
      </p:pic>
      <p:pic>
        <p:nvPicPr>
          <p:cNvPr id="123" name="Imagen 11_9"/>
          <p:cNvPicPr/>
          <p:nvPr/>
        </p:nvPicPr>
        <p:blipFill>
          <a:blip r:embed="rId5"/>
          <a:stretch/>
        </p:blipFill>
        <p:spPr>
          <a:xfrm>
            <a:off x="7696440" y="2280960"/>
            <a:ext cx="3087720" cy="3077280"/>
          </a:xfrm>
          <a:prstGeom prst="rect">
            <a:avLst/>
          </a:prstGeom>
          <a:ln w="0">
            <a:noFill/>
          </a:ln>
        </p:spPr>
      </p:pic>
      <p:pic>
        <p:nvPicPr>
          <p:cNvPr id="124" name="Imagen 7"/>
          <p:cNvPicPr/>
          <p:nvPr/>
        </p:nvPicPr>
        <p:blipFill>
          <a:blip r:embed="rId6"/>
          <a:stretch/>
        </p:blipFill>
        <p:spPr>
          <a:xfrm>
            <a:off x="634801" y="1479479"/>
            <a:ext cx="5461199" cy="4748497"/>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_10"/>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26" name="Imagen 8_11"/>
          <p:cNvPicPr/>
          <p:nvPr/>
        </p:nvPicPr>
        <p:blipFill>
          <a:blip r:embed="rId2"/>
          <a:stretch/>
        </p:blipFill>
        <p:spPr>
          <a:xfrm>
            <a:off x="7224120" y="5105160"/>
            <a:ext cx="1225440" cy="806040"/>
          </a:xfrm>
          <a:prstGeom prst="rect">
            <a:avLst/>
          </a:prstGeom>
          <a:ln w="0">
            <a:noFill/>
          </a:ln>
        </p:spPr>
      </p:pic>
      <p:pic>
        <p:nvPicPr>
          <p:cNvPr id="127" name="Imagen 14_11"/>
          <p:cNvPicPr/>
          <p:nvPr/>
        </p:nvPicPr>
        <p:blipFill>
          <a:blip r:embed="rId3"/>
          <a:stretch/>
        </p:blipFill>
        <p:spPr>
          <a:xfrm>
            <a:off x="7530480" y="2107440"/>
            <a:ext cx="1497600" cy="1433880"/>
          </a:xfrm>
          <a:prstGeom prst="rect">
            <a:avLst/>
          </a:prstGeom>
          <a:ln w="0">
            <a:noFill/>
          </a:ln>
        </p:spPr>
      </p:pic>
      <p:pic>
        <p:nvPicPr>
          <p:cNvPr id="128" name="Imagen 16_11"/>
          <p:cNvPicPr/>
          <p:nvPr/>
        </p:nvPicPr>
        <p:blipFill>
          <a:blip r:embed="rId4"/>
          <a:stretch/>
        </p:blipFill>
        <p:spPr>
          <a:xfrm>
            <a:off x="9439920" y="4097880"/>
            <a:ext cx="1510200" cy="1433880"/>
          </a:xfrm>
          <a:prstGeom prst="rect">
            <a:avLst/>
          </a:prstGeom>
          <a:ln w="0">
            <a:noFill/>
          </a:ln>
        </p:spPr>
      </p:pic>
      <p:pic>
        <p:nvPicPr>
          <p:cNvPr id="129" name="Imagen 11_11"/>
          <p:cNvPicPr/>
          <p:nvPr/>
        </p:nvPicPr>
        <p:blipFill>
          <a:blip r:embed="rId5"/>
          <a:stretch/>
        </p:blipFill>
        <p:spPr>
          <a:xfrm>
            <a:off x="7696440" y="2280960"/>
            <a:ext cx="3087720" cy="3077280"/>
          </a:xfrm>
          <a:prstGeom prst="rect">
            <a:avLst/>
          </a:prstGeom>
          <a:ln w="0">
            <a:noFill/>
          </a:ln>
        </p:spPr>
      </p:pic>
      <p:sp>
        <p:nvSpPr>
          <p:cNvPr id="130" name="CustomShape 3_9"/>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Clases	</a:t>
            </a:r>
            <a:endParaRPr lang="es-CO" sz="2800" b="0" strike="noStrike" spc="-1">
              <a:latin typeface="Arial"/>
            </a:endParaRPr>
          </a:p>
        </p:txBody>
      </p:sp>
      <p:pic>
        <p:nvPicPr>
          <p:cNvPr id="131" name="Imagen 6_9"/>
          <p:cNvPicPr/>
          <p:nvPr/>
        </p:nvPicPr>
        <p:blipFill>
          <a:blip r:embed="rId6"/>
          <a:stretch/>
        </p:blipFill>
        <p:spPr>
          <a:xfrm rot="10800000" flipH="1">
            <a:off x="705240" y="2168640"/>
            <a:ext cx="1466280" cy="57600"/>
          </a:xfrm>
          <a:prstGeom prst="rect">
            <a:avLst/>
          </a:prstGeom>
          <a:ln w="0">
            <a:noFill/>
          </a:ln>
        </p:spPr>
      </p:pic>
      <p:sp>
        <p:nvSpPr>
          <p:cNvPr id="132" name="CustomShape 2_9"/>
          <p:cNvSpPr/>
          <p:nvPr/>
        </p:nvSpPr>
        <p:spPr>
          <a:xfrm>
            <a:off x="561600" y="2320920"/>
            <a:ext cx="5944680" cy="20298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Pilar fundamental dentro de la POO. Permitir abstraer los datos (atributos / características) y sus operaciones (métodos / funciones) asociadas como una “caja negra”.</a:t>
            </a: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Una clase es la descripción de un conjunto de objetos similares</a:t>
            </a:r>
            <a:r>
              <a:rPr lang="es-ES" spc="-1" dirty="0">
                <a:solidFill>
                  <a:srgbClr val="000000"/>
                </a:solidFill>
                <a:latin typeface="Poppins"/>
                <a:ea typeface="Arial"/>
              </a:rPr>
              <a:t>, </a:t>
            </a:r>
            <a:r>
              <a:rPr lang="es-ES" sz="1800" b="0" strike="noStrike" spc="-1" dirty="0">
                <a:solidFill>
                  <a:srgbClr val="000000"/>
                </a:solidFill>
                <a:latin typeface="Poppins"/>
                <a:ea typeface="Arial"/>
              </a:rPr>
              <a:t>consta de atributos y métodos que resumen las características comunes de dicho conjunto.</a:t>
            </a:r>
            <a:endParaRPr lang="es-CO" sz="1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_11"/>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34" name="Imagen 8_12"/>
          <p:cNvPicPr/>
          <p:nvPr/>
        </p:nvPicPr>
        <p:blipFill>
          <a:blip r:embed="rId2"/>
          <a:stretch/>
        </p:blipFill>
        <p:spPr>
          <a:xfrm>
            <a:off x="7224120" y="5105160"/>
            <a:ext cx="1225440" cy="806040"/>
          </a:xfrm>
          <a:prstGeom prst="rect">
            <a:avLst/>
          </a:prstGeom>
          <a:ln w="0">
            <a:noFill/>
          </a:ln>
        </p:spPr>
      </p:pic>
      <p:pic>
        <p:nvPicPr>
          <p:cNvPr id="135" name="Imagen 14_12"/>
          <p:cNvPicPr/>
          <p:nvPr/>
        </p:nvPicPr>
        <p:blipFill>
          <a:blip r:embed="rId3"/>
          <a:stretch/>
        </p:blipFill>
        <p:spPr>
          <a:xfrm>
            <a:off x="7530480" y="2107440"/>
            <a:ext cx="1497600" cy="1433880"/>
          </a:xfrm>
          <a:prstGeom prst="rect">
            <a:avLst/>
          </a:prstGeom>
          <a:ln w="0">
            <a:noFill/>
          </a:ln>
        </p:spPr>
      </p:pic>
      <p:pic>
        <p:nvPicPr>
          <p:cNvPr id="136" name="Imagen 16_12"/>
          <p:cNvPicPr/>
          <p:nvPr/>
        </p:nvPicPr>
        <p:blipFill>
          <a:blip r:embed="rId4"/>
          <a:stretch/>
        </p:blipFill>
        <p:spPr>
          <a:xfrm>
            <a:off x="9439920" y="4097880"/>
            <a:ext cx="1510200" cy="1433880"/>
          </a:xfrm>
          <a:prstGeom prst="rect">
            <a:avLst/>
          </a:prstGeom>
          <a:ln w="0">
            <a:noFill/>
          </a:ln>
        </p:spPr>
      </p:pic>
      <p:pic>
        <p:nvPicPr>
          <p:cNvPr id="137" name="Imagen 11_12"/>
          <p:cNvPicPr/>
          <p:nvPr/>
        </p:nvPicPr>
        <p:blipFill>
          <a:blip r:embed="rId5"/>
          <a:stretch/>
        </p:blipFill>
        <p:spPr>
          <a:xfrm>
            <a:off x="7696440" y="2280960"/>
            <a:ext cx="3087720" cy="3077280"/>
          </a:xfrm>
          <a:prstGeom prst="rect">
            <a:avLst/>
          </a:prstGeom>
          <a:ln w="0">
            <a:noFill/>
          </a:ln>
        </p:spPr>
      </p:pic>
      <p:sp>
        <p:nvSpPr>
          <p:cNvPr id="138" name="CustomShape 3_11"/>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Objetos</a:t>
            </a:r>
            <a:endParaRPr lang="es-CO" sz="2800" b="0" strike="noStrike" spc="-1">
              <a:latin typeface="Arial"/>
            </a:endParaRPr>
          </a:p>
        </p:txBody>
      </p:sp>
      <p:pic>
        <p:nvPicPr>
          <p:cNvPr id="139" name="Imagen 6_11"/>
          <p:cNvPicPr/>
          <p:nvPr/>
        </p:nvPicPr>
        <p:blipFill>
          <a:blip r:embed="rId6"/>
          <a:stretch/>
        </p:blipFill>
        <p:spPr>
          <a:xfrm rot="10800000" flipH="1">
            <a:off x="705240" y="2168640"/>
            <a:ext cx="1466280" cy="57600"/>
          </a:xfrm>
          <a:prstGeom prst="rect">
            <a:avLst/>
          </a:prstGeom>
          <a:ln w="0">
            <a:noFill/>
          </a:ln>
        </p:spPr>
      </p:pic>
      <p:sp>
        <p:nvSpPr>
          <p:cNvPr id="140" name="CustomShape 2_11"/>
          <p:cNvSpPr/>
          <p:nvPr/>
        </p:nvSpPr>
        <p:spPr>
          <a:xfrm>
            <a:off x="561600" y="2320920"/>
            <a:ext cx="594468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En la POO, un objeto es una entidad virtual (o entidad de software), con atributos y métodos que simulan las propiedades del objeto.</a:t>
            </a: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Desde el punto de vista del mundo real, un objeto tiene dos propiedades esenciales: un estado y un comportamiento.</a:t>
            </a:r>
            <a:endParaRPr lang="es-CO"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_12"/>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42" name="Imagen 8_13"/>
          <p:cNvPicPr/>
          <p:nvPr/>
        </p:nvPicPr>
        <p:blipFill>
          <a:blip r:embed="rId2"/>
          <a:stretch/>
        </p:blipFill>
        <p:spPr>
          <a:xfrm>
            <a:off x="7224120" y="5105160"/>
            <a:ext cx="1225440" cy="806040"/>
          </a:xfrm>
          <a:prstGeom prst="rect">
            <a:avLst/>
          </a:prstGeom>
          <a:ln w="0">
            <a:noFill/>
          </a:ln>
        </p:spPr>
      </p:pic>
      <p:pic>
        <p:nvPicPr>
          <p:cNvPr id="143" name="Imagen 14_13"/>
          <p:cNvPicPr/>
          <p:nvPr/>
        </p:nvPicPr>
        <p:blipFill>
          <a:blip r:embed="rId3"/>
          <a:stretch/>
        </p:blipFill>
        <p:spPr>
          <a:xfrm>
            <a:off x="7530480" y="2107440"/>
            <a:ext cx="1497600" cy="1433880"/>
          </a:xfrm>
          <a:prstGeom prst="rect">
            <a:avLst/>
          </a:prstGeom>
          <a:ln w="0">
            <a:noFill/>
          </a:ln>
        </p:spPr>
      </p:pic>
      <p:pic>
        <p:nvPicPr>
          <p:cNvPr id="144" name="Imagen 16_13"/>
          <p:cNvPicPr/>
          <p:nvPr/>
        </p:nvPicPr>
        <p:blipFill>
          <a:blip r:embed="rId4"/>
          <a:stretch/>
        </p:blipFill>
        <p:spPr>
          <a:xfrm>
            <a:off x="9439920" y="4097880"/>
            <a:ext cx="1510200" cy="1433880"/>
          </a:xfrm>
          <a:prstGeom prst="rect">
            <a:avLst/>
          </a:prstGeom>
          <a:ln w="0">
            <a:noFill/>
          </a:ln>
        </p:spPr>
      </p:pic>
      <p:pic>
        <p:nvPicPr>
          <p:cNvPr id="145" name="Imagen 11_13"/>
          <p:cNvPicPr/>
          <p:nvPr/>
        </p:nvPicPr>
        <p:blipFill>
          <a:blip r:embed="rId5"/>
          <a:stretch/>
        </p:blipFill>
        <p:spPr>
          <a:xfrm>
            <a:off x="7696440" y="2280960"/>
            <a:ext cx="3087720" cy="3077280"/>
          </a:xfrm>
          <a:prstGeom prst="rect">
            <a:avLst/>
          </a:prstGeom>
          <a:ln w="0">
            <a:noFill/>
          </a:ln>
        </p:spPr>
      </p:pic>
      <p:sp>
        <p:nvSpPr>
          <p:cNvPr id="146" name="CustomShape 3_12"/>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Objetos</a:t>
            </a:r>
            <a:endParaRPr lang="es-CO" sz="2800" b="0" strike="noStrike" spc="-1">
              <a:latin typeface="Arial"/>
            </a:endParaRPr>
          </a:p>
        </p:txBody>
      </p:sp>
      <p:pic>
        <p:nvPicPr>
          <p:cNvPr id="147" name="Imagen 6_12"/>
          <p:cNvPicPr/>
          <p:nvPr/>
        </p:nvPicPr>
        <p:blipFill>
          <a:blip r:embed="rId6"/>
          <a:stretch/>
        </p:blipFill>
        <p:spPr>
          <a:xfrm rot="10800000" flipH="1">
            <a:off x="705240" y="2168640"/>
            <a:ext cx="1466280" cy="57600"/>
          </a:xfrm>
          <a:prstGeom prst="rect">
            <a:avLst/>
          </a:prstGeom>
          <a:ln w="0">
            <a:noFill/>
          </a:ln>
        </p:spPr>
      </p:pic>
      <p:sp>
        <p:nvSpPr>
          <p:cNvPr id="148" name="CustomShape 2_12"/>
          <p:cNvSpPr/>
          <p:nvPr/>
        </p:nvSpPr>
        <p:spPr>
          <a:xfrm>
            <a:off x="561600" y="2320920"/>
            <a:ext cx="5944680" cy="369186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gn="just">
              <a:lnSpc>
                <a:spcPct val="100000"/>
              </a:lnSpc>
              <a:buClr>
                <a:srgbClr val="000000"/>
              </a:buClr>
              <a:tabLst>
                <a:tab pos="0" algn="l"/>
              </a:tabLst>
            </a:pPr>
            <a:r>
              <a:rPr lang="es-ES" sz="1800" b="1" strike="noStrike" spc="-1" dirty="0">
                <a:solidFill>
                  <a:srgbClr val="000000"/>
                </a:solidFill>
                <a:latin typeface="Poppins"/>
                <a:ea typeface="Arial"/>
              </a:rPr>
              <a:t>Estado</a:t>
            </a:r>
            <a:r>
              <a:rPr lang="es-ES" b="1" spc="-1" dirty="0">
                <a:solidFill>
                  <a:srgbClr val="000000"/>
                </a:solidFill>
                <a:latin typeface="Poppins"/>
                <a:ea typeface="Arial"/>
              </a:rPr>
              <a:t> de un objeto:</a:t>
            </a:r>
          </a:p>
          <a:p>
            <a:pPr marL="720" algn="just">
              <a:lnSpc>
                <a:spcPct val="100000"/>
              </a:lnSpc>
              <a:buClr>
                <a:srgbClr val="000000"/>
              </a:buClr>
              <a:tabLst>
                <a:tab pos="0" algn="l"/>
              </a:tabLst>
            </a:pPr>
            <a:r>
              <a:rPr lang="es-ES" sz="1800" b="0" strike="noStrike" spc="-1" dirty="0">
                <a:solidFill>
                  <a:srgbClr val="000000"/>
                </a:solidFill>
                <a:latin typeface="Poppins"/>
                <a:ea typeface="Arial"/>
              </a:rPr>
              <a:t>Son los datos asociados con el objeto, los cuales indican su situación interna en un momento dado, por ejemplo: velocidad, calificación, color, capacidad, encendido/apagado, saldo, etc. </a:t>
            </a: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720" algn="just">
              <a:lnSpc>
                <a:spcPct val="100000"/>
              </a:lnSpc>
              <a:buClr>
                <a:srgbClr val="000000"/>
              </a:buClr>
              <a:tabLst>
                <a:tab pos="0" algn="l"/>
              </a:tabLst>
            </a:pPr>
            <a:r>
              <a:rPr lang="es-ES" b="1" spc="-1" dirty="0">
                <a:solidFill>
                  <a:srgbClr val="000000"/>
                </a:solidFill>
                <a:latin typeface="Poppins"/>
                <a:ea typeface="Arial"/>
              </a:rPr>
              <a:t>C</a:t>
            </a:r>
            <a:r>
              <a:rPr lang="es-ES" sz="1800" b="1" strike="noStrike" spc="-1" dirty="0">
                <a:solidFill>
                  <a:srgbClr val="000000"/>
                </a:solidFill>
                <a:latin typeface="Poppins"/>
                <a:ea typeface="Arial"/>
              </a:rPr>
              <a:t>omportamiento de un objeto:</a:t>
            </a:r>
            <a:endParaRPr lang="es-ES" b="1" spc="-1" dirty="0">
              <a:solidFill>
                <a:srgbClr val="000000"/>
              </a:solidFill>
              <a:latin typeface="Poppins"/>
              <a:ea typeface="Arial"/>
            </a:endParaRPr>
          </a:p>
          <a:p>
            <a:pPr marL="720" algn="just">
              <a:lnSpc>
                <a:spcPct val="100000"/>
              </a:lnSpc>
              <a:buClr>
                <a:srgbClr val="000000"/>
              </a:buClr>
              <a:tabLst>
                <a:tab pos="0" algn="l"/>
              </a:tabLst>
            </a:pPr>
            <a:r>
              <a:rPr lang="es-ES" sz="1800" b="0" strike="noStrike" spc="-1" dirty="0">
                <a:solidFill>
                  <a:srgbClr val="000000"/>
                </a:solidFill>
                <a:latin typeface="Poppins"/>
                <a:ea typeface="Arial"/>
              </a:rPr>
              <a:t>Es la manera en la que el objeto responde a estímulos del exterior, por ejemplo, lo que sucede cuando se oprime el botón “inicio”, lo que sucede cuando se hace un retiro de una cuenta bancaria o cuando se oprime el botón “reiniciar” en un contador. </a:t>
            </a:r>
            <a:endParaRPr lang="es-CO"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_13"/>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50" name="Imagen 8_14"/>
          <p:cNvPicPr/>
          <p:nvPr/>
        </p:nvPicPr>
        <p:blipFill>
          <a:blip r:embed="rId2"/>
          <a:stretch/>
        </p:blipFill>
        <p:spPr>
          <a:xfrm>
            <a:off x="7224120" y="5105160"/>
            <a:ext cx="1225440" cy="806040"/>
          </a:xfrm>
          <a:prstGeom prst="rect">
            <a:avLst/>
          </a:prstGeom>
          <a:ln w="0">
            <a:noFill/>
          </a:ln>
        </p:spPr>
      </p:pic>
      <p:pic>
        <p:nvPicPr>
          <p:cNvPr id="151" name="Imagen 14_14"/>
          <p:cNvPicPr/>
          <p:nvPr/>
        </p:nvPicPr>
        <p:blipFill>
          <a:blip r:embed="rId3"/>
          <a:stretch/>
        </p:blipFill>
        <p:spPr>
          <a:xfrm>
            <a:off x="7530480" y="2107440"/>
            <a:ext cx="1497600" cy="1433880"/>
          </a:xfrm>
          <a:prstGeom prst="rect">
            <a:avLst/>
          </a:prstGeom>
          <a:ln w="0">
            <a:noFill/>
          </a:ln>
        </p:spPr>
      </p:pic>
      <p:pic>
        <p:nvPicPr>
          <p:cNvPr id="152" name="Imagen 16_14"/>
          <p:cNvPicPr/>
          <p:nvPr/>
        </p:nvPicPr>
        <p:blipFill>
          <a:blip r:embed="rId4"/>
          <a:stretch/>
        </p:blipFill>
        <p:spPr>
          <a:xfrm>
            <a:off x="9439920" y="4097880"/>
            <a:ext cx="1510200" cy="1433880"/>
          </a:xfrm>
          <a:prstGeom prst="rect">
            <a:avLst/>
          </a:prstGeom>
          <a:ln w="0">
            <a:noFill/>
          </a:ln>
        </p:spPr>
      </p:pic>
      <p:pic>
        <p:nvPicPr>
          <p:cNvPr id="153" name="Imagen 11_14"/>
          <p:cNvPicPr/>
          <p:nvPr/>
        </p:nvPicPr>
        <p:blipFill>
          <a:blip r:embed="rId5"/>
          <a:stretch/>
        </p:blipFill>
        <p:spPr>
          <a:xfrm>
            <a:off x="7696440" y="2280960"/>
            <a:ext cx="3087720" cy="3077280"/>
          </a:xfrm>
          <a:prstGeom prst="rect">
            <a:avLst/>
          </a:prstGeom>
          <a:ln w="0">
            <a:noFill/>
          </a:ln>
        </p:spPr>
      </p:pic>
      <p:sp>
        <p:nvSpPr>
          <p:cNvPr id="154" name="CustomShape 3_13"/>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Objetos</a:t>
            </a:r>
            <a:endParaRPr lang="es-CO" sz="2800" b="0" strike="noStrike" spc="-1">
              <a:latin typeface="Arial"/>
            </a:endParaRPr>
          </a:p>
        </p:txBody>
      </p:sp>
      <p:pic>
        <p:nvPicPr>
          <p:cNvPr id="155" name="Imagen 6_13"/>
          <p:cNvPicPr/>
          <p:nvPr/>
        </p:nvPicPr>
        <p:blipFill>
          <a:blip r:embed="rId6"/>
          <a:stretch/>
        </p:blipFill>
        <p:spPr>
          <a:xfrm rot="10800000" flipH="1">
            <a:off x="705240" y="2168640"/>
            <a:ext cx="1466280" cy="57600"/>
          </a:xfrm>
          <a:prstGeom prst="rect">
            <a:avLst/>
          </a:prstGeom>
          <a:ln w="0">
            <a:noFill/>
          </a:ln>
        </p:spPr>
      </p:pic>
      <p:sp>
        <p:nvSpPr>
          <p:cNvPr id="156" name="CustomShape 2_13"/>
          <p:cNvSpPr/>
          <p:nvPr/>
        </p:nvSpPr>
        <p:spPr>
          <a:xfrm>
            <a:off x="561600" y="2320920"/>
            <a:ext cx="5944680" cy="310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ES" sz="1800" b="0" strike="noStrike" spc="-1">
                <a:solidFill>
                  <a:srgbClr val="000000"/>
                </a:solidFill>
                <a:latin typeface="Poppins"/>
                <a:ea typeface="Arial"/>
              </a:rPr>
              <a:t>Desde el punto de vista </a:t>
            </a:r>
            <a:r>
              <a:rPr lang="es-ES" sz="1800" b="1" strike="noStrike" spc="-1">
                <a:solidFill>
                  <a:srgbClr val="000000"/>
                </a:solidFill>
                <a:latin typeface="Poppins"/>
                <a:ea typeface="Arial"/>
              </a:rPr>
              <a:t>computacional</a:t>
            </a:r>
            <a:r>
              <a:rPr lang="es-ES" sz="1800" b="0" strike="noStrike" spc="-1">
                <a:solidFill>
                  <a:srgbClr val="000000"/>
                </a:solidFill>
                <a:latin typeface="Poppins"/>
                <a:ea typeface="Arial"/>
              </a:rPr>
              <a:t>: </a:t>
            </a: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r>
              <a:rPr lang="es-ES" sz="1800" b="1" strike="noStrike" spc="-1">
                <a:solidFill>
                  <a:srgbClr val="000000"/>
                </a:solidFill>
                <a:latin typeface="Poppins"/>
                <a:ea typeface="Arial"/>
              </a:rPr>
              <a:t>Los atributos: </a:t>
            </a:r>
            <a:r>
              <a:rPr lang="es-ES" sz="1800" b="0" strike="noStrike" spc="-1">
                <a:solidFill>
                  <a:srgbClr val="000000"/>
                </a:solidFill>
                <a:latin typeface="Poppins"/>
                <a:ea typeface="Arial"/>
              </a:rPr>
              <a:t>Son los datos que pertenecen al objeto y que representan el estado de éste, en función de los valores que tienen.</a:t>
            </a: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r>
              <a:rPr lang="es-ES" sz="1800" b="1" strike="noStrike" spc="-1">
                <a:solidFill>
                  <a:srgbClr val="000000"/>
                </a:solidFill>
                <a:latin typeface="Poppins"/>
                <a:ea typeface="Arial"/>
              </a:rPr>
              <a:t>Los métodos: </a:t>
            </a:r>
            <a:r>
              <a:rPr lang="es-ES" sz="1800" b="0" strike="noStrike" spc="-1">
                <a:solidFill>
                  <a:srgbClr val="000000"/>
                </a:solidFill>
                <a:latin typeface="Poppins"/>
                <a:ea typeface="Arial"/>
              </a:rPr>
              <a:t>Definen el comportamiento del objeto y son funciones que se pueden invocar desde otros objetos. Los métodos pueden modificar el estado del objeto cuando cambian el valor de alguno de los atributos, por ejemplo:</a:t>
            </a:r>
            <a:endParaRPr lang="es-CO"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_14"/>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58" name="Imagen 8_15"/>
          <p:cNvPicPr/>
          <p:nvPr/>
        </p:nvPicPr>
        <p:blipFill>
          <a:blip r:embed="rId2"/>
          <a:stretch/>
        </p:blipFill>
        <p:spPr>
          <a:xfrm>
            <a:off x="7224120" y="5105160"/>
            <a:ext cx="1225440" cy="806040"/>
          </a:xfrm>
          <a:prstGeom prst="rect">
            <a:avLst/>
          </a:prstGeom>
          <a:ln w="0">
            <a:noFill/>
          </a:ln>
        </p:spPr>
      </p:pic>
      <p:pic>
        <p:nvPicPr>
          <p:cNvPr id="159" name="Imagen 14_15"/>
          <p:cNvPicPr/>
          <p:nvPr/>
        </p:nvPicPr>
        <p:blipFill>
          <a:blip r:embed="rId3"/>
          <a:stretch/>
        </p:blipFill>
        <p:spPr>
          <a:xfrm>
            <a:off x="7530480" y="2107440"/>
            <a:ext cx="1497600" cy="1433880"/>
          </a:xfrm>
          <a:prstGeom prst="rect">
            <a:avLst/>
          </a:prstGeom>
          <a:ln w="0">
            <a:noFill/>
          </a:ln>
        </p:spPr>
      </p:pic>
      <p:pic>
        <p:nvPicPr>
          <p:cNvPr id="160" name="Imagen 16_15"/>
          <p:cNvPicPr/>
          <p:nvPr/>
        </p:nvPicPr>
        <p:blipFill>
          <a:blip r:embed="rId4"/>
          <a:stretch/>
        </p:blipFill>
        <p:spPr>
          <a:xfrm>
            <a:off x="9439920" y="4097880"/>
            <a:ext cx="1510200" cy="1433880"/>
          </a:xfrm>
          <a:prstGeom prst="rect">
            <a:avLst/>
          </a:prstGeom>
          <a:ln w="0">
            <a:noFill/>
          </a:ln>
        </p:spPr>
      </p:pic>
      <p:pic>
        <p:nvPicPr>
          <p:cNvPr id="161" name="Imagen 11_15"/>
          <p:cNvPicPr/>
          <p:nvPr/>
        </p:nvPicPr>
        <p:blipFill>
          <a:blip r:embed="rId5"/>
          <a:stretch/>
        </p:blipFill>
        <p:spPr>
          <a:xfrm>
            <a:off x="7696440" y="2280960"/>
            <a:ext cx="3087720" cy="3077280"/>
          </a:xfrm>
          <a:prstGeom prst="rect">
            <a:avLst/>
          </a:prstGeom>
          <a:ln w="0">
            <a:noFill/>
          </a:ln>
        </p:spPr>
      </p:pic>
      <p:sp>
        <p:nvSpPr>
          <p:cNvPr id="162" name="CustomShape 3_14"/>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Objetos</a:t>
            </a:r>
            <a:endParaRPr lang="es-CO" sz="2800" b="0" strike="noStrike" spc="-1">
              <a:latin typeface="Arial"/>
            </a:endParaRPr>
          </a:p>
        </p:txBody>
      </p:sp>
      <p:pic>
        <p:nvPicPr>
          <p:cNvPr id="163" name="Imagen 6_14"/>
          <p:cNvPicPr/>
          <p:nvPr/>
        </p:nvPicPr>
        <p:blipFill>
          <a:blip r:embed="rId6"/>
          <a:stretch/>
        </p:blipFill>
        <p:spPr>
          <a:xfrm rot="10800000" flipH="1">
            <a:off x="705240" y="2168640"/>
            <a:ext cx="1466280" cy="57600"/>
          </a:xfrm>
          <a:prstGeom prst="rect">
            <a:avLst/>
          </a:prstGeom>
          <a:ln w="0">
            <a:noFill/>
          </a:ln>
        </p:spPr>
      </p:pic>
      <p:graphicFrame>
        <p:nvGraphicFramePr>
          <p:cNvPr id="164" name="Tabla 8"/>
          <p:cNvGraphicFramePr/>
          <p:nvPr>
            <p:extLst>
              <p:ext uri="{D42A27DB-BD31-4B8C-83A1-F6EECF244321}">
                <p14:modId xmlns:p14="http://schemas.microsoft.com/office/powerpoint/2010/main" val="2329908787"/>
              </p:ext>
            </p:extLst>
          </p:nvPr>
        </p:nvGraphicFramePr>
        <p:xfrm>
          <a:off x="154112" y="2280960"/>
          <a:ext cx="7070008" cy="3727284"/>
        </p:xfrm>
        <a:graphic>
          <a:graphicData uri="http://schemas.openxmlformats.org/drawingml/2006/table">
            <a:tbl>
              <a:tblPr/>
              <a:tblGrid>
                <a:gridCol w="3534237">
                  <a:extLst>
                    <a:ext uri="{9D8B030D-6E8A-4147-A177-3AD203B41FA5}">
                      <a16:colId xmlns:a16="http://schemas.microsoft.com/office/drawing/2014/main" val="20000"/>
                    </a:ext>
                  </a:extLst>
                </a:gridCol>
                <a:gridCol w="3535771">
                  <a:extLst>
                    <a:ext uri="{9D8B030D-6E8A-4147-A177-3AD203B41FA5}">
                      <a16:colId xmlns:a16="http://schemas.microsoft.com/office/drawing/2014/main" val="20001"/>
                    </a:ext>
                  </a:extLst>
                </a:gridCol>
              </a:tblGrid>
              <a:tr h="328773">
                <a:tc gridSpan="2">
                  <a:txBody>
                    <a:bodyPr/>
                    <a:lstStyle/>
                    <a:p>
                      <a:pPr>
                        <a:lnSpc>
                          <a:spcPct val="100000"/>
                        </a:lnSpc>
                      </a:pPr>
                      <a:r>
                        <a:rPr lang="es-CO" sz="1800" b="0" strike="noStrike" spc="-1" dirty="0">
                          <a:solidFill>
                            <a:srgbClr val="FFFFFF"/>
                          </a:solidFill>
                          <a:latin typeface="Poppins"/>
                        </a:rPr>
                        <a:t>Objeto: cuenta bancaria </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solidFill>
                      <a:srgbClr val="5B9BD5"/>
                    </a:solidFill>
                  </a:tcPr>
                </a:tc>
                <a:tc hMerge="1">
                  <a:txBody>
                    <a:bodyPr/>
                    <a:lstStyle/>
                    <a:p>
                      <a:endParaRPr lang="es-CO"/>
                    </a:p>
                  </a:txBody>
                  <a:tcPr marL="90000" marR="90000">
                    <a:solidFill>
                      <a:srgbClr val="729FCF"/>
                    </a:solidFill>
                  </a:tcPr>
                </a:tc>
                <a:extLst>
                  <a:ext uri="{0D108BD9-81ED-4DB2-BD59-A6C34878D82A}">
                    <a16:rowId xmlns:a16="http://schemas.microsoft.com/office/drawing/2014/main" val="10000"/>
                  </a:ext>
                </a:extLst>
              </a:tr>
              <a:tr h="706927">
                <a:tc>
                  <a:txBody>
                    <a:bodyPr/>
                    <a:lstStyle/>
                    <a:p>
                      <a:pPr algn="ctr">
                        <a:lnSpc>
                          <a:spcPct val="100000"/>
                        </a:lnSpc>
                      </a:pPr>
                      <a:r>
                        <a:rPr lang="es-CO" sz="1800" b="1" strike="noStrike" spc="-1" dirty="0">
                          <a:solidFill>
                            <a:srgbClr val="000000"/>
                          </a:solidFill>
                          <a:latin typeface="Poppins"/>
                        </a:rPr>
                        <a:t>Atributos</a:t>
                      </a:r>
                      <a:endParaRPr lang="es-CO" sz="1800" b="1"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gn="ctr">
                        <a:lnSpc>
                          <a:spcPct val="100000"/>
                        </a:lnSpc>
                      </a:pPr>
                      <a:r>
                        <a:rPr lang="es-CO" sz="1800" b="1" strike="noStrike" spc="-1" dirty="0">
                          <a:solidFill>
                            <a:srgbClr val="000000"/>
                          </a:solidFill>
                          <a:latin typeface="Poppins"/>
                        </a:rPr>
                        <a:t>Métodos</a:t>
                      </a:r>
                      <a:endParaRPr lang="es-CO" sz="1800" b="1"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1"/>
                  </a:ext>
                </a:extLst>
              </a:tr>
              <a:tr h="429545">
                <a:tc>
                  <a:txBody>
                    <a:bodyPr/>
                    <a:lstStyle/>
                    <a:p>
                      <a:pPr>
                        <a:lnSpc>
                          <a:spcPct val="100000"/>
                        </a:lnSpc>
                      </a:pPr>
                      <a:r>
                        <a:rPr lang="es-CO" sz="1800" b="0" strike="noStrike" spc="-1" dirty="0">
                          <a:solidFill>
                            <a:srgbClr val="203864"/>
                          </a:solidFill>
                          <a:latin typeface="Poppins"/>
                        </a:rPr>
                        <a:t>Nombre</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nSpc>
                          <a:spcPct val="100000"/>
                        </a:lnSpc>
                      </a:pPr>
                      <a:r>
                        <a:rPr lang="es-CO" sz="1800" b="0" strike="noStrike" spc="-1" dirty="0">
                          <a:solidFill>
                            <a:srgbClr val="203864"/>
                          </a:solidFill>
                          <a:latin typeface="Poppins"/>
                        </a:rPr>
                        <a:t>Crear/Eliminar cuenta</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2"/>
                  </a:ext>
                </a:extLst>
              </a:tr>
              <a:tr h="429545">
                <a:tc>
                  <a:txBody>
                    <a:bodyPr/>
                    <a:lstStyle/>
                    <a:p>
                      <a:pPr>
                        <a:lnSpc>
                          <a:spcPct val="100000"/>
                        </a:lnSpc>
                      </a:pPr>
                      <a:r>
                        <a:rPr lang="es-CO" sz="1800" b="0" strike="noStrike" spc="-1" dirty="0">
                          <a:solidFill>
                            <a:srgbClr val="203864"/>
                          </a:solidFill>
                          <a:latin typeface="Poppins"/>
                        </a:rPr>
                        <a:t>Apellidos</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nSpc>
                          <a:spcPct val="100000"/>
                        </a:lnSpc>
                      </a:pPr>
                      <a:r>
                        <a:rPr lang="es-CO" sz="1800" b="0" strike="noStrike" spc="-1" dirty="0">
                          <a:solidFill>
                            <a:srgbClr val="203864"/>
                          </a:solidFill>
                          <a:latin typeface="Poppins"/>
                        </a:rPr>
                        <a:t>Consignar/Retirar/Trasferir dinero</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3"/>
                  </a:ext>
                </a:extLst>
              </a:tr>
              <a:tr h="429545">
                <a:tc>
                  <a:txBody>
                    <a:bodyPr/>
                    <a:lstStyle/>
                    <a:p>
                      <a:pPr>
                        <a:lnSpc>
                          <a:spcPct val="100000"/>
                        </a:lnSpc>
                      </a:pPr>
                      <a:r>
                        <a:rPr lang="es-CO" sz="1800" b="0" strike="noStrike" spc="-1">
                          <a:solidFill>
                            <a:srgbClr val="203864"/>
                          </a:solidFill>
                          <a:latin typeface="Poppins"/>
                        </a:rPr>
                        <a:t>Dirección</a:t>
                      </a:r>
                      <a:endParaRPr lang="es-CO" sz="18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b="0" strike="noStrike" spc="-1" dirty="0">
                          <a:solidFill>
                            <a:srgbClr val="203864"/>
                          </a:solidFill>
                          <a:latin typeface="Poppins"/>
                        </a:rPr>
                        <a:t>Consultar datos </a:t>
                      </a:r>
                      <a:endParaRPr lang="es-CO" sz="1800" b="0" strike="noStrike" spc="-1" dirty="0">
                        <a:latin typeface="+mn-lt"/>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4"/>
                  </a:ext>
                </a:extLst>
              </a:tr>
              <a:tr h="429545">
                <a:tc>
                  <a:txBody>
                    <a:bodyPr/>
                    <a:lstStyle/>
                    <a:p>
                      <a:pPr>
                        <a:lnSpc>
                          <a:spcPct val="100000"/>
                        </a:lnSpc>
                      </a:pPr>
                      <a:r>
                        <a:rPr lang="es-CO" sz="1800" b="0" strike="noStrike" spc="-1" dirty="0">
                          <a:solidFill>
                            <a:srgbClr val="203864"/>
                          </a:solidFill>
                          <a:latin typeface="Poppins"/>
                        </a:rPr>
                        <a:t>Correo electrónico</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nSpc>
                          <a:spcPct val="100000"/>
                        </a:lnSpc>
                      </a:pPr>
                      <a:r>
                        <a:rPr lang="es-CO" sz="1800" b="0" strike="noStrike" spc="-1" dirty="0">
                          <a:solidFill>
                            <a:srgbClr val="203864"/>
                          </a:solidFill>
                          <a:latin typeface="Poppins"/>
                        </a:rPr>
                        <a:t>Actualizar datos</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5"/>
                  </a:ext>
                </a:extLst>
              </a:tr>
              <a:tr h="429545">
                <a:tc>
                  <a:txBody>
                    <a:bodyPr/>
                    <a:lstStyle/>
                    <a:p>
                      <a:pPr>
                        <a:lnSpc>
                          <a:spcPct val="100000"/>
                        </a:lnSpc>
                      </a:pPr>
                      <a:r>
                        <a:rPr lang="es-CO" sz="1800" b="0" strike="noStrike" spc="-1">
                          <a:solidFill>
                            <a:srgbClr val="203864"/>
                          </a:solidFill>
                          <a:latin typeface="Poppins"/>
                        </a:rPr>
                        <a:t>Saldo</a:t>
                      </a:r>
                      <a:endParaRPr lang="es-CO" sz="18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pPr>
                        <a:lnSpc>
                          <a:spcPct val="100000"/>
                        </a:lnSpc>
                      </a:pPr>
                      <a:r>
                        <a:rPr lang="es-CO" sz="1800" b="0" strike="noStrike" spc="-1" dirty="0">
                          <a:solidFill>
                            <a:srgbClr val="203864"/>
                          </a:solidFill>
                          <a:latin typeface="Poppins"/>
                        </a:rPr>
                        <a:t>Asignar privilegios</a:t>
                      </a:r>
                      <a:endParaRPr lang="es-CO" sz="1800" b="0" strike="noStrike" spc="-1" dirty="0">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6"/>
                  </a:ext>
                </a:extLst>
              </a:tr>
              <a:tr h="506872">
                <a:tc>
                  <a:txBody>
                    <a:bodyPr/>
                    <a:lstStyle/>
                    <a:p>
                      <a:pPr>
                        <a:lnSpc>
                          <a:spcPct val="100000"/>
                        </a:lnSpc>
                      </a:pPr>
                      <a:r>
                        <a:rPr lang="es-CO" sz="1800" b="0" strike="noStrike" spc="-1">
                          <a:solidFill>
                            <a:srgbClr val="203864"/>
                          </a:solidFill>
                          <a:latin typeface="Poppins"/>
                        </a:rPr>
                        <a:t>Tipo de cuenta</a:t>
                      </a:r>
                      <a:endParaRPr lang="es-CO" sz="1800" b="0" strike="noStrike" spc="-1">
                        <a:latin typeface="Arial"/>
                      </a:endParaRPr>
                    </a:p>
                  </a:txBody>
                  <a:tcPr>
                    <a:lnL w="6480">
                      <a:solidFill>
                        <a:srgbClr val="5B9BD5"/>
                      </a:solidFill>
                    </a:lnL>
                    <a:lnR w="6480">
                      <a:solidFill>
                        <a:srgbClr val="5B9BD5"/>
                      </a:solidFill>
                    </a:lnR>
                    <a:lnT w="6480">
                      <a:solidFill>
                        <a:srgbClr val="5B9BD5"/>
                      </a:solidFill>
                    </a:lnT>
                    <a:lnB w="6480">
                      <a:solidFill>
                        <a:srgbClr val="5B9BD5"/>
                      </a:solidFill>
                    </a:lnB>
                    <a:noFill/>
                  </a:tcPr>
                </a:tc>
                <a:tc>
                  <a:txBody>
                    <a:bodyPr/>
                    <a:lstStyle/>
                    <a:p>
                      <a:r>
                        <a:rPr lang="es-CO" sz="1800" b="0" strike="noStrike" spc="-1" dirty="0">
                          <a:solidFill>
                            <a:srgbClr val="203864"/>
                          </a:solidFill>
                          <a:latin typeface="Poppins"/>
                        </a:rPr>
                        <a:t>CRUD (</a:t>
                      </a:r>
                      <a:r>
                        <a:rPr lang="es-CO" sz="1800" b="0" strike="noStrike" spc="-1" dirty="0" err="1">
                          <a:solidFill>
                            <a:srgbClr val="203864"/>
                          </a:solidFill>
                          <a:latin typeface="Poppins"/>
                        </a:rPr>
                        <a:t>Create</a:t>
                      </a:r>
                      <a:r>
                        <a:rPr lang="es-CO" sz="1800" b="0" strike="noStrike" spc="-1" dirty="0">
                          <a:solidFill>
                            <a:srgbClr val="203864"/>
                          </a:solidFill>
                          <a:latin typeface="Poppins"/>
                        </a:rPr>
                        <a:t>/</a:t>
                      </a:r>
                      <a:r>
                        <a:rPr lang="es-CO" sz="1800" b="0" strike="noStrike" spc="-1" dirty="0" err="1">
                          <a:solidFill>
                            <a:srgbClr val="203864"/>
                          </a:solidFill>
                          <a:latin typeface="Poppins"/>
                        </a:rPr>
                        <a:t>Read</a:t>
                      </a:r>
                      <a:r>
                        <a:rPr lang="es-CO" sz="1800" b="0" strike="noStrike" spc="-1" dirty="0">
                          <a:solidFill>
                            <a:srgbClr val="203864"/>
                          </a:solidFill>
                          <a:latin typeface="Poppins"/>
                        </a:rPr>
                        <a:t>/</a:t>
                      </a:r>
                      <a:r>
                        <a:rPr lang="es-CO" sz="1800" b="0" strike="noStrike" spc="-1" dirty="0" err="1">
                          <a:solidFill>
                            <a:srgbClr val="203864"/>
                          </a:solidFill>
                          <a:latin typeface="Poppins"/>
                        </a:rPr>
                        <a:t>Update</a:t>
                      </a:r>
                      <a:r>
                        <a:rPr lang="es-CO" sz="1800" b="0" strike="noStrike" spc="-1" dirty="0">
                          <a:solidFill>
                            <a:srgbClr val="203864"/>
                          </a:solidFill>
                          <a:latin typeface="Poppins"/>
                        </a:rPr>
                        <a:t>/</a:t>
                      </a:r>
                      <a:r>
                        <a:rPr lang="es-CO" sz="1800" b="0" strike="noStrike" spc="-1" dirty="0" err="1">
                          <a:solidFill>
                            <a:srgbClr val="203864"/>
                          </a:solidFill>
                          <a:latin typeface="Poppins"/>
                        </a:rPr>
                        <a:t>Delete</a:t>
                      </a:r>
                      <a:r>
                        <a:rPr lang="es-CO" sz="1800" b="0" strike="noStrike" spc="-1" dirty="0">
                          <a:solidFill>
                            <a:srgbClr val="203864"/>
                          </a:solidFill>
                          <a:latin typeface="Poppins"/>
                        </a:rPr>
                        <a:t>)</a:t>
                      </a:r>
                      <a:endParaRPr lang="es-CO" sz="1800" dirty="0"/>
                    </a:p>
                  </a:txBody>
                  <a:tcPr>
                    <a:lnL w="6480">
                      <a:solidFill>
                        <a:srgbClr val="5B9BD5"/>
                      </a:solidFill>
                    </a:lnL>
                    <a:lnR w="6480">
                      <a:solidFill>
                        <a:srgbClr val="5B9BD5"/>
                      </a:solidFill>
                    </a:lnR>
                    <a:lnT w="6480">
                      <a:solidFill>
                        <a:srgbClr val="5B9BD5"/>
                      </a:solidFill>
                    </a:lnT>
                    <a:lnB w="6480">
                      <a:solidFill>
                        <a:srgbClr val="5B9BD5"/>
                      </a:solid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_15"/>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66" name="Imagen 8_16"/>
          <p:cNvPicPr/>
          <p:nvPr/>
        </p:nvPicPr>
        <p:blipFill>
          <a:blip r:embed="rId2"/>
          <a:stretch/>
        </p:blipFill>
        <p:spPr>
          <a:xfrm>
            <a:off x="7224120" y="5105160"/>
            <a:ext cx="1225440" cy="806040"/>
          </a:xfrm>
          <a:prstGeom prst="rect">
            <a:avLst/>
          </a:prstGeom>
          <a:ln w="0">
            <a:noFill/>
          </a:ln>
        </p:spPr>
      </p:pic>
      <p:pic>
        <p:nvPicPr>
          <p:cNvPr id="167" name="Imagen 14_16"/>
          <p:cNvPicPr/>
          <p:nvPr/>
        </p:nvPicPr>
        <p:blipFill>
          <a:blip r:embed="rId3"/>
          <a:stretch/>
        </p:blipFill>
        <p:spPr>
          <a:xfrm>
            <a:off x="7530480" y="2107440"/>
            <a:ext cx="1497600" cy="1433880"/>
          </a:xfrm>
          <a:prstGeom prst="rect">
            <a:avLst/>
          </a:prstGeom>
          <a:ln w="0">
            <a:noFill/>
          </a:ln>
        </p:spPr>
      </p:pic>
      <p:pic>
        <p:nvPicPr>
          <p:cNvPr id="168" name="Imagen 16_16"/>
          <p:cNvPicPr/>
          <p:nvPr/>
        </p:nvPicPr>
        <p:blipFill>
          <a:blip r:embed="rId4"/>
          <a:stretch/>
        </p:blipFill>
        <p:spPr>
          <a:xfrm>
            <a:off x="9439920" y="4097880"/>
            <a:ext cx="1510200" cy="1433880"/>
          </a:xfrm>
          <a:prstGeom prst="rect">
            <a:avLst/>
          </a:prstGeom>
          <a:ln w="0">
            <a:noFill/>
          </a:ln>
        </p:spPr>
      </p:pic>
      <p:pic>
        <p:nvPicPr>
          <p:cNvPr id="169" name="Imagen 11_16"/>
          <p:cNvPicPr/>
          <p:nvPr/>
        </p:nvPicPr>
        <p:blipFill>
          <a:blip r:embed="rId5"/>
          <a:stretch/>
        </p:blipFill>
        <p:spPr>
          <a:xfrm>
            <a:off x="7696440" y="2280960"/>
            <a:ext cx="3087720" cy="3077280"/>
          </a:xfrm>
          <a:prstGeom prst="rect">
            <a:avLst/>
          </a:prstGeom>
          <a:ln w="0">
            <a:noFill/>
          </a:ln>
        </p:spPr>
      </p:pic>
      <p:sp>
        <p:nvSpPr>
          <p:cNvPr id="170" name="CustomShape 3_15"/>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Objetos lógicos	</a:t>
            </a:r>
            <a:endParaRPr lang="es-CO" sz="2800" b="0" strike="noStrike" spc="-1">
              <a:latin typeface="Arial"/>
            </a:endParaRPr>
          </a:p>
        </p:txBody>
      </p:sp>
      <p:pic>
        <p:nvPicPr>
          <p:cNvPr id="171" name="Imagen 6_15"/>
          <p:cNvPicPr/>
          <p:nvPr/>
        </p:nvPicPr>
        <p:blipFill>
          <a:blip r:embed="rId6"/>
          <a:stretch/>
        </p:blipFill>
        <p:spPr>
          <a:xfrm rot="10800000" flipH="1">
            <a:off x="705240" y="2168640"/>
            <a:ext cx="1466280" cy="57600"/>
          </a:xfrm>
          <a:prstGeom prst="rect">
            <a:avLst/>
          </a:prstGeom>
          <a:ln w="0">
            <a:noFill/>
          </a:ln>
        </p:spPr>
      </p:pic>
      <p:sp>
        <p:nvSpPr>
          <p:cNvPr id="172" name="CustomShape 2_14"/>
          <p:cNvSpPr/>
          <p:nvPr/>
        </p:nvSpPr>
        <p:spPr>
          <a:xfrm>
            <a:off x="561600" y="2320920"/>
            <a:ext cx="6494400" cy="31378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ES" sz="1800" b="0" strike="noStrike" spc="-1" dirty="0">
                <a:solidFill>
                  <a:srgbClr val="000000"/>
                </a:solidFill>
                <a:latin typeface="Poppins"/>
                <a:ea typeface="Arial"/>
              </a:rPr>
              <a:t>Son intangibles, creados por la necesidad del hombre para plasmar la información en forma textual o gráfica. Ejemplos:</a:t>
            </a:r>
            <a:endParaRPr lang="es-CO" sz="1800" b="0" strike="noStrike" spc="-1" dirty="0">
              <a:latin typeface="Arial"/>
            </a:endParaRPr>
          </a:p>
          <a:p>
            <a:pPr algn="just">
              <a:lnSpc>
                <a:spcPct val="100000"/>
              </a:lnSpc>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CO" sz="1800" b="0" strike="noStrike" spc="-1" dirty="0">
                <a:solidFill>
                  <a:srgbClr val="000000"/>
                </a:solidFill>
                <a:latin typeface="Poppins"/>
                <a:ea typeface="Arial"/>
              </a:rPr>
              <a:t>Elementos de interfaz gráficos de usuario: ventanas, botones, íconos, menús, etc.</a:t>
            </a:r>
            <a:endParaRPr lang="es-CO" sz="1800" b="0" strike="noStrike" spc="-1" dirty="0">
              <a:latin typeface="Arial"/>
            </a:endParaRPr>
          </a:p>
          <a:p>
            <a:pPr algn="just">
              <a:lnSpc>
                <a:spcPct val="100000"/>
              </a:lnSpc>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Estructura de datos: arreglos estáticos, matrices, estructuras, listas </a:t>
            </a:r>
            <a:r>
              <a:rPr lang="es-CO" sz="1800" b="0" strike="noStrike" spc="-1" dirty="0">
                <a:solidFill>
                  <a:srgbClr val="000000"/>
                </a:solidFill>
                <a:latin typeface="Poppins"/>
                <a:ea typeface="Arial"/>
              </a:rPr>
              <a:t>enlazadas, pilas, colas, árboles, grafos, etc.</a:t>
            </a:r>
            <a:endParaRPr lang="es-CO" sz="1800" b="0" strike="noStrike" spc="-1" dirty="0">
              <a:latin typeface="Arial"/>
            </a:endParaRPr>
          </a:p>
          <a:p>
            <a:pPr algn="just">
              <a:lnSpc>
                <a:spcPct val="100000"/>
              </a:lnSpc>
              <a:tabLst>
                <a:tab pos="0" algn="l"/>
              </a:tabLst>
            </a:pP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Tipos de datos definidos por el usuario: números complejos, fechas, puntos de un plano, etc.</a:t>
            </a:r>
            <a:endParaRPr lang="es-CO" sz="18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_16"/>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74" name="Imagen 8_17"/>
          <p:cNvPicPr/>
          <p:nvPr/>
        </p:nvPicPr>
        <p:blipFill>
          <a:blip r:embed="rId2"/>
          <a:stretch/>
        </p:blipFill>
        <p:spPr>
          <a:xfrm>
            <a:off x="7224120" y="5105160"/>
            <a:ext cx="1225440" cy="806040"/>
          </a:xfrm>
          <a:prstGeom prst="rect">
            <a:avLst/>
          </a:prstGeom>
          <a:ln w="0">
            <a:noFill/>
          </a:ln>
        </p:spPr>
      </p:pic>
      <p:pic>
        <p:nvPicPr>
          <p:cNvPr id="175" name="Imagen 14_17"/>
          <p:cNvPicPr/>
          <p:nvPr/>
        </p:nvPicPr>
        <p:blipFill>
          <a:blip r:embed="rId3"/>
          <a:stretch/>
        </p:blipFill>
        <p:spPr>
          <a:xfrm>
            <a:off x="7530480" y="2107440"/>
            <a:ext cx="1497600" cy="1433880"/>
          </a:xfrm>
          <a:prstGeom prst="rect">
            <a:avLst/>
          </a:prstGeom>
          <a:ln w="0">
            <a:noFill/>
          </a:ln>
        </p:spPr>
      </p:pic>
      <p:pic>
        <p:nvPicPr>
          <p:cNvPr id="176" name="Imagen 16_17"/>
          <p:cNvPicPr/>
          <p:nvPr/>
        </p:nvPicPr>
        <p:blipFill>
          <a:blip r:embed="rId4"/>
          <a:stretch/>
        </p:blipFill>
        <p:spPr>
          <a:xfrm>
            <a:off x="9439920" y="4097880"/>
            <a:ext cx="1510200" cy="1433880"/>
          </a:xfrm>
          <a:prstGeom prst="rect">
            <a:avLst/>
          </a:prstGeom>
          <a:ln w="0">
            <a:noFill/>
          </a:ln>
        </p:spPr>
      </p:pic>
      <p:pic>
        <p:nvPicPr>
          <p:cNvPr id="177" name="Imagen 11_17"/>
          <p:cNvPicPr/>
          <p:nvPr/>
        </p:nvPicPr>
        <p:blipFill>
          <a:blip r:embed="rId5"/>
          <a:stretch/>
        </p:blipFill>
        <p:spPr>
          <a:xfrm>
            <a:off x="7696440" y="2280960"/>
            <a:ext cx="3087720" cy="3077280"/>
          </a:xfrm>
          <a:prstGeom prst="rect">
            <a:avLst/>
          </a:prstGeom>
          <a:ln w="0">
            <a:noFill/>
          </a:ln>
        </p:spPr>
      </p:pic>
      <p:sp>
        <p:nvSpPr>
          <p:cNvPr id="178" name="CustomShape 3_16"/>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nSpc>
                <a:spcPct val="90000"/>
              </a:lnSpc>
            </a:pPr>
            <a:r>
              <a:rPr lang="es-CO" sz="2800" b="1" strike="noStrike" spc="-1" dirty="0">
                <a:solidFill>
                  <a:srgbClr val="4472C4"/>
                </a:solidFill>
                <a:latin typeface="Calabri"/>
                <a:ea typeface="DejaVu Sans"/>
              </a:rPr>
              <a:t>Abstracción e Instanciación</a:t>
            </a:r>
            <a:endParaRPr lang="es-CO" sz="2800" b="0" strike="noStrike" spc="-1" dirty="0">
              <a:latin typeface="Arial"/>
            </a:endParaRPr>
          </a:p>
        </p:txBody>
      </p:sp>
      <p:pic>
        <p:nvPicPr>
          <p:cNvPr id="179" name="Imagen 6_16"/>
          <p:cNvPicPr/>
          <p:nvPr/>
        </p:nvPicPr>
        <p:blipFill>
          <a:blip r:embed="rId6"/>
          <a:stretch/>
        </p:blipFill>
        <p:spPr>
          <a:xfrm rot="10800000" flipH="1">
            <a:off x="705240" y="2168640"/>
            <a:ext cx="1466280" cy="57600"/>
          </a:xfrm>
          <a:prstGeom prst="rect">
            <a:avLst/>
          </a:prstGeom>
          <a:ln w="0">
            <a:noFill/>
          </a:ln>
        </p:spPr>
      </p:pic>
      <p:sp>
        <p:nvSpPr>
          <p:cNvPr id="180" name="CustomShape 2_15"/>
          <p:cNvSpPr/>
          <p:nvPr/>
        </p:nvSpPr>
        <p:spPr>
          <a:xfrm>
            <a:off x="561600" y="2608920"/>
            <a:ext cx="6494400" cy="20298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ES" sz="1800" b="1" strike="noStrike" spc="-1" dirty="0">
                <a:solidFill>
                  <a:srgbClr val="000000"/>
                </a:solidFill>
                <a:latin typeface="Poppins"/>
                <a:ea typeface="Arial"/>
              </a:rPr>
              <a:t>Abstracción</a:t>
            </a:r>
            <a:endParaRPr lang="es-CO" sz="1800" b="0" strike="noStrike" spc="-1" dirty="0">
              <a:latin typeface="Arial"/>
            </a:endParaRPr>
          </a:p>
          <a:p>
            <a:pPr algn="just">
              <a:lnSpc>
                <a:spcPct val="100000"/>
              </a:lnSpc>
              <a:tabLst>
                <a:tab pos="0" algn="l"/>
              </a:tabLst>
            </a:pPr>
            <a:endParaRPr lang="es-CO" sz="1800" b="0" strike="noStrike" spc="-1" dirty="0">
              <a:latin typeface="Arial"/>
            </a:endParaRPr>
          </a:p>
          <a:p>
            <a:pPr algn="just">
              <a:lnSpc>
                <a:spcPct val="100000"/>
              </a:lnSpc>
              <a:tabLst>
                <a:tab pos="0" algn="l"/>
              </a:tabLst>
            </a:pPr>
            <a:r>
              <a:rPr lang="es-ES" sz="1800" b="0" strike="noStrike" spc="-1" dirty="0">
                <a:solidFill>
                  <a:srgbClr val="000000"/>
                </a:solidFill>
                <a:latin typeface="Poppins"/>
                <a:ea typeface="Arial"/>
              </a:rPr>
              <a:t>El proceso de abstracción consiste en identificar o </a:t>
            </a:r>
            <a:r>
              <a:rPr lang="es-CO" sz="1800" b="0" strike="noStrike" spc="-1" dirty="0">
                <a:solidFill>
                  <a:srgbClr val="000000"/>
                </a:solidFill>
                <a:latin typeface="Poppins"/>
                <a:ea typeface="Arial"/>
              </a:rPr>
              <a:t>seleccionar entidades u objetos reales con similares características </a:t>
            </a:r>
            <a:r>
              <a:rPr lang="es-ES" sz="1800" b="0" strike="noStrike" spc="-1" dirty="0">
                <a:solidFill>
                  <a:srgbClr val="000000"/>
                </a:solidFill>
                <a:latin typeface="Poppins"/>
                <a:ea typeface="Arial"/>
              </a:rPr>
              <a:t>(atributos) y comportamientos (métodos); luego, se crean las clases que vienen a ser los modelos o plantillas (molde )donde se definen los “datos miembro” (atributos) y las “funciones miembro” (métodos).</a:t>
            </a:r>
            <a:endParaRPr lang="es-CO"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dirty="0">
                <a:solidFill>
                  <a:srgbClr val="FFFFFF"/>
                </a:solidFill>
                <a:latin typeface="Calibri"/>
                <a:ea typeface="DejaVu Sans"/>
              </a:rPr>
              <a:t>POO</a:t>
            </a:r>
            <a:endParaRPr lang="es-CO" sz="4400" b="0" strike="noStrike" spc="-1" dirty="0">
              <a:latin typeface="Arial"/>
            </a:endParaRPr>
          </a:p>
        </p:txBody>
      </p:sp>
      <p:pic>
        <p:nvPicPr>
          <p:cNvPr id="40" name="Imagen 8"/>
          <p:cNvPicPr/>
          <p:nvPr/>
        </p:nvPicPr>
        <p:blipFill>
          <a:blip r:embed="rId2"/>
          <a:stretch/>
        </p:blipFill>
        <p:spPr>
          <a:xfrm>
            <a:off x="7224120" y="5105160"/>
            <a:ext cx="1225440" cy="806040"/>
          </a:xfrm>
          <a:prstGeom prst="rect">
            <a:avLst/>
          </a:prstGeom>
          <a:ln w="0">
            <a:noFill/>
          </a:ln>
        </p:spPr>
      </p:pic>
      <p:pic>
        <p:nvPicPr>
          <p:cNvPr id="41" name="Imagen 14"/>
          <p:cNvPicPr/>
          <p:nvPr/>
        </p:nvPicPr>
        <p:blipFill>
          <a:blip r:embed="rId3"/>
          <a:stretch/>
        </p:blipFill>
        <p:spPr>
          <a:xfrm>
            <a:off x="7530480" y="2107440"/>
            <a:ext cx="1497600" cy="1433880"/>
          </a:xfrm>
          <a:prstGeom prst="rect">
            <a:avLst/>
          </a:prstGeom>
          <a:ln w="0">
            <a:noFill/>
          </a:ln>
        </p:spPr>
      </p:pic>
      <p:pic>
        <p:nvPicPr>
          <p:cNvPr id="42" name="Imagen 16"/>
          <p:cNvPicPr/>
          <p:nvPr/>
        </p:nvPicPr>
        <p:blipFill>
          <a:blip r:embed="rId4"/>
          <a:stretch/>
        </p:blipFill>
        <p:spPr>
          <a:xfrm>
            <a:off x="9439920" y="4097880"/>
            <a:ext cx="1510200" cy="1433880"/>
          </a:xfrm>
          <a:prstGeom prst="rect">
            <a:avLst/>
          </a:prstGeom>
          <a:ln w="0">
            <a:noFill/>
          </a:ln>
        </p:spPr>
      </p:pic>
      <p:pic>
        <p:nvPicPr>
          <p:cNvPr id="43" name="Imagen 11"/>
          <p:cNvPicPr/>
          <p:nvPr/>
        </p:nvPicPr>
        <p:blipFill>
          <a:blip r:embed="rId5"/>
          <a:stretch/>
        </p:blipFill>
        <p:spPr>
          <a:xfrm>
            <a:off x="7696440" y="2280960"/>
            <a:ext cx="3087720" cy="3077280"/>
          </a:xfrm>
          <a:prstGeom prst="rect">
            <a:avLst/>
          </a:prstGeom>
          <a:ln w="0">
            <a:noFill/>
          </a:ln>
        </p:spPr>
      </p:pic>
      <p:sp>
        <p:nvSpPr>
          <p:cNvPr id="44" name="CustomShape 3"/>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Importancia</a:t>
            </a:r>
            <a:endParaRPr lang="es-CO" sz="2800" b="0" strike="noStrike" spc="-1">
              <a:latin typeface="Arial"/>
            </a:endParaRPr>
          </a:p>
        </p:txBody>
      </p:sp>
      <p:pic>
        <p:nvPicPr>
          <p:cNvPr id="45" name="Imagen 6_0"/>
          <p:cNvPicPr/>
          <p:nvPr/>
        </p:nvPicPr>
        <p:blipFill>
          <a:blip r:embed="rId6"/>
          <a:stretch/>
        </p:blipFill>
        <p:spPr>
          <a:xfrm rot="10800000" flipH="1">
            <a:off x="705240" y="2168640"/>
            <a:ext cx="1466280" cy="57600"/>
          </a:xfrm>
          <a:prstGeom prst="rect">
            <a:avLst/>
          </a:prstGeom>
          <a:ln w="0">
            <a:noFill/>
          </a:ln>
        </p:spPr>
      </p:pic>
      <p:sp>
        <p:nvSpPr>
          <p:cNvPr id="46" name="CustomShape 2_7"/>
          <p:cNvSpPr/>
          <p:nvPr/>
        </p:nvSpPr>
        <p:spPr>
          <a:xfrm>
            <a:off x="561600" y="2320920"/>
            <a:ext cx="5944680" cy="25838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90000"/>
              </a:lnSpc>
              <a:buClr>
                <a:srgbClr val="000000"/>
              </a:buClr>
              <a:buFont typeface="Wingdings" charset="2"/>
              <a:buChar char=""/>
              <a:tabLst>
                <a:tab pos="0" algn="l"/>
              </a:tabLst>
            </a:pPr>
            <a:r>
              <a:rPr lang="es-ES" sz="1800" b="0" strike="noStrike" spc="-1" dirty="0">
                <a:latin typeface="Poppins"/>
                <a:ea typeface="DejaVu Sans"/>
              </a:rPr>
              <a:t>La POO no sólo es muy útil para elaborar sistemas de cómputo complejos sino que también es la base para el desarrollo de aplicaciones web. Los empleos para los programadores web están muy bien remunerados hoy en día</a:t>
            </a:r>
            <a:r>
              <a:rPr lang="es-ES" spc="-1" dirty="0">
                <a:latin typeface="Poppins"/>
                <a:ea typeface="DejaVu Sans"/>
              </a:rPr>
              <a:t> </a:t>
            </a:r>
            <a:r>
              <a:rPr lang="es-ES" sz="1800" b="0" strike="noStrike" spc="-1" dirty="0">
                <a:latin typeface="Poppins"/>
                <a:ea typeface="DejaVu Sans"/>
              </a:rPr>
              <a:t>debido al predomino que tiene Internet.</a:t>
            </a:r>
            <a:endParaRPr lang="es-CO" sz="1800" b="0" strike="noStrike" spc="-1" dirty="0">
              <a:latin typeface="Arial"/>
            </a:endParaRPr>
          </a:p>
          <a:p>
            <a:pPr marL="216000" indent="-215280" algn="just">
              <a:lnSpc>
                <a:spcPct val="90000"/>
              </a:lnSpc>
              <a:buClr>
                <a:srgbClr val="000000"/>
              </a:buClr>
              <a:buFont typeface="Wingdings" charset="2"/>
              <a:buChar char=""/>
              <a:tabLst>
                <a:tab pos="0" algn="l"/>
              </a:tabLst>
            </a:pPr>
            <a:endParaRPr lang="es-CO" sz="1800" b="0" strike="noStrike" spc="-1" dirty="0">
              <a:latin typeface="Arial"/>
            </a:endParaRPr>
          </a:p>
          <a:p>
            <a:pPr marL="216000" indent="-215280" algn="just">
              <a:lnSpc>
                <a:spcPct val="90000"/>
              </a:lnSpc>
              <a:buClr>
                <a:srgbClr val="000000"/>
              </a:buClr>
              <a:buFont typeface="Wingdings" charset="2"/>
              <a:buChar char=""/>
              <a:tabLst>
                <a:tab pos="0" algn="l"/>
              </a:tabLst>
            </a:pPr>
            <a:r>
              <a:rPr lang="es-ES" sz="1800" b="0" strike="noStrike" spc="-1" dirty="0">
                <a:latin typeface="Poppins"/>
                <a:ea typeface="DejaVu Sans"/>
              </a:rPr>
              <a:t>Los casos de estudio que se incluyen favorecen el desarrollo de las habilidades analíticas y de comprensión que el estudiante requiere para trabajar con el paradigma orientado a objetos.</a:t>
            </a:r>
            <a:endParaRPr lang="es-CO" sz="1800" b="0" strike="noStrike" spc="-1" dirty="0">
              <a:latin typeface="Arial"/>
            </a:endParaRPr>
          </a:p>
        </p:txBody>
      </p:sp>
    </p:spTree>
    <p:extLst>
      <p:ext uri="{BB962C8B-B14F-4D97-AF65-F5344CB8AC3E}">
        <p14:creationId xmlns:p14="http://schemas.microsoft.com/office/powerpoint/2010/main" val="162329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_17"/>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82" name="Imagen 8_18"/>
          <p:cNvPicPr/>
          <p:nvPr/>
        </p:nvPicPr>
        <p:blipFill>
          <a:blip r:embed="rId2"/>
          <a:stretch/>
        </p:blipFill>
        <p:spPr>
          <a:xfrm>
            <a:off x="7224120" y="5105160"/>
            <a:ext cx="1225440" cy="806040"/>
          </a:xfrm>
          <a:prstGeom prst="rect">
            <a:avLst/>
          </a:prstGeom>
          <a:ln w="0">
            <a:noFill/>
          </a:ln>
        </p:spPr>
      </p:pic>
      <p:pic>
        <p:nvPicPr>
          <p:cNvPr id="183" name="Imagen 14_18"/>
          <p:cNvPicPr/>
          <p:nvPr/>
        </p:nvPicPr>
        <p:blipFill>
          <a:blip r:embed="rId3"/>
          <a:stretch/>
        </p:blipFill>
        <p:spPr>
          <a:xfrm>
            <a:off x="7530480" y="2107440"/>
            <a:ext cx="1497600" cy="1433880"/>
          </a:xfrm>
          <a:prstGeom prst="rect">
            <a:avLst/>
          </a:prstGeom>
          <a:ln w="0">
            <a:noFill/>
          </a:ln>
        </p:spPr>
      </p:pic>
      <p:pic>
        <p:nvPicPr>
          <p:cNvPr id="184" name="Imagen 16_18"/>
          <p:cNvPicPr/>
          <p:nvPr/>
        </p:nvPicPr>
        <p:blipFill>
          <a:blip r:embed="rId4"/>
          <a:stretch/>
        </p:blipFill>
        <p:spPr>
          <a:xfrm>
            <a:off x="9439920" y="4097880"/>
            <a:ext cx="1510200" cy="1433880"/>
          </a:xfrm>
          <a:prstGeom prst="rect">
            <a:avLst/>
          </a:prstGeom>
          <a:ln w="0">
            <a:noFill/>
          </a:ln>
        </p:spPr>
      </p:pic>
      <p:pic>
        <p:nvPicPr>
          <p:cNvPr id="185" name="Imagen 11_18"/>
          <p:cNvPicPr/>
          <p:nvPr/>
        </p:nvPicPr>
        <p:blipFill>
          <a:blip r:embed="rId5"/>
          <a:stretch/>
        </p:blipFill>
        <p:spPr>
          <a:xfrm>
            <a:off x="7696440" y="2280960"/>
            <a:ext cx="3087720" cy="3077280"/>
          </a:xfrm>
          <a:prstGeom prst="rect">
            <a:avLst/>
          </a:prstGeom>
          <a:ln w="0">
            <a:noFill/>
          </a:ln>
        </p:spPr>
      </p:pic>
      <p:sp>
        <p:nvSpPr>
          <p:cNvPr id="186" name="CustomShape 3_17"/>
          <p:cNvSpPr/>
          <p:nvPr/>
        </p:nvSpPr>
        <p:spPr>
          <a:xfrm>
            <a:off x="561600" y="149508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nSpc>
                <a:spcPct val="90000"/>
              </a:lnSpc>
            </a:pPr>
            <a:r>
              <a:rPr lang="es-CO" sz="2800" b="1" strike="noStrike" spc="-1" dirty="0">
                <a:solidFill>
                  <a:srgbClr val="4472C4"/>
                </a:solidFill>
                <a:latin typeface="Calabri"/>
                <a:ea typeface="DejaVu Sans"/>
              </a:rPr>
              <a:t>Abstracción e Instanciación</a:t>
            </a:r>
            <a:endParaRPr lang="es-CO" sz="2800" b="0" strike="noStrike" spc="-1" dirty="0">
              <a:latin typeface="Arial"/>
            </a:endParaRPr>
          </a:p>
        </p:txBody>
      </p:sp>
      <p:pic>
        <p:nvPicPr>
          <p:cNvPr id="187" name="Imagen 6_17"/>
          <p:cNvPicPr/>
          <p:nvPr/>
        </p:nvPicPr>
        <p:blipFill>
          <a:blip r:embed="rId6"/>
          <a:stretch/>
        </p:blipFill>
        <p:spPr>
          <a:xfrm rot="10800000" flipH="1">
            <a:off x="705240" y="2168640"/>
            <a:ext cx="1466280" cy="57600"/>
          </a:xfrm>
          <a:prstGeom prst="rect">
            <a:avLst/>
          </a:prstGeom>
          <a:ln w="0">
            <a:noFill/>
          </a:ln>
        </p:spPr>
      </p:pic>
      <p:sp>
        <p:nvSpPr>
          <p:cNvPr id="188" name="CustomShape 2_16"/>
          <p:cNvSpPr/>
          <p:nvPr/>
        </p:nvSpPr>
        <p:spPr>
          <a:xfrm>
            <a:off x="561600" y="2260509"/>
            <a:ext cx="6494400" cy="39688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es-ES" sz="1800" b="1" strike="noStrike" spc="-1" dirty="0">
                <a:solidFill>
                  <a:srgbClr val="000000"/>
                </a:solidFill>
                <a:latin typeface="Poppins"/>
                <a:ea typeface="Arial"/>
              </a:rPr>
              <a:t>Instanciación</a:t>
            </a:r>
            <a:endParaRPr lang="es-CO" sz="1800" b="0" strike="noStrike" spc="-1" dirty="0">
              <a:latin typeface="Arial"/>
            </a:endParaRPr>
          </a:p>
          <a:p>
            <a:pPr algn="just">
              <a:lnSpc>
                <a:spcPct val="100000"/>
              </a:lnSpc>
              <a:tabLst>
                <a:tab pos="0" algn="l"/>
              </a:tabLst>
            </a:pPr>
            <a:endParaRPr lang="es-CO" sz="1800" b="0" strike="noStrike" spc="-1" dirty="0">
              <a:latin typeface="Arial"/>
            </a:endParaRPr>
          </a:p>
          <a:p>
            <a:pPr algn="just">
              <a:lnSpc>
                <a:spcPct val="100000"/>
              </a:lnSpc>
              <a:tabLst>
                <a:tab pos="0" algn="l"/>
              </a:tabLst>
            </a:pPr>
            <a:r>
              <a:rPr lang="es-ES" sz="1800" b="0" strike="noStrike" spc="-1" dirty="0">
                <a:solidFill>
                  <a:srgbClr val="000000"/>
                </a:solidFill>
                <a:latin typeface="Poppins"/>
                <a:ea typeface="Arial"/>
              </a:rPr>
              <a:t>El proceso de instanciación implica crear objetos a partir de clases (usando el método constructor). </a:t>
            </a:r>
          </a:p>
          <a:p>
            <a:pPr algn="just">
              <a:lnSpc>
                <a:spcPct val="100000"/>
              </a:lnSpc>
              <a:tabLst>
                <a:tab pos="0" algn="l"/>
              </a:tabLst>
            </a:pPr>
            <a:endParaRPr lang="es-ES" spc="-1" dirty="0">
              <a:solidFill>
                <a:srgbClr val="000000"/>
              </a:solidFill>
              <a:latin typeface="Poppins"/>
              <a:ea typeface="Arial"/>
            </a:endParaRPr>
          </a:p>
          <a:p>
            <a:pPr algn="just">
              <a:lnSpc>
                <a:spcPct val="100000"/>
              </a:lnSpc>
              <a:tabLst>
                <a:tab pos="0" algn="l"/>
              </a:tabLst>
            </a:pPr>
            <a:r>
              <a:rPr lang="es-ES" sz="1800" b="0" strike="noStrike" spc="-1" dirty="0">
                <a:solidFill>
                  <a:srgbClr val="000000"/>
                </a:solidFill>
                <a:latin typeface="Poppins"/>
                <a:ea typeface="Arial"/>
              </a:rPr>
              <a:t>Para instanciar objetos en la aplicación informática es necesario contar con el modelo de clases. Los objetos informáticos son instancias (copia exacta) de clases con espacio en memoria para leer, escribir, y/o procesar sus atributos a través de sus métodos (</a:t>
            </a:r>
            <a:r>
              <a:rPr lang="es-ES" sz="1800" b="0" strike="noStrike" spc="-1" dirty="0" err="1">
                <a:solidFill>
                  <a:srgbClr val="000000"/>
                </a:solidFill>
                <a:latin typeface="Poppins"/>
                <a:ea typeface="Arial"/>
              </a:rPr>
              <a:t>get</a:t>
            </a:r>
            <a:r>
              <a:rPr lang="es-ES" sz="1800" b="0" strike="noStrike" spc="-1" dirty="0">
                <a:solidFill>
                  <a:srgbClr val="000000"/>
                </a:solidFill>
                <a:latin typeface="Poppins"/>
                <a:ea typeface="Arial"/>
              </a:rPr>
              <a:t>, set, otras funciones). </a:t>
            </a:r>
          </a:p>
          <a:p>
            <a:pPr algn="just">
              <a:lnSpc>
                <a:spcPct val="100000"/>
              </a:lnSpc>
              <a:tabLst>
                <a:tab pos="0" algn="l"/>
              </a:tabLst>
            </a:pPr>
            <a:endParaRPr lang="es-ES" spc="-1" dirty="0">
              <a:solidFill>
                <a:srgbClr val="000000"/>
              </a:solidFill>
              <a:latin typeface="Poppins"/>
              <a:ea typeface="Arial"/>
            </a:endParaRPr>
          </a:p>
          <a:p>
            <a:pPr algn="just">
              <a:lnSpc>
                <a:spcPct val="100000"/>
              </a:lnSpc>
              <a:tabLst>
                <a:tab pos="0" algn="l"/>
              </a:tabLst>
            </a:pPr>
            <a:r>
              <a:rPr lang="es-ES" sz="1800" b="0" strike="noStrike" spc="-1" dirty="0">
                <a:solidFill>
                  <a:srgbClr val="000000"/>
                </a:solidFill>
                <a:latin typeface="Poppins"/>
                <a:ea typeface="Arial"/>
              </a:rPr>
              <a:t>Una vez que el objeto está creado, éste posee identidad, estado (datos con valores o atributos) y comportamiento (métodos que actúan sobre los propios datos).</a:t>
            </a:r>
            <a:endParaRPr lang="es-CO"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_18"/>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90" name="Imagen 8_19"/>
          <p:cNvPicPr/>
          <p:nvPr/>
        </p:nvPicPr>
        <p:blipFill>
          <a:blip r:embed="rId2"/>
          <a:stretch/>
        </p:blipFill>
        <p:spPr>
          <a:xfrm>
            <a:off x="7224120" y="5105160"/>
            <a:ext cx="1225440" cy="806040"/>
          </a:xfrm>
          <a:prstGeom prst="rect">
            <a:avLst/>
          </a:prstGeom>
          <a:ln w="0">
            <a:noFill/>
          </a:ln>
        </p:spPr>
      </p:pic>
      <p:pic>
        <p:nvPicPr>
          <p:cNvPr id="191" name="Imagen 14_19"/>
          <p:cNvPicPr/>
          <p:nvPr/>
        </p:nvPicPr>
        <p:blipFill>
          <a:blip r:embed="rId3"/>
          <a:stretch/>
        </p:blipFill>
        <p:spPr>
          <a:xfrm>
            <a:off x="7530480" y="2107440"/>
            <a:ext cx="1497600" cy="1433880"/>
          </a:xfrm>
          <a:prstGeom prst="rect">
            <a:avLst/>
          </a:prstGeom>
          <a:ln w="0">
            <a:noFill/>
          </a:ln>
        </p:spPr>
      </p:pic>
      <p:pic>
        <p:nvPicPr>
          <p:cNvPr id="192" name="Imagen 16_19"/>
          <p:cNvPicPr/>
          <p:nvPr/>
        </p:nvPicPr>
        <p:blipFill>
          <a:blip r:embed="rId4"/>
          <a:stretch/>
        </p:blipFill>
        <p:spPr>
          <a:xfrm>
            <a:off x="9439920" y="4097880"/>
            <a:ext cx="1510200" cy="1433880"/>
          </a:xfrm>
          <a:prstGeom prst="rect">
            <a:avLst/>
          </a:prstGeom>
          <a:ln w="0">
            <a:noFill/>
          </a:ln>
        </p:spPr>
      </p:pic>
      <p:sp>
        <p:nvSpPr>
          <p:cNvPr id="194" name="CustomShape 3_18"/>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nSpc>
                <a:spcPct val="90000"/>
              </a:lnSpc>
            </a:pPr>
            <a:r>
              <a:rPr lang="es-CO" sz="2800" b="1" strike="noStrike" spc="-1" dirty="0">
                <a:solidFill>
                  <a:srgbClr val="4472C4"/>
                </a:solidFill>
                <a:latin typeface="Calabri"/>
                <a:ea typeface="DejaVu Sans"/>
              </a:rPr>
              <a:t>Abstracción e Instanciación</a:t>
            </a:r>
            <a:endParaRPr lang="es-CO" sz="2800" b="0" strike="noStrike" spc="-1" dirty="0">
              <a:latin typeface="Arial"/>
            </a:endParaRPr>
          </a:p>
        </p:txBody>
      </p:sp>
      <p:pic>
        <p:nvPicPr>
          <p:cNvPr id="195" name="Imagen 6_18"/>
          <p:cNvPicPr/>
          <p:nvPr/>
        </p:nvPicPr>
        <p:blipFill>
          <a:blip r:embed="rId5"/>
          <a:stretch/>
        </p:blipFill>
        <p:spPr>
          <a:xfrm rot="10800000" flipH="1">
            <a:off x="705240" y="2168640"/>
            <a:ext cx="1466280" cy="57600"/>
          </a:xfrm>
          <a:prstGeom prst="rect">
            <a:avLst/>
          </a:prstGeom>
          <a:ln w="0">
            <a:noFill/>
          </a:ln>
        </p:spPr>
      </p:pic>
      <p:pic>
        <p:nvPicPr>
          <p:cNvPr id="196" name="Imagen 2"/>
          <p:cNvPicPr/>
          <p:nvPr/>
        </p:nvPicPr>
        <p:blipFill>
          <a:blip r:embed="rId6"/>
          <a:srcRect t="4553"/>
          <a:stretch/>
        </p:blipFill>
        <p:spPr>
          <a:xfrm>
            <a:off x="1" y="3541320"/>
            <a:ext cx="9439920" cy="258768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_18"/>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190" name="Imagen 8_19"/>
          <p:cNvPicPr/>
          <p:nvPr/>
        </p:nvPicPr>
        <p:blipFill>
          <a:blip r:embed="rId2"/>
          <a:stretch/>
        </p:blipFill>
        <p:spPr>
          <a:xfrm>
            <a:off x="7224120" y="5105160"/>
            <a:ext cx="1225440" cy="806040"/>
          </a:xfrm>
          <a:prstGeom prst="rect">
            <a:avLst/>
          </a:prstGeom>
          <a:ln w="0">
            <a:noFill/>
          </a:ln>
        </p:spPr>
      </p:pic>
      <p:pic>
        <p:nvPicPr>
          <p:cNvPr id="191" name="Imagen 14_19"/>
          <p:cNvPicPr/>
          <p:nvPr/>
        </p:nvPicPr>
        <p:blipFill>
          <a:blip r:embed="rId3"/>
          <a:stretch/>
        </p:blipFill>
        <p:spPr>
          <a:xfrm>
            <a:off x="7530480" y="2107440"/>
            <a:ext cx="1497600" cy="1433880"/>
          </a:xfrm>
          <a:prstGeom prst="rect">
            <a:avLst/>
          </a:prstGeom>
          <a:ln w="0">
            <a:noFill/>
          </a:ln>
        </p:spPr>
      </p:pic>
      <p:pic>
        <p:nvPicPr>
          <p:cNvPr id="192" name="Imagen 16_19"/>
          <p:cNvPicPr/>
          <p:nvPr/>
        </p:nvPicPr>
        <p:blipFill>
          <a:blip r:embed="rId4"/>
          <a:stretch/>
        </p:blipFill>
        <p:spPr>
          <a:xfrm>
            <a:off x="9439920" y="4097880"/>
            <a:ext cx="1510200" cy="1433880"/>
          </a:xfrm>
          <a:prstGeom prst="rect">
            <a:avLst/>
          </a:prstGeom>
          <a:ln w="0">
            <a:noFill/>
          </a:ln>
        </p:spPr>
      </p:pic>
      <p:sp>
        <p:nvSpPr>
          <p:cNvPr id="194" name="CustomShape 3_18"/>
          <p:cNvSpPr/>
          <p:nvPr/>
        </p:nvSpPr>
        <p:spPr>
          <a:xfrm>
            <a:off x="1225011" y="309222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CO" sz="4000" b="1" spc="-1" dirty="0">
                <a:solidFill>
                  <a:srgbClr val="4472C4"/>
                </a:solidFill>
                <a:latin typeface="Calabri"/>
              </a:rPr>
              <a:t>¡Fin!</a:t>
            </a:r>
            <a:endParaRPr lang="es-CO" sz="4000" b="0" strike="noStrike" spc="-1" dirty="0">
              <a:latin typeface="Arial"/>
            </a:endParaRPr>
          </a:p>
        </p:txBody>
      </p:sp>
      <p:pic>
        <p:nvPicPr>
          <p:cNvPr id="195" name="Imagen 6_18"/>
          <p:cNvPicPr/>
          <p:nvPr/>
        </p:nvPicPr>
        <p:blipFill>
          <a:blip r:embed="rId5"/>
          <a:stretch/>
        </p:blipFill>
        <p:spPr>
          <a:xfrm rot="10800000" flipH="1">
            <a:off x="705240" y="2168640"/>
            <a:ext cx="1466280" cy="57600"/>
          </a:xfrm>
          <a:prstGeom prst="rect">
            <a:avLst/>
          </a:prstGeom>
          <a:ln w="0">
            <a:noFill/>
          </a:ln>
        </p:spPr>
      </p:pic>
    </p:spTree>
    <p:extLst>
      <p:ext uri="{BB962C8B-B14F-4D97-AF65-F5344CB8AC3E}">
        <p14:creationId xmlns:p14="http://schemas.microsoft.com/office/powerpoint/2010/main" val="21231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_0"/>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48" name="Imagen 8_1"/>
          <p:cNvPicPr/>
          <p:nvPr/>
        </p:nvPicPr>
        <p:blipFill>
          <a:blip r:embed="rId2"/>
          <a:stretch/>
        </p:blipFill>
        <p:spPr>
          <a:xfrm>
            <a:off x="7224120" y="5105160"/>
            <a:ext cx="1225440" cy="806040"/>
          </a:xfrm>
          <a:prstGeom prst="rect">
            <a:avLst/>
          </a:prstGeom>
          <a:ln w="0">
            <a:noFill/>
          </a:ln>
        </p:spPr>
      </p:pic>
      <p:pic>
        <p:nvPicPr>
          <p:cNvPr id="49" name="Imagen 14_1"/>
          <p:cNvPicPr/>
          <p:nvPr/>
        </p:nvPicPr>
        <p:blipFill>
          <a:blip r:embed="rId3"/>
          <a:stretch/>
        </p:blipFill>
        <p:spPr>
          <a:xfrm>
            <a:off x="7530480" y="2107440"/>
            <a:ext cx="1497600" cy="1433880"/>
          </a:xfrm>
          <a:prstGeom prst="rect">
            <a:avLst/>
          </a:prstGeom>
          <a:ln w="0">
            <a:noFill/>
          </a:ln>
        </p:spPr>
      </p:pic>
      <p:pic>
        <p:nvPicPr>
          <p:cNvPr id="50" name="Imagen 16_1"/>
          <p:cNvPicPr/>
          <p:nvPr/>
        </p:nvPicPr>
        <p:blipFill>
          <a:blip r:embed="rId4"/>
          <a:stretch/>
        </p:blipFill>
        <p:spPr>
          <a:xfrm>
            <a:off x="9439920" y="4097880"/>
            <a:ext cx="1510200" cy="1433880"/>
          </a:xfrm>
          <a:prstGeom prst="rect">
            <a:avLst/>
          </a:prstGeom>
          <a:ln w="0">
            <a:noFill/>
          </a:ln>
        </p:spPr>
      </p:pic>
      <p:pic>
        <p:nvPicPr>
          <p:cNvPr id="51" name="Imagen 11_1"/>
          <p:cNvPicPr/>
          <p:nvPr/>
        </p:nvPicPr>
        <p:blipFill>
          <a:blip r:embed="rId5"/>
          <a:stretch/>
        </p:blipFill>
        <p:spPr>
          <a:xfrm>
            <a:off x="7696440" y="2280960"/>
            <a:ext cx="3087720" cy="3077280"/>
          </a:xfrm>
          <a:prstGeom prst="rect">
            <a:avLst/>
          </a:prstGeom>
          <a:ln w="0">
            <a:noFill/>
          </a:ln>
        </p:spPr>
      </p:pic>
      <p:sp>
        <p:nvSpPr>
          <p:cNvPr id="52" name="CustomShape 3_1"/>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Paradigma de la POO</a:t>
            </a:r>
            <a:endParaRPr lang="es-CO" sz="2800" b="0" strike="noStrike" spc="-1">
              <a:latin typeface="Arial"/>
            </a:endParaRPr>
          </a:p>
        </p:txBody>
      </p:sp>
      <p:pic>
        <p:nvPicPr>
          <p:cNvPr id="53" name="Imagen 6_2"/>
          <p:cNvPicPr/>
          <p:nvPr/>
        </p:nvPicPr>
        <p:blipFill>
          <a:blip r:embed="rId6"/>
          <a:stretch/>
        </p:blipFill>
        <p:spPr>
          <a:xfrm rot="10800000" flipH="1">
            <a:off x="705240" y="2168640"/>
            <a:ext cx="1466280" cy="57600"/>
          </a:xfrm>
          <a:prstGeom prst="rect">
            <a:avLst/>
          </a:prstGeom>
          <a:ln w="0">
            <a:noFill/>
          </a:ln>
        </p:spPr>
      </p:pic>
      <p:sp>
        <p:nvSpPr>
          <p:cNvPr id="54" name="CustomShape 2_1"/>
          <p:cNvSpPr/>
          <p:nvPr/>
        </p:nvSpPr>
        <p:spPr>
          <a:xfrm>
            <a:off x="561600" y="2320920"/>
            <a:ext cx="594468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Un paradigma es una metodología que intenta unificar y simplificar la manera en que se resuelve un cierto grupo de problemas. </a:t>
            </a: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En el contexto de la programación, un paradigma es un conjunto de principios y métodos que sirven para resolver los problemas a los que se enfrentan los desarrolladores de software al construir sistemas grandes y complejos</a:t>
            </a:r>
            <a:endParaRPr lang="es-CO"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_1"/>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56" name="Imagen 8_2"/>
          <p:cNvPicPr/>
          <p:nvPr/>
        </p:nvPicPr>
        <p:blipFill>
          <a:blip r:embed="rId2"/>
          <a:stretch/>
        </p:blipFill>
        <p:spPr>
          <a:xfrm>
            <a:off x="7224120" y="5105160"/>
            <a:ext cx="1225440" cy="806040"/>
          </a:xfrm>
          <a:prstGeom prst="rect">
            <a:avLst/>
          </a:prstGeom>
          <a:ln w="0">
            <a:noFill/>
          </a:ln>
        </p:spPr>
      </p:pic>
      <p:pic>
        <p:nvPicPr>
          <p:cNvPr id="57" name="Imagen 14_2"/>
          <p:cNvPicPr/>
          <p:nvPr/>
        </p:nvPicPr>
        <p:blipFill>
          <a:blip r:embed="rId3"/>
          <a:stretch/>
        </p:blipFill>
        <p:spPr>
          <a:xfrm>
            <a:off x="7530480" y="2107440"/>
            <a:ext cx="1497600" cy="1433880"/>
          </a:xfrm>
          <a:prstGeom prst="rect">
            <a:avLst/>
          </a:prstGeom>
          <a:ln w="0">
            <a:noFill/>
          </a:ln>
        </p:spPr>
      </p:pic>
      <p:pic>
        <p:nvPicPr>
          <p:cNvPr id="58" name="Imagen 16_2"/>
          <p:cNvPicPr/>
          <p:nvPr/>
        </p:nvPicPr>
        <p:blipFill>
          <a:blip r:embed="rId4"/>
          <a:stretch/>
        </p:blipFill>
        <p:spPr>
          <a:xfrm>
            <a:off x="9439920" y="4097880"/>
            <a:ext cx="1510200" cy="1433880"/>
          </a:xfrm>
          <a:prstGeom prst="rect">
            <a:avLst/>
          </a:prstGeom>
          <a:ln w="0">
            <a:noFill/>
          </a:ln>
        </p:spPr>
      </p:pic>
      <p:pic>
        <p:nvPicPr>
          <p:cNvPr id="59" name="Imagen 11_2"/>
          <p:cNvPicPr/>
          <p:nvPr/>
        </p:nvPicPr>
        <p:blipFill>
          <a:blip r:embed="rId5"/>
          <a:stretch/>
        </p:blipFill>
        <p:spPr>
          <a:xfrm>
            <a:off x="7696440" y="2280960"/>
            <a:ext cx="3087720" cy="3077280"/>
          </a:xfrm>
          <a:prstGeom prst="rect">
            <a:avLst/>
          </a:prstGeom>
          <a:ln w="0">
            <a:noFill/>
          </a:ln>
        </p:spPr>
      </p:pic>
      <p:sp>
        <p:nvSpPr>
          <p:cNvPr id="60" name="CustomShape 3_2"/>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Tipos de Paradigmas</a:t>
            </a:r>
            <a:endParaRPr lang="es-CO" sz="2800" b="0" strike="noStrike" spc="-1" dirty="0">
              <a:latin typeface="Arial"/>
            </a:endParaRPr>
          </a:p>
        </p:txBody>
      </p:sp>
      <p:pic>
        <p:nvPicPr>
          <p:cNvPr id="61" name="Imagen 6_1"/>
          <p:cNvPicPr/>
          <p:nvPr/>
        </p:nvPicPr>
        <p:blipFill>
          <a:blip r:embed="rId6"/>
          <a:stretch/>
        </p:blipFill>
        <p:spPr>
          <a:xfrm rot="10800000" flipH="1">
            <a:off x="705240" y="2168640"/>
            <a:ext cx="1466280" cy="57600"/>
          </a:xfrm>
          <a:prstGeom prst="rect">
            <a:avLst/>
          </a:prstGeom>
          <a:ln w="0">
            <a:noFill/>
          </a:ln>
        </p:spPr>
      </p:pic>
      <p:sp>
        <p:nvSpPr>
          <p:cNvPr id="62" name="CustomShape 2_2"/>
          <p:cNvSpPr/>
          <p:nvPr/>
        </p:nvSpPr>
        <p:spPr>
          <a:xfrm>
            <a:off x="561600" y="2608920"/>
            <a:ext cx="594468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gn="just">
              <a:lnSpc>
                <a:spcPct val="100000"/>
              </a:lnSpc>
              <a:buClr>
                <a:srgbClr val="000000"/>
              </a:buClr>
              <a:tabLst>
                <a:tab pos="0" algn="l"/>
              </a:tabLst>
            </a:pPr>
            <a:r>
              <a:rPr lang="es-ES" spc="-1" dirty="0">
                <a:solidFill>
                  <a:srgbClr val="000000"/>
                </a:solidFill>
                <a:latin typeface="Poppins"/>
                <a:ea typeface="Arial"/>
              </a:rPr>
              <a:t>E</a:t>
            </a:r>
            <a:r>
              <a:rPr lang="es-ES" sz="1800" b="1" strike="noStrike" spc="-1" dirty="0">
                <a:solidFill>
                  <a:srgbClr val="000000"/>
                </a:solidFill>
                <a:latin typeface="Poppins"/>
                <a:ea typeface="Arial"/>
              </a:rPr>
              <a:t>structurado</a:t>
            </a:r>
            <a:r>
              <a:rPr lang="es-ES" b="1" spc="-1" dirty="0">
                <a:solidFill>
                  <a:srgbClr val="000000"/>
                </a:solidFill>
                <a:latin typeface="Poppins"/>
                <a:ea typeface="Arial"/>
              </a:rPr>
              <a:t>:</a:t>
            </a:r>
          </a:p>
          <a:p>
            <a:pPr marL="720" algn="just">
              <a:lnSpc>
                <a:spcPct val="100000"/>
              </a:lnSpc>
              <a:buClr>
                <a:srgbClr val="000000"/>
              </a:buClr>
              <a:tabLst>
                <a:tab pos="0" algn="l"/>
              </a:tabLst>
            </a:pPr>
            <a:endParaRPr lang="es-ES" b="1" spc="-1" dirty="0">
              <a:solidFill>
                <a:srgbClr val="000000"/>
              </a:solidFill>
              <a:latin typeface="Poppins"/>
              <a:ea typeface="Arial"/>
            </a:endParaRPr>
          </a:p>
          <a:p>
            <a:pPr marL="720" algn="just">
              <a:lnSpc>
                <a:spcPct val="100000"/>
              </a:lnSpc>
              <a:buClr>
                <a:srgbClr val="000000"/>
              </a:buClr>
              <a:tabLst>
                <a:tab pos="0" algn="l"/>
              </a:tabLst>
            </a:pPr>
            <a:r>
              <a:rPr lang="es-ES" sz="1800" b="0" strike="noStrike" spc="-1" dirty="0">
                <a:solidFill>
                  <a:srgbClr val="000000"/>
                </a:solidFill>
                <a:latin typeface="Poppins"/>
                <a:ea typeface="Arial"/>
              </a:rPr>
              <a:t>Se basa en estructuras de control de flujo de programa (por ejemplo, si/entonces/si no, para y mientras). No se hacen "saltos" de un lugar a otro dentro de una rutina. De esta manera, los programas son más fáciles de entender. </a:t>
            </a:r>
            <a:endParaRPr lang="es-CO"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_2"/>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64" name="Imagen 8_3"/>
          <p:cNvPicPr/>
          <p:nvPr/>
        </p:nvPicPr>
        <p:blipFill>
          <a:blip r:embed="rId2"/>
          <a:stretch/>
        </p:blipFill>
        <p:spPr>
          <a:xfrm>
            <a:off x="7224120" y="5105160"/>
            <a:ext cx="1225440" cy="806040"/>
          </a:xfrm>
          <a:prstGeom prst="rect">
            <a:avLst/>
          </a:prstGeom>
          <a:ln w="0">
            <a:noFill/>
          </a:ln>
        </p:spPr>
      </p:pic>
      <p:pic>
        <p:nvPicPr>
          <p:cNvPr id="65" name="Imagen 14_3"/>
          <p:cNvPicPr/>
          <p:nvPr/>
        </p:nvPicPr>
        <p:blipFill>
          <a:blip r:embed="rId3"/>
          <a:stretch/>
        </p:blipFill>
        <p:spPr>
          <a:xfrm>
            <a:off x="7530480" y="2107440"/>
            <a:ext cx="1497600" cy="1433880"/>
          </a:xfrm>
          <a:prstGeom prst="rect">
            <a:avLst/>
          </a:prstGeom>
          <a:ln w="0">
            <a:noFill/>
          </a:ln>
        </p:spPr>
      </p:pic>
      <p:pic>
        <p:nvPicPr>
          <p:cNvPr id="66" name="Imagen 16_3"/>
          <p:cNvPicPr/>
          <p:nvPr/>
        </p:nvPicPr>
        <p:blipFill>
          <a:blip r:embed="rId4"/>
          <a:stretch/>
        </p:blipFill>
        <p:spPr>
          <a:xfrm>
            <a:off x="9439920" y="4097880"/>
            <a:ext cx="1510200" cy="1433880"/>
          </a:xfrm>
          <a:prstGeom prst="rect">
            <a:avLst/>
          </a:prstGeom>
          <a:ln w="0">
            <a:noFill/>
          </a:ln>
        </p:spPr>
      </p:pic>
      <p:pic>
        <p:nvPicPr>
          <p:cNvPr id="67" name="Imagen 11_3"/>
          <p:cNvPicPr/>
          <p:nvPr/>
        </p:nvPicPr>
        <p:blipFill>
          <a:blip r:embed="rId5"/>
          <a:stretch/>
        </p:blipFill>
        <p:spPr>
          <a:xfrm>
            <a:off x="7696440" y="2280960"/>
            <a:ext cx="3087720" cy="3077280"/>
          </a:xfrm>
          <a:prstGeom prst="rect">
            <a:avLst/>
          </a:prstGeom>
          <a:ln w="0">
            <a:noFill/>
          </a:ln>
        </p:spPr>
      </p:pic>
      <p:sp>
        <p:nvSpPr>
          <p:cNvPr id="68" name="CustomShape 3_3"/>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Tipos de Paradigmas</a:t>
            </a:r>
            <a:endParaRPr lang="es-CO" sz="2800" b="0" strike="noStrike" spc="-1" dirty="0">
              <a:latin typeface="Arial"/>
            </a:endParaRPr>
          </a:p>
        </p:txBody>
      </p:sp>
      <p:pic>
        <p:nvPicPr>
          <p:cNvPr id="69" name="Imagen 6_3"/>
          <p:cNvPicPr/>
          <p:nvPr/>
        </p:nvPicPr>
        <p:blipFill>
          <a:blip r:embed="rId6"/>
          <a:stretch/>
        </p:blipFill>
        <p:spPr>
          <a:xfrm rot="10800000" flipH="1">
            <a:off x="705240" y="2168640"/>
            <a:ext cx="1466280" cy="57600"/>
          </a:xfrm>
          <a:prstGeom prst="rect">
            <a:avLst/>
          </a:prstGeom>
          <a:ln w="0">
            <a:noFill/>
          </a:ln>
        </p:spPr>
      </p:pic>
      <p:sp>
        <p:nvSpPr>
          <p:cNvPr id="70" name="CustomShape 2_3"/>
          <p:cNvSpPr/>
          <p:nvPr/>
        </p:nvSpPr>
        <p:spPr>
          <a:xfrm>
            <a:off x="561600" y="2320920"/>
            <a:ext cx="5944680" cy="20298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720" algn="just">
              <a:lnSpc>
                <a:spcPct val="100000"/>
              </a:lnSpc>
              <a:buClr>
                <a:srgbClr val="000000"/>
              </a:buClr>
              <a:tabLst>
                <a:tab pos="0" algn="l"/>
              </a:tabLst>
            </a:pPr>
            <a:r>
              <a:rPr lang="es-ES" sz="1800" b="0" strike="noStrike" spc="-1" dirty="0">
                <a:solidFill>
                  <a:srgbClr val="000000"/>
                </a:solidFill>
                <a:latin typeface="Poppins"/>
                <a:ea typeface="Arial"/>
              </a:rPr>
              <a:t>F</a:t>
            </a:r>
            <a:r>
              <a:rPr lang="es-ES" sz="1800" b="1" strike="noStrike" spc="-1" dirty="0">
                <a:solidFill>
                  <a:srgbClr val="000000"/>
                </a:solidFill>
                <a:latin typeface="Poppins"/>
                <a:ea typeface="Arial"/>
              </a:rPr>
              <a:t>uncional</a:t>
            </a:r>
            <a:r>
              <a:rPr lang="es-ES" b="1" spc="-1" dirty="0">
                <a:solidFill>
                  <a:srgbClr val="000000"/>
                </a:solidFill>
                <a:latin typeface="Poppins"/>
                <a:ea typeface="Arial"/>
              </a:rPr>
              <a:t>:</a:t>
            </a:r>
          </a:p>
          <a:p>
            <a:pPr marL="720" algn="just">
              <a:lnSpc>
                <a:spcPct val="100000"/>
              </a:lnSpc>
              <a:buClr>
                <a:srgbClr val="000000"/>
              </a:buClr>
              <a:tabLst>
                <a:tab pos="0" algn="l"/>
              </a:tabLst>
            </a:pPr>
            <a:endParaRPr lang="es-ES" b="1" spc="-1" dirty="0">
              <a:solidFill>
                <a:srgbClr val="000000"/>
              </a:solidFill>
              <a:latin typeface="Poppins"/>
              <a:ea typeface="Arial"/>
            </a:endParaRPr>
          </a:p>
          <a:p>
            <a:pPr marL="720" algn="just">
              <a:lnSpc>
                <a:spcPct val="100000"/>
              </a:lnSpc>
              <a:buClr>
                <a:srgbClr val="000000"/>
              </a:buClr>
              <a:tabLst>
                <a:tab pos="0" algn="l"/>
              </a:tabLst>
            </a:pPr>
            <a:r>
              <a:rPr lang="es-ES" sz="1800" b="1" strike="noStrike" spc="-1" dirty="0">
                <a:solidFill>
                  <a:srgbClr val="000000"/>
                </a:solidFill>
                <a:latin typeface="Poppins"/>
                <a:ea typeface="Arial"/>
              </a:rPr>
              <a:t> </a:t>
            </a:r>
            <a:r>
              <a:rPr lang="es-ES" sz="1800" b="0" strike="noStrike" spc="-1" dirty="0">
                <a:solidFill>
                  <a:srgbClr val="000000"/>
                </a:solidFill>
                <a:latin typeface="Poppins"/>
                <a:ea typeface="Arial"/>
              </a:rPr>
              <a:t>Se programa con funciones y sus llamados correspondientes. El código con funciones pequeñas queda muy claro y promueve la reutilización. </a:t>
            </a:r>
            <a:endParaRPr lang="es-CO" sz="1800" b="0" strike="noStrike" spc="-1" dirty="0">
              <a:latin typeface="Arial"/>
            </a:endParaRPr>
          </a:p>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_3"/>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72" name="Imagen 8_4"/>
          <p:cNvPicPr/>
          <p:nvPr/>
        </p:nvPicPr>
        <p:blipFill>
          <a:blip r:embed="rId2"/>
          <a:stretch/>
        </p:blipFill>
        <p:spPr>
          <a:xfrm>
            <a:off x="7224120" y="5105160"/>
            <a:ext cx="1225440" cy="806040"/>
          </a:xfrm>
          <a:prstGeom prst="rect">
            <a:avLst/>
          </a:prstGeom>
          <a:ln w="0">
            <a:noFill/>
          </a:ln>
        </p:spPr>
      </p:pic>
      <p:pic>
        <p:nvPicPr>
          <p:cNvPr id="73" name="Imagen 14_4"/>
          <p:cNvPicPr/>
          <p:nvPr/>
        </p:nvPicPr>
        <p:blipFill>
          <a:blip r:embed="rId3"/>
          <a:stretch/>
        </p:blipFill>
        <p:spPr>
          <a:xfrm>
            <a:off x="7530480" y="2107440"/>
            <a:ext cx="1497600" cy="1433880"/>
          </a:xfrm>
          <a:prstGeom prst="rect">
            <a:avLst/>
          </a:prstGeom>
          <a:ln w="0">
            <a:noFill/>
          </a:ln>
        </p:spPr>
      </p:pic>
      <p:pic>
        <p:nvPicPr>
          <p:cNvPr id="74" name="Imagen 16_4"/>
          <p:cNvPicPr/>
          <p:nvPr/>
        </p:nvPicPr>
        <p:blipFill>
          <a:blip r:embed="rId4"/>
          <a:stretch/>
        </p:blipFill>
        <p:spPr>
          <a:xfrm>
            <a:off x="9439920" y="4097880"/>
            <a:ext cx="1510200" cy="1433880"/>
          </a:xfrm>
          <a:prstGeom prst="rect">
            <a:avLst/>
          </a:prstGeom>
          <a:ln w="0">
            <a:noFill/>
          </a:ln>
        </p:spPr>
      </p:pic>
      <p:pic>
        <p:nvPicPr>
          <p:cNvPr id="75" name="Imagen 11_4"/>
          <p:cNvPicPr/>
          <p:nvPr/>
        </p:nvPicPr>
        <p:blipFill>
          <a:blip r:embed="rId5"/>
          <a:stretch/>
        </p:blipFill>
        <p:spPr>
          <a:xfrm>
            <a:off x="7696440" y="2280960"/>
            <a:ext cx="3087720" cy="3077280"/>
          </a:xfrm>
          <a:prstGeom prst="rect">
            <a:avLst/>
          </a:prstGeom>
          <a:ln w="0">
            <a:noFill/>
          </a:ln>
        </p:spPr>
      </p:pic>
      <p:sp>
        <p:nvSpPr>
          <p:cNvPr id="76" name="CustomShape 3_4"/>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Tipos de Paradigmas</a:t>
            </a:r>
            <a:endParaRPr lang="es-CO" sz="2800" b="0" strike="noStrike" spc="-1" dirty="0">
              <a:latin typeface="Arial"/>
            </a:endParaRPr>
          </a:p>
        </p:txBody>
      </p:sp>
      <p:pic>
        <p:nvPicPr>
          <p:cNvPr id="77" name="Imagen 6_4"/>
          <p:cNvPicPr/>
          <p:nvPr/>
        </p:nvPicPr>
        <p:blipFill>
          <a:blip r:embed="rId6"/>
          <a:stretch/>
        </p:blipFill>
        <p:spPr>
          <a:xfrm rot="10800000" flipH="1">
            <a:off x="705240" y="2168640"/>
            <a:ext cx="1466280" cy="57600"/>
          </a:xfrm>
          <a:prstGeom prst="rect">
            <a:avLst/>
          </a:prstGeom>
          <a:ln w="0">
            <a:noFill/>
          </a:ln>
        </p:spPr>
      </p:pic>
      <p:sp>
        <p:nvSpPr>
          <p:cNvPr id="78" name="CustomShape 2_4"/>
          <p:cNvSpPr/>
          <p:nvPr/>
        </p:nvSpPr>
        <p:spPr>
          <a:xfrm>
            <a:off x="561600" y="2320920"/>
            <a:ext cx="594468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endParaRPr lang="es-CO" sz="1800" b="0" strike="noStrike" spc="-1" dirty="0">
              <a:latin typeface="Arial"/>
            </a:endParaRPr>
          </a:p>
          <a:p>
            <a:pPr marL="720" algn="just">
              <a:lnSpc>
                <a:spcPct val="100000"/>
              </a:lnSpc>
              <a:buClr>
                <a:srgbClr val="000000"/>
              </a:buClr>
              <a:tabLst>
                <a:tab pos="0" algn="l"/>
              </a:tabLst>
            </a:pPr>
            <a:r>
              <a:rPr lang="es-ES" sz="1800" b="1" strike="noStrike" spc="-1" dirty="0">
                <a:solidFill>
                  <a:srgbClr val="000000"/>
                </a:solidFill>
                <a:latin typeface="Poppins"/>
                <a:ea typeface="Arial"/>
              </a:rPr>
              <a:t>Orientado a objetos: </a:t>
            </a:r>
          </a:p>
          <a:p>
            <a:pPr marL="720" algn="just">
              <a:lnSpc>
                <a:spcPct val="100000"/>
              </a:lnSpc>
              <a:buClr>
                <a:srgbClr val="000000"/>
              </a:buClr>
              <a:tabLst>
                <a:tab pos="0" algn="l"/>
              </a:tabLst>
            </a:pPr>
            <a:endParaRPr lang="es-ES" b="1" spc="-1" dirty="0">
              <a:solidFill>
                <a:srgbClr val="000000"/>
              </a:solidFill>
              <a:latin typeface="Poppins"/>
              <a:ea typeface="Arial"/>
            </a:endParaRPr>
          </a:p>
          <a:p>
            <a:pPr marL="720" algn="just">
              <a:lnSpc>
                <a:spcPct val="100000"/>
              </a:lnSpc>
              <a:buClr>
                <a:srgbClr val="000000"/>
              </a:buClr>
              <a:tabLst>
                <a:tab pos="0" algn="l"/>
              </a:tabLst>
            </a:pPr>
            <a:r>
              <a:rPr lang="es-ES" sz="1800" b="0" strike="noStrike" spc="-1" dirty="0">
                <a:solidFill>
                  <a:srgbClr val="000000"/>
                </a:solidFill>
                <a:latin typeface="Poppins"/>
                <a:ea typeface="Arial"/>
              </a:rPr>
              <a:t>Los programas trabajan con base en unidades llamadas objetos, los cuales siguen una serie de principios que veremos más adelante.</a:t>
            </a:r>
            <a:endParaRPr lang="es-CO"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_4"/>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80" name="Imagen 8_5"/>
          <p:cNvPicPr/>
          <p:nvPr/>
        </p:nvPicPr>
        <p:blipFill>
          <a:blip r:embed="rId2"/>
          <a:stretch/>
        </p:blipFill>
        <p:spPr>
          <a:xfrm>
            <a:off x="7224120" y="5105160"/>
            <a:ext cx="1225440" cy="806040"/>
          </a:xfrm>
          <a:prstGeom prst="rect">
            <a:avLst/>
          </a:prstGeom>
          <a:ln w="0">
            <a:noFill/>
          </a:ln>
        </p:spPr>
      </p:pic>
      <p:pic>
        <p:nvPicPr>
          <p:cNvPr id="81" name="Imagen 14_5"/>
          <p:cNvPicPr/>
          <p:nvPr/>
        </p:nvPicPr>
        <p:blipFill>
          <a:blip r:embed="rId3"/>
          <a:stretch/>
        </p:blipFill>
        <p:spPr>
          <a:xfrm>
            <a:off x="7530480" y="2107440"/>
            <a:ext cx="1497600" cy="1433880"/>
          </a:xfrm>
          <a:prstGeom prst="rect">
            <a:avLst/>
          </a:prstGeom>
          <a:ln w="0">
            <a:noFill/>
          </a:ln>
        </p:spPr>
      </p:pic>
      <p:pic>
        <p:nvPicPr>
          <p:cNvPr id="82" name="Imagen 16_5"/>
          <p:cNvPicPr/>
          <p:nvPr/>
        </p:nvPicPr>
        <p:blipFill>
          <a:blip r:embed="rId4"/>
          <a:stretch/>
        </p:blipFill>
        <p:spPr>
          <a:xfrm>
            <a:off x="9439920" y="4097880"/>
            <a:ext cx="1510200" cy="1433880"/>
          </a:xfrm>
          <a:prstGeom prst="rect">
            <a:avLst/>
          </a:prstGeom>
          <a:ln w="0">
            <a:noFill/>
          </a:ln>
        </p:spPr>
      </p:pic>
      <p:pic>
        <p:nvPicPr>
          <p:cNvPr id="83" name="Imagen 11_5"/>
          <p:cNvPicPr/>
          <p:nvPr/>
        </p:nvPicPr>
        <p:blipFill>
          <a:blip r:embed="rId5"/>
          <a:stretch/>
        </p:blipFill>
        <p:spPr>
          <a:xfrm>
            <a:off x="7696440" y="2280960"/>
            <a:ext cx="3087720" cy="3077280"/>
          </a:xfrm>
          <a:prstGeom prst="rect">
            <a:avLst/>
          </a:prstGeom>
          <a:ln w="0">
            <a:noFill/>
          </a:ln>
        </p:spPr>
      </p:pic>
      <p:sp>
        <p:nvSpPr>
          <p:cNvPr id="84" name="CustomShape 3_5"/>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Ventajas de la POO</a:t>
            </a:r>
            <a:endParaRPr lang="es-CO" sz="2800" b="0" strike="noStrike" spc="-1" dirty="0">
              <a:latin typeface="Arial"/>
            </a:endParaRPr>
          </a:p>
        </p:txBody>
      </p:sp>
      <p:pic>
        <p:nvPicPr>
          <p:cNvPr id="85" name="Imagen 6_5"/>
          <p:cNvPicPr/>
          <p:nvPr/>
        </p:nvPicPr>
        <p:blipFill>
          <a:blip r:embed="rId6"/>
          <a:stretch/>
        </p:blipFill>
        <p:spPr>
          <a:xfrm rot="10800000" flipH="1">
            <a:off x="705240" y="2168640"/>
            <a:ext cx="1466280" cy="57600"/>
          </a:xfrm>
          <a:prstGeom prst="rect">
            <a:avLst/>
          </a:prstGeom>
          <a:ln w="0">
            <a:noFill/>
          </a:ln>
        </p:spPr>
      </p:pic>
      <p:sp>
        <p:nvSpPr>
          <p:cNvPr id="86" name="CustomShape 2_5"/>
          <p:cNvSpPr/>
          <p:nvPr/>
        </p:nvSpPr>
        <p:spPr>
          <a:xfrm>
            <a:off x="561600" y="2320920"/>
            <a:ext cx="594468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El paradigma orientado a objetos es útil cuando el sistema se modela de forma casi análoga a la realidad, porque así se simplifica el diseño de alto nivel. </a:t>
            </a: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Esta analogía permite que los programadores tengan más claro cuál es el papel de cada porción del programa y de los datos, lo que facilita la creación y el mantenimiento del sistema. </a:t>
            </a:r>
            <a:endParaRPr lang="es-CO"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_5"/>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88" name="Imagen 8_6"/>
          <p:cNvPicPr/>
          <p:nvPr/>
        </p:nvPicPr>
        <p:blipFill>
          <a:blip r:embed="rId2"/>
          <a:stretch/>
        </p:blipFill>
        <p:spPr>
          <a:xfrm>
            <a:off x="7224120" y="5105160"/>
            <a:ext cx="1225440" cy="806040"/>
          </a:xfrm>
          <a:prstGeom prst="rect">
            <a:avLst/>
          </a:prstGeom>
          <a:ln w="0">
            <a:noFill/>
          </a:ln>
        </p:spPr>
      </p:pic>
      <p:pic>
        <p:nvPicPr>
          <p:cNvPr id="89" name="Imagen 14_6"/>
          <p:cNvPicPr/>
          <p:nvPr/>
        </p:nvPicPr>
        <p:blipFill>
          <a:blip r:embed="rId3"/>
          <a:stretch/>
        </p:blipFill>
        <p:spPr>
          <a:xfrm>
            <a:off x="7530480" y="2107440"/>
            <a:ext cx="1497600" cy="1433880"/>
          </a:xfrm>
          <a:prstGeom prst="rect">
            <a:avLst/>
          </a:prstGeom>
          <a:ln w="0">
            <a:noFill/>
          </a:ln>
        </p:spPr>
      </p:pic>
      <p:pic>
        <p:nvPicPr>
          <p:cNvPr id="90" name="Imagen 16_6"/>
          <p:cNvPicPr/>
          <p:nvPr/>
        </p:nvPicPr>
        <p:blipFill>
          <a:blip r:embed="rId4"/>
          <a:stretch/>
        </p:blipFill>
        <p:spPr>
          <a:xfrm>
            <a:off x="9439920" y="4097880"/>
            <a:ext cx="1510200" cy="1433880"/>
          </a:xfrm>
          <a:prstGeom prst="rect">
            <a:avLst/>
          </a:prstGeom>
          <a:ln w="0">
            <a:noFill/>
          </a:ln>
        </p:spPr>
      </p:pic>
      <p:pic>
        <p:nvPicPr>
          <p:cNvPr id="91" name="Imagen 11_6"/>
          <p:cNvPicPr/>
          <p:nvPr/>
        </p:nvPicPr>
        <p:blipFill>
          <a:blip r:embed="rId5"/>
          <a:stretch/>
        </p:blipFill>
        <p:spPr>
          <a:xfrm>
            <a:off x="7696440" y="2280960"/>
            <a:ext cx="3087720" cy="3077280"/>
          </a:xfrm>
          <a:prstGeom prst="rect">
            <a:avLst/>
          </a:prstGeom>
          <a:ln w="0">
            <a:noFill/>
          </a:ln>
        </p:spPr>
      </p:pic>
      <p:sp>
        <p:nvSpPr>
          <p:cNvPr id="92" name="CustomShape 3_6"/>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Ventajas </a:t>
            </a:r>
            <a:r>
              <a:rPr lang="es-CO" sz="2800" b="1" spc="-1" dirty="0">
                <a:solidFill>
                  <a:srgbClr val="4472C4"/>
                </a:solidFill>
                <a:latin typeface="Calabri"/>
                <a:ea typeface="DejaVu Sans"/>
              </a:rPr>
              <a:t>de la </a:t>
            </a:r>
            <a:r>
              <a:rPr lang="es-CO" sz="2800" b="1" strike="noStrike" spc="-1" dirty="0">
                <a:solidFill>
                  <a:srgbClr val="4472C4"/>
                </a:solidFill>
                <a:latin typeface="Calabri"/>
                <a:ea typeface="DejaVu Sans"/>
              </a:rPr>
              <a:t>POO</a:t>
            </a:r>
            <a:endParaRPr lang="es-CO" sz="2800" b="0" strike="noStrike" spc="-1" dirty="0">
              <a:latin typeface="Arial"/>
            </a:endParaRPr>
          </a:p>
        </p:txBody>
      </p:sp>
      <p:pic>
        <p:nvPicPr>
          <p:cNvPr id="93" name="Imagen 6_6"/>
          <p:cNvPicPr/>
          <p:nvPr/>
        </p:nvPicPr>
        <p:blipFill>
          <a:blip r:embed="rId6"/>
          <a:stretch/>
        </p:blipFill>
        <p:spPr>
          <a:xfrm rot="10800000" flipH="1">
            <a:off x="705240" y="2168640"/>
            <a:ext cx="1466280" cy="57600"/>
          </a:xfrm>
          <a:prstGeom prst="rect">
            <a:avLst/>
          </a:prstGeom>
          <a:ln w="0">
            <a:noFill/>
          </a:ln>
        </p:spPr>
      </p:pic>
      <p:sp>
        <p:nvSpPr>
          <p:cNvPr id="94" name="CustomShape 2_6"/>
          <p:cNvSpPr/>
          <p:nvPr/>
        </p:nvSpPr>
        <p:spPr>
          <a:xfrm>
            <a:off x="561600" y="2320920"/>
            <a:ext cx="5944680" cy="338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Además, se promueve la reutilización, pues las similitudes entre objetos se programan sólo una vez en forma abstracta y el programador concentra su esfuerzo en las diferencias concretas. </a:t>
            </a: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endParaRPr lang="es-CO" sz="1800" b="0" strike="noStrike" spc="-1">
              <a:latin typeface="Arial"/>
            </a:endParaRPr>
          </a:p>
          <a:p>
            <a:pPr marL="216000" indent="-215280" algn="just">
              <a:lnSpc>
                <a:spcPct val="100000"/>
              </a:lnSpc>
              <a:buClr>
                <a:srgbClr val="000000"/>
              </a:buClr>
              <a:buFont typeface="Wingdings" charset="2"/>
              <a:buChar char=""/>
              <a:tabLst>
                <a:tab pos="0" algn="l"/>
              </a:tabLst>
            </a:pPr>
            <a:r>
              <a:rPr lang="es-ES" sz="1800" b="0" strike="noStrike" spc="-1">
                <a:solidFill>
                  <a:srgbClr val="000000"/>
                </a:solidFill>
                <a:latin typeface="Poppins"/>
                <a:ea typeface="Arial"/>
              </a:rPr>
              <a:t>En la POO podemos, por ejemplo, diseñar el código para un botón virtual genérico que detecta el "click" del mouse y llama a una función. El código del botón se reutiliza cada vez que queremos crear un botón, pero con características particulares para cada caso.</a:t>
            </a:r>
            <a:endParaRPr lang="es-CO"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_6"/>
          <p:cNvSpPr/>
          <p:nvPr/>
        </p:nvSpPr>
        <p:spPr>
          <a:xfrm>
            <a:off x="3440880" y="106560"/>
            <a:ext cx="5461200" cy="67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gn="ctr">
              <a:lnSpc>
                <a:spcPct val="90000"/>
              </a:lnSpc>
            </a:pPr>
            <a:r>
              <a:rPr lang="es-CO" sz="4400" b="0" strike="noStrike" spc="-1">
                <a:solidFill>
                  <a:srgbClr val="FFFFFF"/>
                </a:solidFill>
                <a:latin typeface="Calibri"/>
                <a:ea typeface="DejaVu Sans"/>
              </a:rPr>
              <a:t>POO</a:t>
            </a:r>
            <a:endParaRPr lang="es-CO" sz="4400" b="0" strike="noStrike" spc="-1">
              <a:latin typeface="Arial"/>
            </a:endParaRPr>
          </a:p>
        </p:txBody>
      </p:sp>
      <p:pic>
        <p:nvPicPr>
          <p:cNvPr id="96" name="Imagen 8_7"/>
          <p:cNvPicPr/>
          <p:nvPr/>
        </p:nvPicPr>
        <p:blipFill>
          <a:blip r:embed="rId2"/>
          <a:stretch/>
        </p:blipFill>
        <p:spPr>
          <a:xfrm>
            <a:off x="7224120" y="5105160"/>
            <a:ext cx="1225440" cy="806040"/>
          </a:xfrm>
          <a:prstGeom prst="rect">
            <a:avLst/>
          </a:prstGeom>
          <a:ln w="0">
            <a:noFill/>
          </a:ln>
        </p:spPr>
      </p:pic>
      <p:pic>
        <p:nvPicPr>
          <p:cNvPr id="97" name="Imagen 14_7"/>
          <p:cNvPicPr/>
          <p:nvPr/>
        </p:nvPicPr>
        <p:blipFill>
          <a:blip r:embed="rId3"/>
          <a:stretch/>
        </p:blipFill>
        <p:spPr>
          <a:xfrm>
            <a:off x="7530480" y="2107440"/>
            <a:ext cx="1497600" cy="1433880"/>
          </a:xfrm>
          <a:prstGeom prst="rect">
            <a:avLst/>
          </a:prstGeom>
          <a:ln w="0">
            <a:noFill/>
          </a:ln>
        </p:spPr>
      </p:pic>
      <p:pic>
        <p:nvPicPr>
          <p:cNvPr id="98" name="Imagen 16_7"/>
          <p:cNvPicPr/>
          <p:nvPr/>
        </p:nvPicPr>
        <p:blipFill>
          <a:blip r:embed="rId4"/>
          <a:stretch/>
        </p:blipFill>
        <p:spPr>
          <a:xfrm>
            <a:off x="9439920" y="4097880"/>
            <a:ext cx="1510200" cy="1433880"/>
          </a:xfrm>
          <a:prstGeom prst="rect">
            <a:avLst/>
          </a:prstGeom>
          <a:ln w="0">
            <a:noFill/>
          </a:ln>
        </p:spPr>
      </p:pic>
      <p:pic>
        <p:nvPicPr>
          <p:cNvPr id="99" name="Imagen 11_7"/>
          <p:cNvPicPr/>
          <p:nvPr/>
        </p:nvPicPr>
        <p:blipFill>
          <a:blip r:embed="rId5"/>
          <a:stretch/>
        </p:blipFill>
        <p:spPr>
          <a:xfrm>
            <a:off x="7696440" y="2280960"/>
            <a:ext cx="3087720" cy="3077280"/>
          </a:xfrm>
          <a:prstGeom prst="rect">
            <a:avLst/>
          </a:prstGeom>
          <a:ln w="0">
            <a:noFill/>
          </a:ln>
        </p:spPr>
      </p:pic>
      <p:sp>
        <p:nvSpPr>
          <p:cNvPr id="100" name="CustomShape 3_7"/>
          <p:cNvSpPr/>
          <p:nvPr/>
        </p:nvSpPr>
        <p:spPr>
          <a:xfrm>
            <a:off x="561600" y="1586160"/>
            <a:ext cx="5461560" cy="6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dirty="0">
                <a:solidFill>
                  <a:srgbClr val="4472C4"/>
                </a:solidFill>
                <a:latin typeface="Calabri"/>
                <a:ea typeface="DejaVu Sans"/>
              </a:rPr>
              <a:t>Ventajas de la POO</a:t>
            </a:r>
            <a:endParaRPr lang="es-CO" sz="2800" b="0" strike="noStrike" spc="-1" dirty="0">
              <a:latin typeface="Arial"/>
            </a:endParaRPr>
          </a:p>
        </p:txBody>
      </p:sp>
      <p:pic>
        <p:nvPicPr>
          <p:cNvPr id="101" name="Imagen 6_7"/>
          <p:cNvPicPr/>
          <p:nvPr/>
        </p:nvPicPr>
        <p:blipFill>
          <a:blip r:embed="rId6"/>
          <a:stretch/>
        </p:blipFill>
        <p:spPr>
          <a:xfrm rot="10800000" flipH="1">
            <a:off x="705240" y="2168640"/>
            <a:ext cx="1466280" cy="57600"/>
          </a:xfrm>
          <a:prstGeom prst="rect">
            <a:avLst/>
          </a:prstGeom>
          <a:ln w="0">
            <a:noFill/>
          </a:ln>
        </p:spPr>
      </p:pic>
      <p:sp>
        <p:nvSpPr>
          <p:cNvPr id="102" name="CustomShape 2_8"/>
          <p:cNvSpPr/>
          <p:nvPr/>
        </p:nvSpPr>
        <p:spPr>
          <a:xfrm>
            <a:off x="561600" y="2320920"/>
            <a:ext cx="59446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280" algn="just">
              <a:lnSpc>
                <a:spcPct val="100000"/>
              </a:lnSpc>
              <a:buClr>
                <a:srgbClr val="000000"/>
              </a:buClr>
              <a:buFont typeface="Wingdings" charset="2"/>
              <a:buChar char=""/>
              <a:tabLst>
                <a:tab pos="0" algn="l"/>
              </a:tabLst>
            </a:pPr>
            <a:r>
              <a:rPr lang="es-ES" sz="1800" b="0" strike="noStrike" spc="-1" dirty="0">
                <a:solidFill>
                  <a:srgbClr val="000000"/>
                </a:solidFill>
                <a:latin typeface="Poppins"/>
                <a:ea typeface="Arial"/>
              </a:rPr>
              <a:t>También se mejora el desarrollo de software a gran escala. Los equipos de programadores trabajan sobre objetos diferentes y, posteriormente, se integra el trabajo de todos haciendo uso de las interfaces (la cara hacia afuera) de los objetos. </a:t>
            </a:r>
            <a:endParaRPr lang="es-CO"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872</TotalTime>
  <Words>1226</Words>
  <Application>Microsoft Office PowerPoint</Application>
  <PresentationFormat>Panorámica</PresentationFormat>
  <Paragraphs>130</Paragraphs>
  <Slides>22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Calabri</vt:lpstr>
      <vt:lpstr>Calibri</vt:lpstr>
      <vt:lpstr>Poppins</vt:lpstr>
      <vt:lpstr>Symbol</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sergio.101615164@ucaldas.edu.co</dc:creator>
  <dc:description/>
  <cp:lastModifiedBy>Andres Felipe Escallon Portilla</cp:lastModifiedBy>
  <cp:revision>76</cp:revision>
  <dcterms:created xsi:type="dcterms:W3CDTF">2021-04-09T13:53:49Z</dcterms:created>
  <dcterms:modified xsi:type="dcterms:W3CDTF">2021-07-25T12:38:29Z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false</vt:bool>
  </property>
  <property fmtid="{D5CDD505-2E9C-101B-9397-08002B2CF9AE}" pid="4" name="LinksUpToDate">
    <vt:bool>false</vt:bool>
  </property>
  <property fmtid="{D5CDD505-2E9C-101B-9397-08002B2CF9AE}" pid="5" name="MMClips">
    <vt:r8>0</vt:r8>
  </property>
  <property fmtid="{D5CDD505-2E9C-101B-9397-08002B2CF9AE}" pid="6" name="Notes">
    <vt:r8>1</vt:r8>
  </property>
  <property fmtid="{D5CDD505-2E9C-101B-9397-08002B2CF9AE}" pid="7" name="PresentationFormat">
    <vt:lpwstr>Panorámica</vt:lpwstr>
  </property>
  <property fmtid="{D5CDD505-2E9C-101B-9397-08002B2CF9AE}" pid="8" name="ScaleCrop">
    <vt:bool>false</vt:bool>
  </property>
  <property fmtid="{D5CDD505-2E9C-101B-9397-08002B2CF9AE}" pid="9" name="ShareDoc">
    <vt:bool>false</vt:bool>
  </property>
  <property fmtid="{D5CDD505-2E9C-101B-9397-08002B2CF9AE}" pid="10" name="Slides">
    <vt:r8>6</vt:r8>
  </property>
</Properties>
</file>