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3200" b="0" strike="noStrike" spc="-1">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3200" b="0" strike="noStrike" spc="-1">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3200" b="0" strike="noStrike" spc="-1">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3200" b="0" strike="noStrike" spc="-1">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3200" b="0" strike="noStrike" spc="-1">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3200" b="0" strike="noStrike" spc="-1">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10"/>
          <p:cNvPicPr/>
          <p:nvPr/>
        </p:nvPicPr>
        <p:blipFill>
          <a:blip r:embed="rId14"/>
          <a:stretch/>
        </p:blipFill>
        <p:spPr>
          <a:xfrm>
            <a:off x="2520" y="0"/>
            <a:ext cx="12186360" cy="6857280"/>
          </a:xfrm>
          <a:prstGeom prst="rect">
            <a:avLst/>
          </a:prstGeom>
          <a:ln w="0">
            <a:noFill/>
          </a:ln>
        </p:spPr>
      </p:pic>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s-CO" sz="4400" b="0" strike="noStrike" spc="-1">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s-CO" sz="2800" b="0" strike="noStrike" spc="-1">
                <a:latin typeface="Arial"/>
              </a:rPr>
              <a:t>Second Outline Level</a:t>
            </a:r>
          </a:p>
          <a:p>
            <a:pPr marL="1296000" lvl="2" indent="-288000">
              <a:spcBef>
                <a:spcPts val="850"/>
              </a:spcBef>
              <a:buClr>
                <a:srgbClr val="000000"/>
              </a:buClr>
              <a:buSzPct val="45000"/>
              <a:buFont typeface="Wingdings" charset="2"/>
              <a:buChar char=""/>
            </a:pPr>
            <a:r>
              <a:rPr lang="es-CO" sz="2400" b="0" strike="noStrike" spc="-1">
                <a:latin typeface="Arial"/>
              </a:rPr>
              <a:t>Third Outline Level</a:t>
            </a:r>
          </a:p>
          <a:p>
            <a:pPr marL="1728000" lvl="3" indent="-216000">
              <a:spcBef>
                <a:spcPts val="567"/>
              </a:spcBef>
              <a:buClr>
                <a:srgbClr val="000000"/>
              </a:buClr>
              <a:buSzPct val="75000"/>
              <a:buFont typeface="Symbol" charset="2"/>
              <a:buChar char=""/>
            </a:pPr>
            <a:r>
              <a:rPr lang="es-CO" sz="2000" b="0" strike="noStrike" spc="-1">
                <a:latin typeface="Arial"/>
              </a:rPr>
              <a:t>Fourth Outline Level</a:t>
            </a:r>
          </a:p>
          <a:p>
            <a:pPr marL="2160000" lvl="4" indent="-216000">
              <a:spcBef>
                <a:spcPts val="283"/>
              </a:spcBef>
              <a:buClr>
                <a:srgbClr val="000000"/>
              </a:buClr>
              <a:buSzPct val="45000"/>
              <a:buFont typeface="Wingdings" charset="2"/>
              <a:buChar char=""/>
            </a:pPr>
            <a:r>
              <a:rPr lang="es-CO" sz="2000" b="0" strike="noStrike" spc="-1">
                <a:latin typeface="Arial"/>
              </a:rPr>
              <a:t>Fifth Outline Level</a:t>
            </a:r>
          </a:p>
          <a:p>
            <a:pPr marL="2592000" lvl="5" indent="-216000">
              <a:spcBef>
                <a:spcPts val="283"/>
              </a:spcBef>
              <a:buClr>
                <a:srgbClr val="000000"/>
              </a:buClr>
              <a:buSzPct val="45000"/>
              <a:buFont typeface="Wingdings" charset="2"/>
              <a:buChar char=""/>
            </a:pPr>
            <a:r>
              <a:rPr lang="es-CO" sz="2000" b="0" strike="noStrike" spc="-1">
                <a:latin typeface="Arial"/>
              </a:rPr>
              <a:t>Sixth Outline Level</a:t>
            </a:r>
          </a:p>
          <a:p>
            <a:pPr marL="3024000" lvl="6" indent="-216000">
              <a:spcBef>
                <a:spcPts val="283"/>
              </a:spcBef>
              <a:buClr>
                <a:srgbClr val="000000"/>
              </a:buClr>
              <a:buSzPct val="45000"/>
              <a:buFont typeface="Wingdings" charset="2"/>
              <a:buChar char=""/>
            </a:pPr>
            <a:r>
              <a:rPr lang="es-CO"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endParaRPr lang="es-CO" sz="4400" b="0" strike="noStrike" spc="-1" dirty="0">
              <a:latin typeface="Arial"/>
            </a:endParaRPr>
          </a:p>
        </p:txBody>
      </p:sp>
      <p:sp>
        <p:nvSpPr>
          <p:cNvPr id="41" name="CustomShape 3"/>
          <p:cNvSpPr/>
          <p:nvPr/>
        </p:nvSpPr>
        <p:spPr>
          <a:xfrm>
            <a:off x="561600" y="1945799"/>
            <a:ext cx="7565258" cy="38899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9600" b="1" strike="noStrike" spc="-1" dirty="0">
                <a:solidFill>
                  <a:srgbClr val="4472C4"/>
                </a:solidFill>
                <a:latin typeface="Calabri"/>
                <a:ea typeface="DejaVu Sans"/>
              </a:rPr>
              <a:t>HERENCIA</a:t>
            </a:r>
            <a:endParaRPr lang="es-CO" sz="9600" b="0" strike="noStrike" spc="-1" dirty="0">
              <a:latin typeface="Arial"/>
            </a:endParaRPr>
          </a:p>
        </p:txBody>
      </p:sp>
      <p:pic>
        <p:nvPicPr>
          <p:cNvPr id="42" name="Imagen 6"/>
          <p:cNvPicPr/>
          <p:nvPr/>
        </p:nvPicPr>
        <p:blipFill>
          <a:blip r:embed="rId2"/>
          <a:stretch/>
        </p:blipFill>
        <p:spPr>
          <a:xfrm rot="10800000" flipH="1">
            <a:off x="705240" y="2600280"/>
            <a:ext cx="1466640" cy="57960"/>
          </a:xfrm>
          <a:prstGeom prst="rect">
            <a:avLst/>
          </a:prstGeom>
          <a:ln w="0">
            <a:noFill/>
          </a:ln>
        </p:spPr>
      </p:pic>
      <p:pic>
        <p:nvPicPr>
          <p:cNvPr id="43" name="Imagen 10"/>
          <p:cNvPicPr/>
          <p:nvPr/>
        </p:nvPicPr>
        <p:blipFill>
          <a:blip r:embed="rId3"/>
          <a:stretch/>
        </p:blipFill>
        <p:spPr>
          <a:xfrm>
            <a:off x="6711120" y="2320200"/>
            <a:ext cx="3972600" cy="3988080"/>
          </a:xfrm>
          <a:prstGeom prst="rect">
            <a:avLst/>
          </a:prstGeom>
          <a:ln w="0">
            <a:noFill/>
          </a:ln>
        </p:spPr>
      </p:pic>
      <p:pic>
        <p:nvPicPr>
          <p:cNvPr id="44" name="Imagen 12"/>
          <p:cNvPicPr/>
          <p:nvPr/>
        </p:nvPicPr>
        <p:blipFill>
          <a:blip r:embed="rId4"/>
          <a:stretch/>
        </p:blipFill>
        <p:spPr>
          <a:xfrm>
            <a:off x="7888320" y="911160"/>
            <a:ext cx="3803040" cy="38109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_7"/>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pic>
        <p:nvPicPr>
          <p:cNvPr id="90" name="Imagen 10_8"/>
          <p:cNvPicPr/>
          <p:nvPr/>
        </p:nvPicPr>
        <p:blipFill>
          <a:blip r:embed="rId2"/>
          <a:stretch/>
        </p:blipFill>
        <p:spPr>
          <a:xfrm>
            <a:off x="6711120" y="2320200"/>
            <a:ext cx="3972600" cy="3988080"/>
          </a:xfrm>
          <a:prstGeom prst="rect">
            <a:avLst/>
          </a:prstGeom>
          <a:ln w="0">
            <a:noFill/>
          </a:ln>
        </p:spPr>
      </p:pic>
      <p:pic>
        <p:nvPicPr>
          <p:cNvPr id="91" name="Imagen 12_8"/>
          <p:cNvPicPr/>
          <p:nvPr/>
        </p:nvPicPr>
        <p:blipFill>
          <a:blip r:embed="rId3"/>
          <a:stretch/>
        </p:blipFill>
        <p:spPr>
          <a:xfrm>
            <a:off x="7888320" y="911160"/>
            <a:ext cx="3803040" cy="3810960"/>
          </a:xfrm>
          <a:prstGeom prst="rect">
            <a:avLst/>
          </a:prstGeom>
          <a:ln w="0">
            <a:noFill/>
          </a:ln>
        </p:spPr>
      </p:pic>
      <p:pic>
        <p:nvPicPr>
          <p:cNvPr id="92" name="Imagen 7_8"/>
          <p:cNvPicPr/>
          <p:nvPr/>
        </p:nvPicPr>
        <p:blipFill>
          <a:blip r:embed="rId4"/>
          <a:stretch/>
        </p:blipFill>
        <p:spPr>
          <a:xfrm>
            <a:off x="7359120" y="2283120"/>
            <a:ext cx="3088440" cy="3078000"/>
          </a:xfrm>
          <a:prstGeom prst="rect">
            <a:avLst/>
          </a:prstGeom>
          <a:ln w="0">
            <a:noFill/>
          </a:ln>
        </p:spPr>
      </p:pic>
      <p:pic>
        <p:nvPicPr>
          <p:cNvPr id="93" name="Imagen 3_0"/>
          <p:cNvPicPr/>
          <p:nvPr/>
        </p:nvPicPr>
        <p:blipFill>
          <a:blip r:embed="rId5"/>
          <a:srcRect l="10031" r="11941"/>
          <a:stretch/>
        </p:blipFill>
        <p:spPr>
          <a:xfrm>
            <a:off x="1008000" y="1512000"/>
            <a:ext cx="5184000" cy="45118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_8"/>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95" name="CustomShape 3_4"/>
          <p:cNvSpPr/>
          <p:nvPr/>
        </p:nvSpPr>
        <p:spPr>
          <a:xfrm>
            <a:off x="561600" y="1945800"/>
            <a:ext cx="246240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Java</a:t>
            </a:r>
            <a:endParaRPr lang="es-CO" sz="2800" b="0" strike="noStrike" spc="-1">
              <a:latin typeface="Arial"/>
            </a:endParaRPr>
          </a:p>
        </p:txBody>
      </p:sp>
      <p:pic>
        <p:nvPicPr>
          <p:cNvPr id="96" name="Imagen 6_6"/>
          <p:cNvPicPr/>
          <p:nvPr/>
        </p:nvPicPr>
        <p:blipFill>
          <a:blip r:embed="rId2"/>
          <a:stretch/>
        </p:blipFill>
        <p:spPr>
          <a:xfrm rot="10800000" flipH="1">
            <a:off x="705240" y="2600280"/>
            <a:ext cx="1466640" cy="57960"/>
          </a:xfrm>
          <a:prstGeom prst="rect">
            <a:avLst/>
          </a:prstGeom>
          <a:ln w="0">
            <a:noFill/>
          </a:ln>
        </p:spPr>
      </p:pic>
      <p:pic>
        <p:nvPicPr>
          <p:cNvPr id="97" name="Imagen 10_9"/>
          <p:cNvPicPr/>
          <p:nvPr/>
        </p:nvPicPr>
        <p:blipFill>
          <a:blip r:embed="rId3"/>
          <a:stretch/>
        </p:blipFill>
        <p:spPr>
          <a:xfrm>
            <a:off x="6711120" y="2320200"/>
            <a:ext cx="3972600" cy="3988080"/>
          </a:xfrm>
          <a:prstGeom prst="rect">
            <a:avLst/>
          </a:prstGeom>
          <a:ln w="0">
            <a:noFill/>
          </a:ln>
        </p:spPr>
      </p:pic>
      <p:pic>
        <p:nvPicPr>
          <p:cNvPr id="98" name="Imagen 12_9"/>
          <p:cNvPicPr/>
          <p:nvPr/>
        </p:nvPicPr>
        <p:blipFill>
          <a:blip r:embed="rId4"/>
          <a:stretch/>
        </p:blipFill>
        <p:spPr>
          <a:xfrm>
            <a:off x="7888320" y="911160"/>
            <a:ext cx="3803040" cy="3810960"/>
          </a:xfrm>
          <a:prstGeom prst="rect">
            <a:avLst/>
          </a:prstGeom>
          <a:ln w="0">
            <a:noFill/>
          </a:ln>
        </p:spPr>
      </p:pic>
      <p:pic>
        <p:nvPicPr>
          <p:cNvPr id="100" name="Imagen 6_0"/>
          <p:cNvPicPr/>
          <p:nvPr/>
        </p:nvPicPr>
        <p:blipFill>
          <a:blip r:embed="rId5"/>
          <a:stretch/>
        </p:blipFill>
        <p:spPr>
          <a:xfrm>
            <a:off x="5148000" y="792000"/>
            <a:ext cx="2993040" cy="3147840"/>
          </a:xfrm>
          <a:prstGeom prst="rect">
            <a:avLst/>
          </a:prstGeom>
          <a:ln w="0">
            <a:noFill/>
          </a:ln>
        </p:spPr>
      </p:pic>
      <p:pic>
        <p:nvPicPr>
          <p:cNvPr id="101" name="Imagen 7_0"/>
          <p:cNvPicPr/>
          <p:nvPr/>
        </p:nvPicPr>
        <p:blipFill>
          <a:blip r:embed="rId6"/>
          <a:stretch/>
        </p:blipFill>
        <p:spPr>
          <a:xfrm>
            <a:off x="360000" y="3180240"/>
            <a:ext cx="4858560" cy="18237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_9"/>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103" name="CustomShape 3_5"/>
          <p:cNvSpPr/>
          <p:nvPr/>
        </p:nvSpPr>
        <p:spPr>
          <a:xfrm>
            <a:off x="561600" y="1945800"/>
            <a:ext cx="246240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Java</a:t>
            </a:r>
            <a:endParaRPr lang="es-CO" sz="2800" b="0" strike="noStrike" spc="-1">
              <a:latin typeface="Arial"/>
            </a:endParaRPr>
          </a:p>
        </p:txBody>
      </p:sp>
      <p:pic>
        <p:nvPicPr>
          <p:cNvPr id="104" name="Imagen 6_7"/>
          <p:cNvPicPr/>
          <p:nvPr/>
        </p:nvPicPr>
        <p:blipFill>
          <a:blip r:embed="rId2"/>
          <a:stretch/>
        </p:blipFill>
        <p:spPr>
          <a:xfrm rot="10800000" flipH="1">
            <a:off x="705240" y="2600280"/>
            <a:ext cx="1466640" cy="57960"/>
          </a:xfrm>
          <a:prstGeom prst="rect">
            <a:avLst/>
          </a:prstGeom>
          <a:ln w="0">
            <a:noFill/>
          </a:ln>
        </p:spPr>
      </p:pic>
      <p:pic>
        <p:nvPicPr>
          <p:cNvPr id="105" name="Imagen 10_10"/>
          <p:cNvPicPr/>
          <p:nvPr/>
        </p:nvPicPr>
        <p:blipFill>
          <a:blip r:embed="rId3"/>
          <a:stretch/>
        </p:blipFill>
        <p:spPr>
          <a:xfrm>
            <a:off x="6711120" y="2320200"/>
            <a:ext cx="3972600" cy="3988080"/>
          </a:xfrm>
          <a:prstGeom prst="rect">
            <a:avLst/>
          </a:prstGeom>
          <a:ln w="0">
            <a:noFill/>
          </a:ln>
        </p:spPr>
      </p:pic>
      <p:pic>
        <p:nvPicPr>
          <p:cNvPr id="106" name="Imagen 12_10"/>
          <p:cNvPicPr/>
          <p:nvPr/>
        </p:nvPicPr>
        <p:blipFill>
          <a:blip r:embed="rId4"/>
          <a:stretch/>
        </p:blipFill>
        <p:spPr>
          <a:xfrm>
            <a:off x="7888320" y="911160"/>
            <a:ext cx="3803040" cy="3810960"/>
          </a:xfrm>
          <a:prstGeom prst="rect">
            <a:avLst/>
          </a:prstGeom>
          <a:ln w="0">
            <a:noFill/>
          </a:ln>
        </p:spPr>
      </p:pic>
      <p:pic>
        <p:nvPicPr>
          <p:cNvPr id="108" name="Imagen 6_8"/>
          <p:cNvPicPr/>
          <p:nvPr/>
        </p:nvPicPr>
        <p:blipFill>
          <a:blip r:embed="rId5"/>
          <a:stretch/>
        </p:blipFill>
        <p:spPr>
          <a:xfrm>
            <a:off x="5148000" y="792000"/>
            <a:ext cx="2993040" cy="3147840"/>
          </a:xfrm>
          <a:prstGeom prst="rect">
            <a:avLst/>
          </a:prstGeom>
          <a:ln w="0">
            <a:noFill/>
          </a:ln>
        </p:spPr>
      </p:pic>
      <p:pic>
        <p:nvPicPr>
          <p:cNvPr id="109" name="Imagen 3_1"/>
          <p:cNvPicPr/>
          <p:nvPr/>
        </p:nvPicPr>
        <p:blipFill>
          <a:blip r:embed="rId6"/>
          <a:stretch/>
        </p:blipFill>
        <p:spPr>
          <a:xfrm>
            <a:off x="252000" y="2736000"/>
            <a:ext cx="5103360" cy="2664000"/>
          </a:xfrm>
          <a:prstGeom prst="rect">
            <a:avLst/>
          </a:prstGeom>
          <a:ln w="9360">
            <a:solidFill>
              <a:srgbClr val="FFFF00"/>
            </a:solidFill>
            <a:rou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_10"/>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111" name="CustomShape 3_6"/>
          <p:cNvSpPr/>
          <p:nvPr/>
        </p:nvSpPr>
        <p:spPr>
          <a:xfrm>
            <a:off x="561600" y="194580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Subtipos y asignación</a:t>
            </a:r>
            <a:endParaRPr lang="es-CO" sz="2800" b="0" strike="noStrike" spc="-1">
              <a:latin typeface="Arial"/>
            </a:endParaRPr>
          </a:p>
        </p:txBody>
      </p:sp>
      <p:pic>
        <p:nvPicPr>
          <p:cNvPr id="112" name="Imagen 6_9"/>
          <p:cNvPicPr/>
          <p:nvPr/>
        </p:nvPicPr>
        <p:blipFill>
          <a:blip r:embed="rId2"/>
          <a:stretch/>
        </p:blipFill>
        <p:spPr>
          <a:xfrm rot="10800000" flipH="1">
            <a:off x="705240" y="2600280"/>
            <a:ext cx="1466640" cy="57960"/>
          </a:xfrm>
          <a:prstGeom prst="rect">
            <a:avLst/>
          </a:prstGeom>
          <a:ln w="0">
            <a:noFill/>
          </a:ln>
        </p:spPr>
      </p:pic>
      <p:pic>
        <p:nvPicPr>
          <p:cNvPr id="113" name="Imagen 10_11"/>
          <p:cNvPicPr/>
          <p:nvPr/>
        </p:nvPicPr>
        <p:blipFill>
          <a:blip r:embed="rId3"/>
          <a:stretch/>
        </p:blipFill>
        <p:spPr>
          <a:xfrm>
            <a:off x="6711120" y="2320200"/>
            <a:ext cx="3972600" cy="3988080"/>
          </a:xfrm>
          <a:prstGeom prst="rect">
            <a:avLst/>
          </a:prstGeom>
          <a:ln w="0">
            <a:noFill/>
          </a:ln>
        </p:spPr>
      </p:pic>
      <p:pic>
        <p:nvPicPr>
          <p:cNvPr id="114" name="Imagen 12_11"/>
          <p:cNvPicPr/>
          <p:nvPr/>
        </p:nvPicPr>
        <p:blipFill>
          <a:blip r:embed="rId4"/>
          <a:stretch/>
        </p:blipFill>
        <p:spPr>
          <a:xfrm>
            <a:off x="7888320" y="911160"/>
            <a:ext cx="3803040" cy="3810960"/>
          </a:xfrm>
          <a:prstGeom prst="rect">
            <a:avLst/>
          </a:prstGeom>
          <a:ln w="0">
            <a:noFill/>
          </a:ln>
        </p:spPr>
      </p:pic>
      <p:pic>
        <p:nvPicPr>
          <p:cNvPr id="115" name="Imagen 7_11"/>
          <p:cNvPicPr/>
          <p:nvPr/>
        </p:nvPicPr>
        <p:blipFill>
          <a:blip r:embed="rId5"/>
          <a:stretch/>
        </p:blipFill>
        <p:spPr>
          <a:xfrm>
            <a:off x="7359120" y="2283120"/>
            <a:ext cx="3088440" cy="3078000"/>
          </a:xfrm>
          <a:prstGeom prst="rect">
            <a:avLst/>
          </a:prstGeom>
          <a:ln w="0">
            <a:noFill/>
          </a:ln>
        </p:spPr>
      </p:pic>
      <p:pic>
        <p:nvPicPr>
          <p:cNvPr id="116" name="Imagen 1"/>
          <p:cNvPicPr/>
          <p:nvPr/>
        </p:nvPicPr>
        <p:blipFill>
          <a:blip r:embed="rId6"/>
          <a:stretch/>
        </p:blipFill>
        <p:spPr>
          <a:xfrm>
            <a:off x="416880" y="5013720"/>
            <a:ext cx="5847120" cy="518760"/>
          </a:xfrm>
          <a:prstGeom prst="rect">
            <a:avLst/>
          </a:prstGeom>
          <a:ln w="0">
            <a:noFill/>
          </a:ln>
        </p:spPr>
      </p:pic>
      <p:pic>
        <p:nvPicPr>
          <p:cNvPr id="117" name="Imagen 2_1"/>
          <p:cNvPicPr/>
          <p:nvPr/>
        </p:nvPicPr>
        <p:blipFill>
          <a:blip r:embed="rId7"/>
          <a:srcRect l="23352"/>
          <a:stretch/>
        </p:blipFill>
        <p:spPr>
          <a:xfrm>
            <a:off x="3664080" y="2443320"/>
            <a:ext cx="2989080" cy="24526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_11"/>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119" name="CustomShape 3_7"/>
          <p:cNvSpPr/>
          <p:nvPr/>
        </p:nvSpPr>
        <p:spPr>
          <a:xfrm>
            <a:off x="561600" y="194580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Subtipos y asignación</a:t>
            </a:r>
            <a:endParaRPr lang="es-CO" sz="2800" b="0" strike="noStrike" spc="-1">
              <a:latin typeface="Arial"/>
            </a:endParaRPr>
          </a:p>
        </p:txBody>
      </p:sp>
      <p:pic>
        <p:nvPicPr>
          <p:cNvPr id="120" name="Imagen 6_10"/>
          <p:cNvPicPr/>
          <p:nvPr/>
        </p:nvPicPr>
        <p:blipFill>
          <a:blip r:embed="rId2"/>
          <a:stretch/>
        </p:blipFill>
        <p:spPr>
          <a:xfrm rot="10800000" flipH="1">
            <a:off x="705240" y="2600280"/>
            <a:ext cx="1466640" cy="57960"/>
          </a:xfrm>
          <a:prstGeom prst="rect">
            <a:avLst/>
          </a:prstGeom>
          <a:ln w="0">
            <a:noFill/>
          </a:ln>
        </p:spPr>
      </p:pic>
      <p:pic>
        <p:nvPicPr>
          <p:cNvPr id="121" name="Imagen 10_12"/>
          <p:cNvPicPr/>
          <p:nvPr/>
        </p:nvPicPr>
        <p:blipFill>
          <a:blip r:embed="rId3"/>
          <a:stretch/>
        </p:blipFill>
        <p:spPr>
          <a:xfrm>
            <a:off x="6711120" y="2320200"/>
            <a:ext cx="3972600" cy="3988080"/>
          </a:xfrm>
          <a:prstGeom prst="rect">
            <a:avLst/>
          </a:prstGeom>
          <a:ln w="0">
            <a:noFill/>
          </a:ln>
        </p:spPr>
      </p:pic>
      <p:pic>
        <p:nvPicPr>
          <p:cNvPr id="122" name="Imagen 12_12"/>
          <p:cNvPicPr/>
          <p:nvPr/>
        </p:nvPicPr>
        <p:blipFill>
          <a:blip r:embed="rId4"/>
          <a:stretch/>
        </p:blipFill>
        <p:spPr>
          <a:xfrm>
            <a:off x="7888320" y="911160"/>
            <a:ext cx="3803040" cy="3810960"/>
          </a:xfrm>
          <a:prstGeom prst="rect">
            <a:avLst/>
          </a:prstGeom>
          <a:ln w="0">
            <a:noFill/>
          </a:ln>
        </p:spPr>
      </p:pic>
      <p:pic>
        <p:nvPicPr>
          <p:cNvPr id="123" name="Imagen 7_12"/>
          <p:cNvPicPr/>
          <p:nvPr/>
        </p:nvPicPr>
        <p:blipFill>
          <a:blip r:embed="rId5"/>
          <a:stretch/>
        </p:blipFill>
        <p:spPr>
          <a:xfrm>
            <a:off x="7359120" y="2283120"/>
            <a:ext cx="3088440" cy="3078000"/>
          </a:xfrm>
          <a:prstGeom prst="rect">
            <a:avLst/>
          </a:prstGeom>
          <a:ln w="0">
            <a:noFill/>
          </a:ln>
        </p:spPr>
      </p:pic>
      <p:pic>
        <p:nvPicPr>
          <p:cNvPr id="124" name="Imagen 2_2"/>
          <p:cNvPicPr/>
          <p:nvPr/>
        </p:nvPicPr>
        <p:blipFill>
          <a:blip r:embed="rId6"/>
          <a:srcRect l="23352"/>
          <a:stretch/>
        </p:blipFill>
        <p:spPr>
          <a:xfrm>
            <a:off x="3841920" y="4392000"/>
            <a:ext cx="2638080" cy="2164680"/>
          </a:xfrm>
          <a:prstGeom prst="rect">
            <a:avLst/>
          </a:prstGeom>
          <a:ln w="0">
            <a:noFill/>
          </a:ln>
        </p:spPr>
      </p:pic>
      <p:pic>
        <p:nvPicPr>
          <p:cNvPr id="125" name="Imagen 6_11"/>
          <p:cNvPicPr/>
          <p:nvPr/>
        </p:nvPicPr>
        <p:blipFill>
          <a:blip r:embed="rId7"/>
          <a:stretch/>
        </p:blipFill>
        <p:spPr>
          <a:xfrm>
            <a:off x="576000" y="2661120"/>
            <a:ext cx="4974120" cy="122688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_13"/>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127" name="CustomShape 2_5"/>
          <p:cNvSpPr/>
          <p:nvPr/>
        </p:nvSpPr>
        <p:spPr>
          <a:xfrm>
            <a:off x="561600" y="3004560"/>
            <a:ext cx="5945040" cy="1321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6000" algn="just">
              <a:lnSpc>
                <a:spcPct val="100000"/>
              </a:lnSpc>
              <a:buClr>
                <a:srgbClr val="000000"/>
              </a:buClr>
              <a:buFont typeface="StarSymbol"/>
              <a:buAutoNum type="arabicPeriod"/>
            </a:pPr>
            <a:r>
              <a:rPr lang="es-ES" sz="2000" b="1" strike="noStrike" spc="-1" dirty="0">
                <a:solidFill>
                  <a:srgbClr val="000000"/>
                </a:solidFill>
                <a:latin typeface="+mj-lt"/>
                <a:ea typeface="Arial"/>
              </a:rPr>
              <a:t> Reutilización de código.</a:t>
            </a:r>
            <a:endParaRPr lang="es-CO" sz="2000" b="1" strike="noStrike" spc="-1" dirty="0">
              <a:latin typeface="+mj-lt"/>
            </a:endParaRPr>
          </a:p>
          <a:p>
            <a:pPr marL="216000" indent="-216000" algn="just">
              <a:lnSpc>
                <a:spcPct val="100000"/>
              </a:lnSpc>
              <a:buClr>
                <a:srgbClr val="000000"/>
              </a:buClr>
              <a:buFont typeface="StarSymbol"/>
              <a:buAutoNum type="arabicPeriod"/>
            </a:pPr>
            <a:endParaRPr lang="es-CO" sz="2000" b="1" strike="noStrike" spc="-1" dirty="0">
              <a:latin typeface="+mj-lt"/>
            </a:endParaRPr>
          </a:p>
          <a:p>
            <a:pPr marL="216000" indent="-216000" algn="just">
              <a:lnSpc>
                <a:spcPct val="100000"/>
              </a:lnSpc>
              <a:buClr>
                <a:srgbClr val="000000"/>
              </a:buClr>
              <a:buFont typeface="StarSymbol"/>
              <a:buAutoNum type="arabicPeriod"/>
            </a:pPr>
            <a:endParaRPr lang="es-CO" sz="2000" b="1" strike="noStrike" spc="-1" dirty="0">
              <a:latin typeface="+mj-lt"/>
            </a:endParaRPr>
          </a:p>
          <a:p>
            <a:pPr marL="216000" indent="-216000" algn="just">
              <a:lnSpc>
                <a:spcPct val="100000"/>
              </a:lnSpc>
              <a:buClr>
                <a:srgbClr val="000000"/>
              </a:buClr>
              <a:buFont typeface="StarSymbol"/>
              <a:buAutoNum type="arabicPeriod"/>
            </a:pPr>
            <a:r>
              <a:rPr lang="es-CO" sz="2000" b="1" strike="noStrike" spc="-1" dirty="0">
                <a:latin typeface="+mj-lt"/>
              </a:rPr>
              <a:t>Creación de programas extensibles.</a:t>
            </a:r>
          </a:p>
        </p:txBody>
      </p:sp>
      <p:sp>
        <p:nvSpPr>
          <p:cNvPr id="128" name="CustomShape 3_9"/>
          <p:cNvSpPr/>
          <p:nvPr/>
        </p:nvSpPr>
        <p:spPr>
          <a:xfrm>
            <a:off x="561600" y="194580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9000"/>
          </a:bodyPr>
          <a:lstStyle/>
          <a:p>
            <a:pPr>
              <a:lnSpc>
                <a:spcPct val="90000"/>
              </a:lnSpc>
            </a:pPr>
            <a:r>
              <a:rPr lang="es-CO" sz="2800" b="1" strike="noStrike" spc="-1">
                <a:solidFill>
                  <a:srgbClr val="4472C4"/>
                </a:solidFill>
                <a:latin typeface="Calabri"/>
                <a:ea typeface="DejaVu Sans"/>
              </a:rPr>
              <a:t>¿Por qué es útil la herencia?</a:t>
            </a:r>
            <a:endParaRPr lang="es-CO" sz="2800" b="0" strike="noStrike" spc="-1">
              <a:latin typeface="Arial"/>
            </a:endParaRPr>
          </a:p>
        </p:txBody>
      </p:sp>
      <p:pic>
        <p:nvPicPr>
          <p:cNvPr id="129" name="Imagen 6_13"/>
          <p:cNvPicPr/>
          <p:nvPr/>
        </p:nvPicPr>
        <p:blipFill>
          <a:blip r:embed="rId2"/>
          <a:stretch/>
        </p:blipFill>
        <p:spPr>
          <a:xfrm rot="10800000" flipH="1">
            <a:off x="705240" y="2600280"/>
            <a:ext cx="1466640" cy="57960"/>
          </a:xfrm>
          <a:prstGeom prst="rect">
            <a:avLst/>
          </a:prstGeom>
          <a:ln w="0">
            <a:noFill/>
          </a:ln>
        </p:spPr>
      </p:pic>
      <p:pic>
        <p:nvPicPr>
          <p:cNvPr id="130" name="Imagen 10_14"/>
          <p:cNvPicPr/>
          <p:nvPr/>
        </p:nvPicPr>
        <p:blipFill>
          <a:blip r:embed="rId3"/>
          <a:stretch/>
        </p:blipFill>
        <p:spPr>
          <a:xfrm>
            <a:off x="6711120" y="2320200"/>
            <a:ext cx="3972600" cy="3988080"/>
          </a:xfrm>
          <a:prstGeom prst="rect">
            <a:avLst/>
          </a:prstGeom>
          <a:ln w="0">
            <a:noFill/>
          </a:ln>
        </p:spPr>
      </p:pic>
      <p:pic>
        <p:nvPicPr>
          <p:cNvPr id="131" name="Imagen 12_14"/>
          <p:cNvPicPr/>
          <p:nvPr/>
        </p:nvPicPr>
        <p:blipFill>
          <a:blip r:embed="rId4"/>
          <a:stretch/>
        </p:blipFill>
        <p:spPr>
          <a:xfrm>
            <a:off x="7888320" y="911160"/>
            <a:ext cx="3803040" cy="3810960"/>
          </a:xfrm>
          <a:prstGeom prst="rect">
            <a:avLst/>
          </a:prstGeom>
          <a:ln w="0">
            <a:noFill/>
          </a:ln>
        </p:spPr>
      </p:pic>
      <p:pic>
        <p:nvPicPr>
          <p:cNvPr id="132" name="Imagen 7_14"/>
          <p:cNvPicPr/>
          <p:nvPr/>
        </p:nvPicPr>
        <p:blipFill>
          <a:blip r:embed="rId5"/>
          <a:stretch/>
        </p:blipFill>
        <p:spPr>
          <a:xfrm>
            <a:off x="7359120" y="2283120"/>
            <a:ext cx="3088440" cy="307800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_12"/>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134" name="CustomShape 3_8"/>
          <p:cNvSpPr/>
          <p:nvPr/>
        </p:nvSpPr>
        <p:spPr>
          <a:xfrm>
            <a:off x="561600" y="194580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Subtipos y asignación</a:t>
            </a:r>
            <a:endParaRPr lang="es-CO" sz="2800" b="0" strike="noStrike" spc="-1">
              <a:latin typeface="Arial"/>
            </a:endParaRPr>
          </a:p>
        </p:txBody>
      </p:sp>
      <p:pic>
        <p:nvPicPr>
          <p:cNvPr id="135" name="Imagen 6_12"/>
          <p:cNvPicPr/>
          <p:nvPr/>
        </p:nvPicPr>
        <p:blipFill>
          <a:blip r:embed="rId2"/>
          <a:stretch/>
        </p:blipFill>
        <p:spPr>
          <a:xfrm rot="10800000" flipH="1">
            <a:off x="705240" y="2600280"/>
            <a:ext cx="1466640" cy="57960"/>
          </a:xfrm>
          <a:prstGeom prst="rect">
            <a:avLst/>
          </a:prstGeom>
          <a:ln w="0">
            <a:noFill/>
          </a:ln>
        </p:spPr>
      </p:pic>
      <p:pic>
        <p:nvPicPr>
          <p:cNvPr id="136" name="Imagen 10_13"/>
          <p:cNvPicPr/>
          <p:nvPr/>
        </p:nvPicPr>
        <p:blipFill>
          <a:blip r:embed="rId3"/>
          <a:stretch/>
        </p:blipFill>
        <p:spPr>
          <a:xfrm>
            <a:off x="6711120" y="2320200"/>
            <a:ext cx="3972600" cy="3988080"/>
          </a:xfrm>
          <a:prstGeom prst="rect">
            <a:avLst/>
          </a:prstGeom>
          <a:ln w="0">
            <a:noFill/>
          </a:ln>
        </p:spPr>
      </p:pic>
      <p:pic>
        <p:nvPicPr>
          <p:cNvPr id="137" name="Imagen 12_13"/>
          <p:cNvPicPr/>
          <p:nvPr/>
        </p:nvPicPr>
        <p:blipFill>
          <a:blip r:embed="rId4"/>
          <a:stretch/>
        </p:blipFill>
        <p:spPr>
          <a:xfrm>
            <a:off x="7888320" y="911160"/>
            <a:ext cx="3803040" cy="3810960"/>
          </a:xfrm>
          <a:prstGeom prst="rect">
            <a:avLst/>
          </a:prstGeom>
          <a:ln w="0">
            <a:noFill/>
          </a:ln>
        </p:spPr>
      </p:pic>
      <p:pic>
        <p:nvPicPr>
          <p:cNvPr id="138" name="Imagen 7_13"/>
          <p:cNvPicPr/>
          <p:nvPr/>
        </p:nvPicPr>
        <p:blipFill>
          <a:blip r:embed="rId5"/>
          <a:stretch/>
        </p:blipFill>
        <p:spPr>
          <a:xfrm>
            <a:off x="7359120" y="2283120"/>
            <a:ext cx="3088440" cy="3078000"/>
          </a:xfrm>
          <a:prstGeom prst="rect">
            <a:avLst/>
          </a:prstGeom>
          <a:ln w="0">
            <a:noFill/>
          </a:ln>
        </p:spPr>
      </p:pic>
      <p:pic>
        <p:nvPicPr>
          <p:cNvPr id="139" name="Imagen 2_3"/>
          <p:cNvPicPr/>
          <p:nvPr/>
        </p:nvPicPr>
        <p:blipFill>
          <a:blip r:embed="rId6"/>
          <a:srcRect l="23352"/>
          <a:stretch/>
        </p:blipFill>
        <p:spPr>
          <a:xfrm>
            <a:off x="3733920" y="3924000"/>
            <a:ext cx="2638080" cy="2164680"/>
          </a:xfrm>
          <a:prstGeom prst="rect">
            <a:avLst/>
          </a:prstGeom>
          <a:ln w="0">
            <a:noFill/>
          </a:ln>
        </p:spPr>
      </p:pic>
      <p:pic>
        <p:nvPicPr>
          <p:cNvPr id="140" name="Imagen 3_2"/>
          <p:cNvPicPr/>
          <p:nvPr/>
        </p:nvPicPr>
        <p:blipFill>
          <a:blip r:embed="rId7"/>
          <a:stretch/>
        </p:blipFill>
        <p:spPr>
          <a:xfrm>
            <a:off x="252000" y="3060000"/>
            <a:ext cx="6588000" cy="5461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_12"/>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endParaRPr lang="es-CO" sz="4400" b="0" strike="noStrike" spc="-1" dirty="0">
              <a:latin typeface="Arial"/>
            </a:endParaRPr>
          </a:p>
        </p:txBody>
      </p:sp>
      <p:sp>
        <p:nvSpPr>
          <p:cNvPr id="134" name="CustomShape 3_8"/>
          <p:cNvSpPr/>
          <p:nvPr/>
        </p:nvSpPr>
        <p:spPr>
          <a:xfrm>
            <a:off x="561599" y="1945800"/>
            <a:ext cx="9188575" cy="39104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CO" sz="9600" b="1" strike="noStrike" spc="-1" dirty="0">
                <a:solidFill>
                  <a:srgbClr val="4472C4"/>
                </a:solidFill>
                <a:latin typeface="Calabri"/>
                <a:ea typeface="DejaVu Sans"/>
              </a:rPr>
              <a:t>FIN</a:t>
            </a:r>
            <a:endParaRPr lang="es-CO" sz="9600" b="0" strike="noStrike" spc="-1" dirty="0">
              <a:latin typeface="Arial"/>
            </a:endParaRPr>
          </a:p>
        </p:txBody>
      </p:sp>
      <p:pic>
        <p:nvPicPr>
          <p:cNvPr id="135" name="Imagen 6_12"/>
          <p:cNvPicPr/>
          <p:nvPr/>
        </p:nvPicPr>
        <p:blipFill>
          <a:blip r:embed="rId2"/>
          <a:stretch/>
        </p:blipFill>
        <p:spPr>
          <a:xfrm rot="10800000" flipH="1">
            <a:off x="705240" y="2600280"/>
            <a:ext cx="1466640" cy="57960"/>
          </a:xfrm>
          <a:prstGeom prst="rect">
            <a:avLst/>
          </a:prstGeom>
          <a:ln w="0">
            <a:noFill/>
          </a:ln>
        </p:spPr>
      </p:pic>
      <p:pic>
        <p:nvPicPr>
          <p:cNvPr id="136" name="Imagen 10_13"/>
          <p:cNvPicPr/>
          <p:nvPr/>
        </p:nvPicPr>
        <p:blipFill>
          <a:blip r:embed="rId3"/>
          <a:stretch/>
        </p:blipFill>
        <p:spPr>
          <a:xfrm>
            <a:off x="6711120" y="2320200"/>
            <a:ext cx="3972600" cy="3988080"/>
          </a:xfrm>
          <a:prstGeom prst="rect">
            <a:avLst/>
          </a:prstGeom>
          <a:ln w="0">
            <a:noFill/>
          </a:ln>
        </p:spPr>
      </p:pic>
      <p:pic>
        <p:nvPicPr>
          <p:cNvPr id="137" name="Imagen 12_13"/>
          <p:cNvPicPr/>
          <p:nvPr/>
        </p:nvPicPr>
        <p:blipFill>
          <a:blip r:embed="rId4"/>
          <a:stretch/>
        </p:blipFill>
        <p:spPr>
          <a:xfrm>
            <a:off x="7888320" y="911160"/>
            <a:ext cx="3803040" cy="3810960"/>
          </a:xfrm>
          <a:prstGeom prst="rect">
            <a:avLst/>
          </a:prstGeom>
          <a:ln w="0">
            <a:noFill/>
          </a:ln>
        </p:spPr>
      </p:pic>
    </p:spTree>
    <p:extLst>
      <p:ext uri="{BB962C8B-B14F-4D97-AF65-F5344CB8AC3E}">
        <p14:creationId xmlns:p14="http://schemas.microsoft.com/office/powerpoint/2010/main" val="408817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dirty="0">
                <a:solidFill>
                  <a:srgbClr val="FFFFFF"/>
                </a:solidFill>
                <a:latin typeface="Calabri"/>
                <a:ea typeface="DejaVu Sans"/>
              </a:rPr>
              <a:t>Herencia</a:t>
            </a:r>
            <a:endParaRPr lang="es-CO" sz="4400" b="0" strike="noStrike" spc="-1" dirty="0">
              <a:latin typeface="Arial"/>
            </a:endParaRPr>
          </a:p>
        </p:txBody>
      </p:sp>
      <p:sp>
        <p:nvSpPr>
          <p:cNvPr id="40" name="CustomShape 2"/>
          <p:cNvSpPr/>
          <p:nvPr/>
        </p:nvSpPr>
        <p:spPr>
          <a:xfrm>
            <a:off x="318499" y="2716560"/>
            <a:ext cx="6188141" cy="246845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ES" sz="1600" b="0" strike="noStrike" spc="-1" dirty="0">
                <a:solidFill>
                  <a:srgbClr val="000000"/>
                </a:solidFill>
                <a:latin typeface="Poppins"/>
                <a:ea typeface="Arial"/>
              </a:rPr>
              <a:t>La *</a:t>
            </a:r>
            <a:r>
              <a:rPr lang="es-ES" sz="1600" b="1" strike="noStrike" spc="-1" dirty="0">
                <a:solidFill>
                  <a:srgbClr val="000000"/>
                </a:solidFill>
                <a:latin typeface="Poppins"/>
                <a:ea typeface="Arial"/>
              </a:rPr>
              <a:t>herencia</a:t>
            </a:r>
            <a:r>
              <a:rPr lang="es-ES" sz="1600" b="0" strike="noStrike" spc="-1" dirty="0">
                <a:solidFill>
                  <a:srgbClr val="000000"/>
                </a:solidFill>
                <a:latin typeface="Poppins"/>
                <a:ea typeface="Arial"/>
              </a:rPr>
              <a:t> es uno de los mecanismos fundamentales de la programación orientada a objetos, por medio del cual una clase se construye a partir de otra. </a:t>
            </a:r>
            <a:endParaRPr lang="es-CO" sz="1600" b="0" strike="noStrike" spc="-1" dirty="0">
              <a:latin typeface="Arial"/>
            </a:endParaRPr>
          </a:p>
          <a:p>
            <a:pPr algn="just">
              <a:lnSpc>
                <a:spcPct val="100000"/>
              </a:lnSpc>
            </a:pPr>
            <a:endParaRPr lang="es-CO" sz="1600" b="0" strike="noStrike" spc="-1" dirty="0">
              <a:latin typeface="Arial"/>
            </a:endParaRPr>
          </a:p>
          <a:p>
            <a:pPr algn="just">
              <a:lnSpc>
                <a:spcPct val="100000"/>
              </a:lnSpc>
            </a:pPr>
            <a:r>
              <a:rPr lang="es-ES" sz="1600" b="0" strike="noStrike" spc="-1" dirty="0">
                <a:solidFill>
                  <a:srgbClr val="000000"/>
                </a:solidFill>
                <a:latin typeface="Poppins"/>
                <a:ea typeface="Arial"/>
              </a:rPr>
              <a:t>Una de sus funciones más importantes es proveer el </a:t>
            </a:r>
            <a:r>
              <a:rPr lang="es-ES" sz="1600" spc="-1" dirty="0">
                <a:solidFill>
                  <a:srgbClr val="000000"/>
                </a:solidFill>
                <a:latin typeface="Poppins"/>
                <a:ea typeface="Arial"/>
              </a:rPr>
              <a:t>*</a:t>
            </a:r>
            <a:r>
              <a:rPr lang="es-ES" sz="1600" b="1" strike="noStrike" spc="-1" dirty="0">
                <a:solidFill>
                  <a:srgbClr val="000000"/>
                </a:solidFill>
                <a:latin typeface="Poppins"/>
                <a:ea typeface="Arial"/>
              </a:rPr>
              <a:t>polimorfismo </a:t>
            </a:r>
            <a:r>
              <a:rPr lang="es-ES" sz="1600" strike="noStrike" spc="-1" dirty="0">
                <a:solidFill>
                  <a:srgbClr val="000000"/>
                </a:solidFill>
                <a:latin typeface="Poppins"/>
                <a:ea typeface="Arial"/>
              </a:rPr>
              <a:t>(puro, sobreescritura, sobrecarga)</a:t>
            </a:r>
            <a:r>
              <a:rPr lang="es-ES" sz="1600" b="1" strike="noStrike" spc="-1" dirty="0">
                <a:solidFill>
                  <a:srgbClr val="000000"/>
                </a:solidFill>
                <a:latin typeface="Poppins"/>
                <a:ea typeface="Arial"/>
              </a:rPr>
              <a:t>. </a:t>
            </a:r>
          </a:p>
          <a:p>
            <a:pPr algn="just">
              <a:lnSpc>
                <a:spcPct val="100000"/>
              </a:lnSpc>
            </a:pPr>
            <a:endParaRPr lang="es-ES" sz="1600" b="1" spc="-1" dirty="0">
              <a:solidFill>
                <a:srgbClr val="000000"/>
              </a:solidFill>
              <a:latin typeface="Poppins"/>
              <a:ea typeface="Arial"/>
            </a:endParaRPr>
          </a:p>
          <a:p>
            <a:pPr algn="just">
              <a:lnSpc>
                <a:spcPct val="100000"/>
              </a:lnSpc>
            </a:pPr>
            <a:endParaRPr lang="es-ES" sz="1600" i="1" strike="noStrike" spc="-1" dirty="0">
              <a:solidFill>
                <a:srgbClr val="000000"/>
              </a:solidFill>
              <a:latin typeface="Poppins"/>
              <a:ea typeface="Arial"/>
            </a:endParaRPr>
          </a:p>
          <a:p>
            <a:pPr algn="just">
              <a:lnSpc>
                <a:spcPct val="100000"/>
              </a:lnSpc>
            </a:pPr>
            <a:endParaRPr lang="es-ES" sz="1600" i="1" spc="-1" dirty="0">
              <a:solidFill>
                <a:srgbClr val="000000"/>
              </a:solidFill>
              <a:latin typeface="Poppins"/>
              <a:ea typeface="Arial"/>
            </a:endParaRPr>
          </a:p>
          <a:p>
            <a:pPr algn="just">
              <a:lnSpc>
                <a:spcPct val="100000"/>
              </a:lnSpc>
            </a:pPr>
            <a:r>
              <a:rPr lang="es-ES" sz="1050" i="1" strike="noStrike" spc="-1" dirty="0">
                <a:solidFill>
                  <a:srgbClr val="000000"/>
                </a:solidFill>
                <a:latin typeface="Poppins"/>
                <a:ea typeface="Arial"/>
              </a:rPr>
              <a:t>*Mas adelante, a través del ejemplo de la clase Mascota se comprenden más fácilmente dichos conceptos.</a:t>
            </a:r>
            <a:endParaRPr lang="es-CO" sz="1050" i="1" strike="noStrike" spc="-1" dirty="0">
              <a:latin typeface="Arial"/>
            </a:endParaRPr>
          </a:p>
        </p:txBody>
      </p:sp>
      <p:sp>
        <p:nvSpPr>
          <p:cNvPr id="41" name="CustomShape 3"/>
          <p:cNvSpPr/>
          <p:nvPr/>
        </p:nvSpPr>
        <p:spPr>
          <a:xfrm>
            <a:off x="561600" y="194580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Definición</a:t>
            </a:r>
            <a:endParaRPr lang="es-CO" sz="2800" b="0" strike="noStrike" spc="-1">
              <a:latin typeface="Arial"/>
            </a:endParaRPr>
          </a:p>
        </p:txBody>
      </p:sp>
      <p:pic>
        <p:nvPicPr>
          <p:cNvPr id="42" name="Imagen 6"/>
          <p:cNvPicPr/>
          <p:nvPr/>
        </p:nvPicPr>
        <p:blipFill>
          <a:blip r:embed="rId2"/>
          <a:stretch/>
        </p:blipFill>
        <p:spPr>
          <a:xfrm rot="10800000" flipH="1">
            <a:off x="705240" y="2600280"/>
            <a:ext cx="1466640" cy="57960"/>
          </a:xfrm>
          <a:prstGeom prst="rect">
            <a:avLst/>
          </a:prstGeom>
          <a:ln w="0">
            <a:noFill/>
          </a:ln>
        </p:spPr>
      </p:pic>
      <p:pic>
        <p:nvPicPr>
          <p:cNvPr id="43" name="Imagen 10"/>
          <p:cNvPicPr/>
          <p:nvPr/>
        </p:nvPicPr>
        <p:blipFill>
          <a:blip r:embed="rId3"/>
          <a:stretch/>
        </p:blipFill>
        <p:spPr>
          <a:xfrm>
            <a:off x="6711120" y="2320200"/>
            <a:ext cx="3972600" cy="3988080"/>
          </a:xfrm>
          <a:prstGeom prst="rect">
            <a:avLst/>
          </a:prstGeom>
          <a:ln w="0">
            <a:noFill/>
          </a:ln>
        </p:spPr>
      </p:pic>
      <p:pic>
        <p:nvPicPr>
          <p:cNvPr id="44" name="Imagen 12"/>
          <p:cNvPicPr/>
          <p:nvPr/>
        </p:nvPicPr>
        <p:blipFill>
          <a:blip r:embed="rId4"/>
          <a:stretch/>
        </p:blipFill>
        <p:spPr>
          <a:xfrm>
            <a:off x="7888320" y="911160"/>
            <a:ext cx="3803040" cy="3810960"/>
          </a:xfrm>
          <a:prstGeom prst="rect">
            <a:avLst/>
          </a:prstGeom>
          <a:ln w="0">
            <a:noFill/>
          </a:ln>
        </p:spPr>
      </p:pic>
      <p:pic>
        <p:nvPicPr>
          <p:cNvPr id="45" name="Imagen 7"/>
          <p:cNvPicPr/>
          <p:nvPr/>
        </p:nvPicPr>
        <p:blipFill>
          <a:blip r:embed="rId5"/>
          <a:stretch/>
        </p:blipFill>
        <p:spPr>
          <a:xfrm>
            <a:off x="7359120" y="2283120"/>
            <a:ext cx="3088440" cy="3078000"/>
          </a:xfrm>
          <a:prstGeom prst="rect">
            <a:avLst/>
          </a:prstGeom>
          <a:ln w="0">
            <a:noFill/>
          </a:ln>
        </p:spPr>
      </p:pic>
    </p:spTree>
    <p:extLst>
      <p:ext uri="{BB962C8B-B14F-4D97-AF65-F5344CB8AC3E}">
        <p14:creationId xmlns:p14="http://schemas.microsoft.com/office/powerpoint/2010/main" val="209254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_0"/>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47" name="CustomShape 2_1"/>
          <p:cNvSpPr/>
          <p:nvPr/>
        </p:nvSpPr>
        <p:spPr>
          <a:xfrm>
            <a:off x="561600" y="2716560"/>
            <a:ext cx="5945040" cy="304553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600" b="0" strike="noStrike" spc="-1" dirty="0">
                <a:solidFill>
                  <a:srgbClr val="000000"/>
                </a:solidFill>
                <a:latin typeface="Poppins"/>
                <a:ea typeface="Arial"/>
              </a:rPr>
              <a:t>Relaciona las clases de manera jerárquica:</a:t>
            </a:r>
          </a:p>
          <a:p>
            <a:pPr algn="just">
              <a:lnSpc>
                <a:spcPct val="100000"/>
              </a:lnSpc>
            </a:pPr>
            <a:endParaRPr lang="es-ES" sz="1600" spc="-1" dirty="0">
              <a:solidFill>
                <a:srgbClr val="000000"/>
              </a:solidFill>
              <a:latin typeface="Poppins"/>
              <a:ea typeface="Arial"/>
            </a:endParaRPr>
          </a:p>
          <a:p>
            <a:pPr algn="ctr">
              <a:lnSpc>
                <a:spcPct val="100000"/>
              </a:lnSpc>
            </a:pPr>
            <a:r>
              <a:rPr lang="es-ES" sz="1600" b="0" i="1" strike="noStrike" spc="-1" dirty="0">
                <a:solidFill>
                  <a:srgbClr val="000000"/>
                </a:solidFill>
                <a:latin typeface="Poppins"/>
                <a:ea typeface="Arial"/>
              </a:rPr>
              <a:t>    Una clase padre (superclase / clase base) con otras clases hijas (subclases / clase derivada). </a:t>
            </a:r>
          </a:p>
          <a:p>
            <a:pPr algn="just">
              <a:lnSpc>
                <a:spcPct val="100000"/>
              </a:lnSpc>
            </a:pPr>
            <a:endParaRPr lang="es-ES" sz="1600" spc="-1" dirty="0">
              <a:solidFill>
                <a:srgbClr val="000000"/>
              </a:solidFill>
              <a:latin typeface="Poppins"/>
              <a:ea typeface="Arial"/>
            </a:endParaRPr>
          </a:p>
          <a:p>
            <a:pPr algn="just">
              <a:lnSpc>
                <a:spcPct val="100000"/>
              </a:lnSpc>
            </a:pPr>
            <a:r>
              <a:rPr lang="es-ES" sz="1600" spc="-1" dirty="0">
                <a:solidFill>
                  <a:srgbClr val="000000"/>
                </a:solidFill>
                <a:latin typeface="Poppins"/>
                <a:ea typeface="Arial"/>
              </a:rPr>
              <a:t>En </a:t>
            </a:r>
            <a:r>
              <a:rPr lang="es-ES" sz="1600" b="1" spc="-1" dirty="0">
                <a:solidFill>
                  <a:srgbClr val="000000"/>
                </a:solidFill>
                <a:latin typeface="Poppins"/>
                <a:ea typeface="Arial"/>
              </a:rPr>
              <a:t>Java</a:t>
            </a:r>
            <a:r>
              <a:rPr lang="es-ES" sz="1600" spc="-1" dirty="0">
                <a:solidFill>
                  <a:srgbClr val="000000"/>
                </a:solidFill>
                <a:latin typeface="Poppins"/>
                <a:ea typeface="Arial"/>
              </a:rPr>
              <a:t> solo se admite herencia simple (una clase puede heredar solamente de una superclase), en cambio C++ si se acepta herencia múltiple (puede haber ambigüedades porque una clase puede heredar de dos o más superclases)</a:t>
            </a:r>
            <a:endParaRPr lang="es-CO" sz="1600" b="0" strike="noStrike" spc="-1" dirty="0">
              <a:latin typeface="Arial"/>
            </a:endParaRPr>
          </a:p>
          <a:p>
            <a:pPr algn="just">
              <a:lnSpc>
                <a:spcPct val="100000"/>
              </a:lnSpc>
            </a:pPr>
            <a:endParaRPr lang="es-CO" sz="1600" b="0" strike="noStrike" spc="-1" dirty="0">
              <a:latin typeface="Arial"/>
            </a:endParaRPr>
          </a:p>
          <a:p>
            <a:pPr algn="just">
              <a:lnSpc>
                <a:spcPct val="100000"/>
              </a:lnSpc>
            </a:pPr>
            <a:r>
              <a:rPr lang="es-CO" sz="1600" b="0" strike="noStrike" spc="-1" dirty="0">
                <a:latin typeface="Poppin"/>
              </a:rPr>
              <a:t>A nivel de código en POO, para especificar la superclase se realiza con la palabra </a:t>
            </a:r>
            <a:r>
              <a:rPr lang="es-CO" sz="1600" b="1" strike="noStrike" spc="-1" dirty="0" err="1">
                <a:latin typeface="Poppin"/>
              </a:rPr>
              <a:t>extends</a:t>
            </a:r>
            <a:r>
              <a:rPr lang="es-CO" sz="1600" b="1" strike="noStrike" spc="-1" dirty="0">
                <a:latin typeface="Poppin"/>
              </a:rPr>
              <a:t>.</a:t>
            </a:r>
            <a:endParaRPr lang="es-CO" sz="1600" b="0" strike="noStrike" spc="-1" dirty="0">
              <a:latin typeface="Arial"/>
            </a:endParaRPr>
          </a:p>
        </p:txBody>
      </p:sp>
      <p:sp>
        <p:nvSpPr>
          <p:cNvPr id="48" name="CustomShape 3_1"/>
          <p:cNvSpPr/>
          <p:nvPr/>
        </p:nvSpPr>
        <p:spPr>
          <a:xfrm>
            <a:off x="561600" y="194580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Definición</a:t>
            </a:r>
            <a:endParaRPr lang="es-CO" sz="2800" b="0" strike="noStrike" spc="-1">
              <a:latin typeface="Arial"/>
            </a:endParaRPr>
          </a:p>
        </p:txBody>
      </p:sp>
      <p:pic>
        <p:nvPicPr>
          <p:cNvPr id="49" name="Imagen 6_1"/>
          <p:cNvPicPr/>
          <p:nvPr/>
        </p:nvPicPr>
        <p:blipFill>
          <a:blip r:embed="rId2"/>
          <a:stretch/>
        </p:blipFill>
        <p:spPr>
          <a:xfrm rot="10800000" flipH="1">
            <a:off x="705240" y="2600280"/>
            <a:ext cx="1466640" cy="57960"/>
          </a:xfrm>
          <a:prstGeom prst="rect">
            <a:avLst/>
          </a:prstGeom>
          <a:ln w="0">
            <a:noFill/>
          </a:ln>
        </p:spPr>
      </p:pic>
      <p:pic>
        <p:nvPicPr>
          <p:cNvPr id="50" name="Imagen 10_1"/>
          <p:cNvPicPr/>
          <p:nvPr/>
        </p:nvPicPr>
        <p:blipFill>
          <a:blip r:embed="rId3"/>
          <a:stretch/>
        </p:blipFill>
        <p:spPr>
          <a:xfrm>
            <a:off x="6711120" y="2320200"/>
            <a:ext cx="3972600" cy="3988080"/>
          </a:xfrm>
          <a:prstGeom prst="rect">
            <a:avLst/>
          </a:prstGeom>
          <a:ln w="0">
            <a:noFill/>
          </a:ln>
        </p:spPr>
      </p:pic>
      <p:pic>
        <p:nvPicPr>
          <p:cNvPr id="51" name="Imagen 12_1"/>
          <p:cNvPicPr/>
          <p:nvPr/>
        </p:nvPicPr>
        <p:blipFill>
          <a:blip r:embed="rId4"/>
          <a:stretch/>
        </p:blipFill>
        <p:spPr>
          <a:xfrm>
            <a:off x="7888320" y="911160"/>
            <a:ext cx="3803040" cy="3810960"/>
          </a:xfrm>
          <a:prstGeom prst="rect">
            <a:avLst/>
          </a:prstGeom>
          <a:ln w="0">
            <a:noFill/>
          </a:ln>
        </p:spPr>
      </p:pic>
      <p:pic>
        <p:nvPicPr>
          <p:cNvPr id="52" name="Imagen 7_1"/>
          <p:cNvPicPr/>
          <p:nvPr/>
        </p:nvPicPr>
        <p:blipFill>
          <a:blip r:embed="rId5"/>
          <a:stretch/>
        </p:blipFill>
        <p:spPr>
          <a:xfrm>
            <a:off x="7359120" y="2283120"/>
            <a:ext cx="3088440" cy="30780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_1"/>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9500"/>
          </a:bodyPr>
          <a:lstStyle/>
          <a:p>
            <a:pPr algn="ctr">
              <a:lnSpc>
                <a:spcPct val="90000"/>
              </a:lnSpc>
            </a:pPr>
            <a:r>
              <a:rPr lang="es-CO" sz="4400" b="1" strike="noStrike" spc="-1" dirty="0">
                <a:solidFill>
                  <a:srgbClr val="FFFFFF"/>
                </a:solidFill>
                <a:latin typeface="Calabri"/>
                <a:ea typeface="DejaVu Sans"/>
              </a:rPr>
              <a:t>*Herencia-Polimorfis</a:t>
            </a:r>
            <a:r>
              <a:rPr lang="es-CO" sz="4400" b="1" spc="-1" dirty="0">
                <a:solidFill>
                  <a:srgbClr val="FFFFFF"/>
                </a:solidFill>
                <a:latin typeface="Calabri"/>
                <a:ea typeface="DejaVu Sans"/>
              </a:rPr>
              <a:t>mo</a:t>
            </a:r>
            <a:endParaRPr lang="es-CO" sz="4400" b="0" strike="noStrike" spc="-1" dirty="0">
              <a:latin typeface="Arial"/>
            </a:endParaRPr>
          </a:p>
        </p:txBody>
      </p:sp>
      <p:pic>
        <p:nvPicPr>
          <p:cNvPr id="54" name="Imagen 6_2"/>
          <p:cNvPicPr/>
          <p:nvPr/>
        </p:nvPicPr>
        <p:blipFill>
          <a:blip r:embed="rId2"/>
          <a:stretch/>
        </p:blipFill>
        <p:spPr>
          <a:xfrm rot="10800000" flipH="1">
            <a:off x="705240" y="2600280"/>
            <a:ext cx="1466640" cy="57960"/>
          </a:xfrm>
          <a:prstGeom prst="rect">
            <a:avLst/>
          </a:prstGeom>
          <a:ln w="0">
            <a:noFill/>
          </a:ln>
        </p:spPr>
      </p:pic>
      <p:pic>
        <p:nvPicPr>
          <p:cNvPr id="55" name="Imagen 10_2"/>
          <p:cNvPicPr/>
          <p:nvPr/>
        </p:nvPicPr>
        <p:blipFill>
          <a:blip r:embed="rId3"/>
          <a:stretch/>
        </p:blipFill>
        <p:spPr>
          <a:xfrm>
            <a:off x="6711120" y="2320200"/>
            <a:ext cx="3972600" cy="3988080"/>
          </a:xfrm>
          <a:prstGeom prst="rect">
            <a:avLst/>
          </a:prstGeom>
          <a:ln w="0">
            <a:noFill/>
          </a:ln>
        </p:spPr>
      </p:pic>
      <p:pic>
        <p:nvPicPr>
          <p:cNvPr id="56" name="Imagen 12_2"/>
          <p:cNvPicPr/>
          <p:nvPr/>
        </p:nvPicPr>
        <p:blipFill>
          <a:blip r:embed="rId4"/>
          <a:stretch/>
        </p:blipFill>
        <p:spPr>
          <a:xfrm>
            <a:off x="7888320" y="911160"/>
            <a:ext cx="3803040" cy="3810960"/>
          </a:xfrm>
          <a:prstGeom prst="rect">
            <a:avLst/>
          </a:prstGeom>
          <a:ln w="0">
            <a:noFill/>
          </a:ln>
        </p:spPr>
      </p:pic>
      <p:pic>
        <p:nvPicPr>
          <p:cNvPr id="57" name="Imagen 7_2"/>
          <p:cNvPicPr/>
          <p:nvPr/>
        </p:nvPicPr>
        <p:blipFill>
          <a:blip r:embed="rId5"/>
          <a:stretch/>
        </p:blipFill>
        <p:spPr>
          <a:xfrm>
            <a:off x="7359120" y="2283120"/>
            <a:ext cx="3088440" cy="3078000"/>
          </a:xfrm>
          <a:prstGeom prst="rect">
            <a:avLst/>
          </a:prstGeom>
          <a:ln w="0">
            <a:noFill/>
          </a:ln>
        </p:spPr>
      </p:pic>
      <p:pic>
        <p:nvPicPr>
          <p:cNvPr id="3" name="Imagen 2">
            <a:extLst>
              <a:ext uri="{FF2B5EF4-FFF2-40B4-BE49-F238E27FC236}">
                <a16:creationId xmlns:a16="http://schemas.microsoft.com/office/drawing/2014/main" id="{77FE9671-B652-4486-8840-B9E3417FD72E}"/>
              </a:ext>
            </a:extLst>
          </p:cNvPr>
          <p:cNvPicPr>
            <a:picLocks noChangeAspect="1"/>
          </p:cNvPicPr>
          <p:nvPr/>
        </p:nvPicPr>
        <p:blipFill rotWithShape="1">
          <a:blip r:embed="rId6"/>
          <a:srcRect l="34045" t="8860" r="25169" b="23895"/>
          <a:stretch/>
        </p:blipFill>
        <p:spPr>
          <a:xfrm>
            <a:off x="573259" y="1516324"/>
            <a:ext cx="4972692" cy="4611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1_2"/>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60" name="CustomShape 2_2"/>
          <p:cNvSpPr/>
          <p:nvPr/>
        </p:nvSpPr>
        <p:spPr>
          <a:xfrm>
            <a:off x="561600" y="2716560"/>
            <a:ext cx="5945040" cy="279931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600" b="0" strike="noStrike" spc="-1" dirty="0">
                <a:solidFill>
                  <a:srgbClr val="000000"/>
                </a:solidFill>
                <a:latin typeface="Poppins"/>
                <a:ea typeface="Arial"/>
              </a:rPr>
              <a:t>Cuando hablamos de programas de </a:t>
            </a:r>
            <a:r>
              <a:rPr lang="es-ES" sz="1600" b="1" strike="noStrike" spc="-1" dirty="0">
                <a:solidFill>
                  <a:srgbClr val="000000"/>
                </a:solidFill>
                <a:latin typeface="Poppins"/>
                <a:ea typeface="Arial"/>
              </a:rPr>
              <a:t>Java</a:t>
            </a:r>
            <a:r>
              <a:rPr lang="es-ES" sz="1600" b="0" strike="noStrike" spc="-1" dirty="0">
                <a:solidFill>
                  <a:srgbClr val="000000"/>
                </a:solidFill>
                <a:latin typeface="Poppins"/>
                <a:ea typeface="Arial"/>
              </a:rPr>
              <a:t>, también se usa la expresión “extiende”, pues Java utiliza la palabra clave </a:t>
            </a:r>
            <a:r>
              <a:rPr lang="es-ES" sz="1600" b="1" strike="noStrike" spc="-1" dirty="0" err="1">
                <a:solidFill>
                  <a:srgbClr val="000000"/>
                </a:solidFill>
                <a:latin typeface="Poppins"/>
                <a:ea typeface="Arial"/>
              </a:rPr>
              <a:t>extends</a:t>
            </a:r>
            <a:r>
              <a:rPr lang="es-ES" sz="1600" b="0" strike="noStrike" spc="-1" dirty="0">
                <a:solidFill>
                  <a:srgbClr val="000000"/>
                </a:solidFill>
                <a:latin typeface="Poppins"/>
                <a:ea typeface="Arial"/>
              </a:rPr>
              <a:t> para definir la relación de herencia.</a:t>
            </a:r>
            <a:endParaRPr lang="es-CO" sz="1600" b="0" strike="noStrike" spc="-1" dirty="0">
              <a:latin typeface="Arial"/>
            </a:endParaRPr>
          </a:p>
          <a:p>
            <a:pPr algn="just">
              <a:lnSpc>
                <a:spcPct val="100000"/>
              </a:lnSpc>
            </a:pPr>
            <a:endParaRPr lang="es-CO" sz="1600" b="0" strike="noStrike" spc="-1" dirty="0">
              <a:latin typeface="Arial"/>
            </a:endParaRPr>
          </a:p>
          <a:p>
            <a:pPr algn="just">
              <a:lnSpc>
                <a:spcPct val="100000"/>
              </a:lnSpc>
            </a:pPr>
            <a:r>
              <a:rPr lang="es-ES" sz="1600" b="0" strike="noStrike" spc="-1" dirty="0">
                <a:solidFill>
                  <a:srgbClr val="000000"/>
                </a:solidFill>
                <a:latin typeface="Poppins"/>
                <a:ea typeface="Arial"/>
              </a:rPr>
              <a:t>La flecha en el diagrama de clases (dibujada generalmente con la punta sin rellenar) representa la relación de herencia. Dicha flecha va dirigida desde la clase derivada (específica) hacia la clase base (general). Por tal razón, en UML la relació</a:t>
            </a:r>
            <a:r>
              <a:rPr lang="es-ES" sz="1600" spc="-1" dirty="0">
                <a:solidFill>
                  <a:srgbClr val="000000"/>
                </a:solidFill>
                <a:latin typeface="Poppins"/>
                <a:ea typeface="Arial"/>
              </a:rPr>
              <a:t>n de herencia se conoce como </a:t>
            </a:r>
            <a:r>
              <a:rPr lang="es-ES" sz="1600" b="1" spc="-1" dirty="0">
                <a:solidFill>
                  <a:srgbClr val="000000"/>
                </a:solidFill>
                <a:latin typeface="Poppins"/>
                <a:ea typeface="Arial"/>
              </a:rPr>
              <a:t>generalización</a:t>
            </a:r>
            <a:r>
              <a:rPr lang="es-ES" sz="1600" spc="-1" dirty="0">
                <a:solidFill>
                  <a:srgbClr val="000000"/>
                </a:solidFill>
                <a:latin typeface="Poppins"/>
                <a:ea typeface="Arial"/>
              </a:rPr>
              <a:t>.</a:t>
            </a:r>
            <a:endParaRPr lang="es-CO" sz="1600" b="0" strike="noStrike" spc="-1" dirty="0">
              <a:latin typeface="Arial"/>
            </a:endParaRPr>
          </a:p>
          <a:p>
            <a:pPr algn="just">
              <a:lnSpc>
                <a:spcPct val="100000"/>
              </a:lnSpc>
            </a:pPr>
            <a:endParaRPr lang="es-CO" sz="1600" b="0" strike="noStrike" spc="-1" dirty="0">
              <a:latin typeface="Arial"/>
            </a:endParaRPr>
          </a:p>
          <a:p>
            <a:pPr algn="just">
              <a:lnSpc>
                <a:spcPct val="100000"/>
              </a:lnSpc>
            </a:pPr>
            <a:r>
              <a:rPr lang="es-ES" sz="1600" b="0" strike="noStrike" spc="-1" dirty="0">
                <a:solidFill>
                  <a:srgbClr val="000000"/>
                </a:solidFill>
                <a:latin typeface="Poppins"/>
                <a:ea typeface="Arial"/>
              </a:rPr>
              <a:t>Algunas veces, la herencia también se denomina relación «es un».</a:t>
            </a:r>
            <a:endParaRPr lang="es-CO" sz="1600" b="0" strike="noStrike" spc="-1" dirty="0">
              <a:latin typeface="Arial"/>
            </a:endParaRPr>
          </a:p>
        </p:txBody>
      </p:sp>
      <p:pic>
        <p:nvPicPr>
          <p:cNvPr id="61" name="Imagen 6_3"/>
          <p:cNvPicPr/>
          <p:nvPr/>
        </p:nvPicPr>
        <p:blipFill>
          <a:blip r:embed="rId2"/>
          <a:stretch/>
        </p:blipFill>
        <p:spPr>
          <a:xfrm rot="10800000" flipH="1">
            <a:off x="705240" y="2600280"/>
            <a:ext cx="1466640" cy="57960"/>
          </a:xfrm>
          <a:prstGeom prst="rect">
            <a:avLst/>
          </a:prstGeom>
          <a:ln w="0">
            <a:noFill/>
          </a:ln>
        </p:spPr>
      </p:pic>
      <p:pic>
        <p:nvPicPr>
          <p:cNvPr id="62" name="Imagen 10_3"/>
          <p:cNvPicPr/>
          <p:nvPr/>
        </p:nvPicPr>
        <p:blipFill>
          <a:blip r:embed="rId3"/>
          <a:stretch/>
        </p:blipFill>
        <p:spPr>
          <a:xfrm>
            <a:off x="6711120" y="2320200"/>
            <a:ext cx="3972600" cy="3988080"/>
          </a:xfrm>
          <a:prstGeom prst="rect">
            <a:avLst/>
          </a:prstGeom>
          <a:ln w="0">
            <a:noFill/>
          </a:ln>
        </p:spPr>
      </p:pic>
      <p:pic>
        <p:nvPicPr>
          <p:cNvPr id="63" name="Imagen 12_3"/>
          <p:cNvPicPr/>
          <p:nvPr/>
        </p:nvPicPr>
        <p:blipFill>
          <a:blip r:embed="rId4"/>
          <a:stretch/>
        </p:blipFill>
        <p:spPr>
          <a:xfrm>
            <a:off x="7888320" y="911160"/>
            <a:ext cx="3803040" cy="3810960"/>
          </a:xfrm>
          <a:prstGeom prst="rect">
            <a:avLst/>
          </a:prstGeom>
          <a:ln w="0">
            <a:noFill/>
          </a:ln>
        </p:spPr>
      </p:pic>
      <p:pic>
        <p:nvPicPr>
          <p:cNvPr id="64" name="Imagen 7_3"/>
          <p:cNvPicPr/>
          <p:nvPr/>
        </p:nvPicPr>
        <p:blipFill>
          <a:blip r:embed="rId5"/>
          <a:stretch/>
        </p:blipFill>
        <p:spPr>
          <a:xfrm>
            <a:off x="7359120" y="2283120"/>
            <a:ext cx="3088440" cy="30780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_3"/>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66" name="CustomShape 2_3"/>
          <p:cNvSpPr/>
          <p:nvPr/>
        </p:nvSpPr>
        <p:spPr>
          <a:xfrm>
            <a:off x="561600" y="2716560"/>
            <a:ext cx="5945040" cy="1793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600" b="0" strike="noStrike" spc="-1">
                <a:solidFill>
                  <a:srgbClr val="000000"/>
                </a:solidFill>
                <a:latin typeface="Poppins"/>
                <a:ea typeface="Arial"/>
              </a:rPr>
              <a:t>La generalización es una relación entre clases en las que hay una clase padre, llamada </a:t>
            </a:r>
            <a:r>
              <a:rPr lang="es-ES" sz="1600" b="1" strike="noStrike" spc="-1">
                <a:solidFill>
                  <a:srgbClr val="000000"/>
                </a:solidFill>
                <a:latin typeface="Poppins"/>
                <a:ea typeface="Arial"/>
              </a:rPr>
              <a:t>superclase</a:t>
            </a:r>
            <a:r>
              <a:rPr lang="es-ES" sz="1600" b="0" strike="noStrike" spc="-1">
                <a:solidFill>
                  <a:srgbClr val="000000"/>
                </a:solidFill>
                <a:latin typeface="Poppins"/>
                <a:ea typeface="Arial"/>
              </a:rPr>
              <a:t>, y una o más clases hijas especializadas, a las que se les denomina </a:t>
            </a:r>
            <a:r>
              <a:rPr lang="es-ES" sz="1600" b="1" strike="noStrike" spc="-1">
                <a:solidFill>
                  <a:srgbClr val="000000"/>
                </a:solidFill>
                <a:latin typeface="Poppins"/>
                <a:ea typeface="Arial"/>
              </a:rPr>
              <a:t>subclases</a:t>
            </a:r>
            <a:r>
              <a:rPr lang="es-ES" sz="1600" b="0" strike="noStrike" spc="-1">
                <a:solidFill>
                  <a:srgbClr val="000000"/>
                </a:solidFill>
                <a:latin typeface="Poppins"/>
                <a:ea typeface="Arial"/>
              </a:rPr>
              <a:t>. </a:t>
            </a:r>
            <a:endParaRPr lang="es-CO" sz="1600" b="0" strike="noStrike" spc="-1">
              <a:latin typeface="Arial"/>
            </a:endParaRPr>
          </a:p>
          <a:p>
            <a:pPr algn="just">
              <a:lnSpc>
                <a:spcPct val="100000"/>
              </a:lnSpc>
            </a:pPr>
            <a:endParaRPr lang="es-CO" sz="1600" b="0" strike="noStrike" spc="-1">
              <a:latin typeface="Arial"/>
            </a:endParaRPr>
          </a:p>
          <a:p>
            <a:pPr algn="just">
              <a:lnSpc>
                <a:spcPct val="100000"/>
              </a:lnSpc>
            </a:pPr>
            <a:r>
              <a:rPr lang="es-ES" sz="1600" b="0" strike="noStrike" spc="-1">
                <a:solidFill>
                  <a:srgbClr val="000000"/>
                </a:solidFill>
                <a:latin typeface="Poppins"/>
                <a:ea typeface="Arial"/>
              </a:rPr>
              <a:t>La herencia es el mecanismo mediante el cual se implementa la relación de generalización. </a:t>
            </a:r>
            <a:endParaRPr lang="es-CO" sz="1600" b="0" strike="noStrike" spc="-1">
              <a:latin typeface="Arial"/>
            </a:endParaRPr>
          </a:p>
        </p:txBody>
      </p:sp>
      <p:sp>
        <p:nvSpPr>
          <p:cNvPr id="67" name="CustomShape 3_2"/>
          <p:cNvSpPr/>
          <p:nvPr/>
        </p:nvSpPr>
        <p:spPr>
          <a:xfrm>
            <a:off x="561600" y="194580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9000"/>
          </a:bodyPr>
          <a:lstStyle/>
          <a:p>
            <a:pPr>
              <a:lnSpc>
                <a:spcPct val="90000"/>
              </a:lnSpc>
            </a:pPr>
            <a:r>
              <a:rPr lang="es-CO" sz="2800" b="1" strike="noStrike" spc="-1">
                <a:solidFill>
                  <a:srgbClr val="4472C4"/>
                </a:solidFill>
                <a:latin typeface="Calabri"/>
                <a:ea typeface="DejaVu Sans"/>
              </a:rPr>
              <a:t>Concepto de superclase y subclase</a:t>
            </a:r>
            <a:endParaRPr lang="es-CO" sz="2800" b="0" strike="noStrike" spc="-1">
              <a:latin typeface="Arial"/>
            </a:endParaRPr>
          </a:p>
        </p:txBody>
      </p:sp>
      <p:pic>
        <p:nvPicPr>
          <p:cNvPr id="68" name="Imagen 6_4"/>
          <p:cNvPicPr/>
          <p:nvPr/>
        </p:nvPicPr>
        <p:blipFill>
          <a:blip r:embed="rId2"/>
          <a:stretch/>
        </p:blipFill>
        <p:spPr>
          <a:xfrm rot="10800000" flipH="1">
            <a:off x="705240" y="2600280"/>
            <a:ext cx="1466640" cy="57960"/>
          </a:xfrm>
          <a:prstGeom prst="rect">
            <a:avLst/>
          </a:prstGeom>
          <a:ln w="0">
            <a:noFill/>
          </a:ln>
        </p:spPr>
      </p:pic>
      <p:pic>
        <p:nvPicPr>
          <p:cNvPr id="69" name="Imagen 10_4"/>
          <p:cNvPicPr/>
          <p:nvPr/>
        </p:nvPicPr>
        <p:blipFill>
          <a:blip r:embed="rId3"/>
          <a:stretch/>
        </p:blipFill>
        <p:spPr>
          <a:xfrm>
            <a:off x="6711120" y="2320200"/>
            <a:ext cx="3972600" cy="3988080"/>
          </a:xfrm>
          <a:prstGeom prst="rect">
            <a:avLst/>
          </a:prstGeom>
          <a:ln w="0">
            <a:noFill/>
          </a:ln>
        </p:spPr>
      </p:pic>
      <p:pic>
        <p:nvPicPr>
          <p:cNvPr id="70" name="Imagen 12_4"/>
          <p:cNvPicPr/>
          <p:nvPr/>
        </p:nvPicPr>
        <p:blipFill>
          <a:blip r:embed="rId4"/>
          <a:stretch/>
        </p:blipFill>
        <p:spPr>
          <a:xfrm>
            <a:off x="7888320" y="911160"/>
            <a:ext cx="3803040" cy="3810960"/>
          </a:xfrm>
          <a:prstGeom prst="rect">
            <a:avLst/>
          </a:prstGeom>
          <a:ln w="0">
            <a:noFill/>
          </a:ln>
        </p:spPr>
      </p:pic>
      <p:pic>
        <p:nvPicPr>
          <p:cNvPr id="71" name="Imagen 7_4"/>
          <p:cNvPicPr/>
          <p:nvPr/>
        </p:nvPicPr>
        <p:blipFill>
          <a:blip r:embed="rId5"/>
          <a:stretch/>
        </p:blipFill>
        <p:spPr>
          <a:xfrm>
            <a:off x="7359120" y="2283120"/>
            <a:ext cx="3088440" cy="30780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_4"/>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pic>
        <p:nvPicPr>
          <p:cNvPr id="73" name="Imagen 10_5"/>
          <p:cNvPicPr/>
          <p:nvPr/>
        </p:nvPicPr>
        <p:blipFill>
          <a:blip r:embed="rId2"/>
          <a:stretch/>
        </p:blipFill>
        <p:spPr>
          <a:xfrm>
            <a:off x="6711120" y="2320200"/>
            <a:ext cx="3972600" cy="3988080"/>
          </a:xfrm>
          <a:prstGeom prst="rect">
            <a:avLst/>
          </a:prstGeom>
          <a:ln w="0">
            <a:noFill/>
          </a:ln>
        </p:spPr>
      </p:pic>
      <p:pic>
        <p:nvPicPr>
          <p:cNvPr id="74" name="Imagen 12_5"/>
          <p:cNvPicPr/>
          <p:nvPr/>
        </p:nvPicPr>
        <p:blipFill>
          <a:blip r:embed="rId3"/>
          <a:stretch/>
        </p:blipFill>
        <p:spPr>
          <a:xfrm>
            <a:off x="7888320" y="911160"/>
            <a:ext cx="3803040" cy="3810960"/>
          </a:xfrm>
          <a:prstGeom prst="rect">
            <a:avLst/>
          </a:prstGeom>
          <a:ln w="0">
            <a:noFill/>
          </a:ln>
        </p:spPr>
      </p:pic>
      <p:pic>
        <p:nvPicPr>
          <p:cNvPr id="75" name="Imagen 7_5"/>
          <p:cNvPicPr/>
          <p:nvPr/>
        </p:nvPicPr>
        <p:blipFill>
          <a:blip r:embed="rId4"/>
          <a:stretch/>
        </p:blipFill>
        <p:spPr>
          <a:xfrm>
            <a:off x="7359120" y="2283120"/>
            <a:ext cx="3088440" cy="3078000"/>
          </a:xfrm>
          <a:prstGeom prst="rect">
            <a:avLst/>
          </a:prstGeom>
          <a:ln w="0">
            <a:noFill/>
          </a:ln>
        </p:spPr>
      </p:pic>
      <p:pic>
        <p:nvPicPr>
          <p:cNvPr id="76" name="Imagen 2"/>
          <p:cNvPicPr/>
          <p:nvPr/>
        </p:nvPicPr>
        <p:blipFill>
          <a:blip r:embed="rId5"/>
          <a:stretch/>
        </p:blipFill>
        <p:spPr>
          <a:xfrm>
            <a:off x="0" y="1633591"/>
            <a:ext cx="6711120" cy="45000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_5"/>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sp>
        <p:nvSpPr>
          <p:cNvPr id="78" name="CustomShape 2_4"/>
          <p:cNvSpPr/>
          <p:nvPr/>
        </p:nvSpPr>
        <p:spPr>
          <a:xfrm>
            <a:off x="561600" y="2716560"/>
            <a:ext cx="594504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s-ES" sz="1600" b="0" strike="noStrike" spc="-1" dirty="0">
                <a:solidFill>
                  <a:srgbClr val="000000"/>
                </a:solidFill>
                <a:latin typeface="Poppins"/>
                <a:ea typeface="Arial"/>
              </a:rPr>
              <a:t>Se pueden heredar más de dos subclases a partir de la misma superclase y una subclase puede convertirse en la superclase de otras subclases </a:t>
            </a:r>
            <a:r>
              <a:rPr lang="es-ES" sz="1600" b="1" i="1" strike="noStrike" spc="-1" dirty="0">
                <a:solidFill>
                  <a:srgbClr val="000000"/>
                </a:solidFill>
                <a:latin typeface="Poppins"/>
                <a:ea typeface="Arial"/>
              </a:rPr>
              <a:t>(J</a:t>
            </a:r>
            <a:r>
              <a:rPr lang="es-ES" sz="1600" b="1" i="1" spc="-1" dirty="0">
                <a:solidFill>
                  <a:srgbClr val="000000"/>
                </a:solidFill>
                <a:latin typeface="Poppins"/>
                <a:ea typeface="Arial"/>
              </a:rPr>
              <a:t>ava: </a:t>
            </a:r>
            <a:r>
              <a:rPr lang="es-ES" sz="1600" b="1" i="1" strike="noStrike" spc="-1" dirty="0">
                <a:solidFill>
                  <a:srgbClr val="000000"/>
                </a:solidFill>
                <a:latin typeface="Poppins"/>
                <a:ea typeface="Arial"/>
              </a:rPr>
              <a:t>HERENCIA SIMPLE)</a:t>
            </a:r>
            <a:endParaRPr lang="es-CO" sz="1600" b="1" i="1" strike="noStrike" spc="-1" dirty="0">
              <a:latin typeface="Arial"/>
            </a:endParaRPr>
          </a:p>
        </p:txBody>
      </p:sp>
      <p:sp>
        <p:nvSpPr>
          <p:cNvPr id="79" name="CustomShape 3_3"/>
          <p:cNvSpPr/>
          <p:nvPr/>
        </p:nvSpPr>
        <p:spPr>
          <a:xfrm>
            <a:off x="561600" y="194580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CO" sz="2800" b="1" strike="noStrike" spc="-1">
                <a:solidFill>
                  <a:srgbClr val="4472C4"/>
                </a:solidFill>
                <a:latin typeface="Calabri"/>
                <a:ea typeface="DejaVu Sans"/>
              </a:rPr>
              <a:t>Jerarquías de clase</a:t>
            </a:r>
            <a:endParaRPr lang="es-CO" sz="2800" b="0" strike="noStrike" spc="-1">
              <a:latin typeface="Arial"/>
            </a:endParaRPr>
          </a:p>
        </p:txBody>
      </p:sp>
      <p:pic>
        <p:nvPicPr>
          <p:cNvPr id="80" name="Imagen 6_5"/>
          <p:cNvPicPr/>
          <p:nvPr/>
        </p:nvPicPr>
        <p:blipFill>
          <a:blip r:embed="rId2"/>
          <a:stretch/>
        </p:blipFill>
        <p:spPr>
          <a:xfrm rot="10800000" flipH="1">
            <a:off x="705240" y="2600280"/>
            <a:ext cx="1466640" cy="57960"/>
          </a:xfrm>
          <a:prstGeom prst="rect">
            <a:avLst/>
          </a:prstGeom>
          <a:ln w="0">
            <a:noFill/>
          </a:ln>
        </p:spPr>
      </p:pic>
      <p:pic>
        <p:nvPicPr>
          <p:cNvPr id="81" name="Imagen 10_6"/>
          <p:cNvPicPr/>
          <p:nvPr/>
        </p:nvPicPr>
        <p:blipFill>
          <a:blip r:embed="rId3"/>
          <a:stretch/>
        </p:blipFill>
        <p:spPr>
          <a:xfrm>
            <a:off x="6711120" y="2320200"/>
            <a:ext cx="3972600" cy="3988080"/>
          </a:xfrm>
          <a:prstGeom prst="rect">
            <a:avLst/>
          </a:prstGeom>
          <a:ln w="0">
            <a:noFill/>
          </a:ln>
        </p:spPr>
      </p:pic>
      <p:pic>
        <p:nvPicPr>
          <p:cNvPr id="82" name="Imagen 12_6"/>
          <p:cNvPicPr/>
          <p:nvPr/>
        </p:nvPicPr>
        <p:blipFill>
          <a:blip r:embed="rId4"/>
          <a:stretch/>
        </p:blipFill>
        <p:spPr>
          <a:xfrm>
            <a:off x="7888320" y="911160"/>
            <a:ext cx="3803040" cy="3810960"/>
          </a:xfrm>
          <a:prstGeom prst="rect">
            <a:avLst/>
          </a:prstGeom>
          <a:ln w="0">
            <a:noFill/>
          </a:ln>
        </p:spPr>
      </p:pic>
      <p:pic>
        <p:nvPicPr>
          <p:cNvPr id="83" name="Imagen 7_6"/>
          <p:cNvPicPr/>
          <p:nvPr/>
        </p:nvPicPr>
        <p:blipFill>
          <a:blip r:embed="rId5"/>
          <a:stretch/>
        </p:blipFill>
        <p:spPr>
          <a:xfrm>
            <a:off x="7359120" y="2283120"/>
            <a:ext cx="3088440" cy="30780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_6"/>
          <p:cNvSpPr/>
          <p:nvPr/>
        </p:nvSpPr>
        <p:spPr>
          <a:xfrm>
            <a:off x="3440880" y="106560"/>
            <a:ext cx="5461920" cy="67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gn="ctr">
              <a:lnSpc>
                <a:spcPct val="90000"/>
              </a:lnSpc>
            </a:pPr>
            <a:r>
              <a:rPr lang="es-CO" sz="4400" b="1" strike="noStrike" spc="-1">
                <a:solidFill>
                  <a:srgbClr val="FFFFFF"/>
                </a:solidFill>
                <a:latin typeface="Calabri"/>
                <a:ea typeface="DejaVu Sans"/>
              </a:rPr>
              <a:t>Herencia</a:t>
            </a:r>
            <a:endParaRPr lang="es-CO" sz="4400" b="0" strike="noStrike" spc="-1">
              <a:latin typeface="Arial"/>
            </a:endParaRPr>
          </a:p>
        </p:txBody>
      </p:sp>
      <p:pic>
        <p:nvPicPr>
          <p:cNvPr id="85" name="Imagen 10_7"/>
          <p:cNvPicPr/>
          <p:nvPr/>
        </p:nvPicPr>
        <p:blipFill>
          <a:blip r:embed="rId2"/>
          <a:stretch/>
        </p:blipFill>
        <p:spPr>
          <a:xfrm>
            <a:off x="6711120" y="2320200"/>
            <a:ext cx="3972600" cy="3988080"/>
          </a:xfrm>
          <a:prstGeom prst="rect">
            <a:avLst/>
          </a:prstGeom>
          <a:ln w="0">
            <a:noFill/>
          </a:ln>
        </p:spPr>
      </p:pic>
      <p:pic>
        <p:nvPicPr>
          <p:cNvPr id="86" name="Imagen 12_7"/>
          <p:cNvPicPr/>
          <p:nvPr/>
        </p:nvPicPr>
        <p:blipFill>
          <a:blip r:embed="rId3"/>
          <a:stretch/>
        </p:blipFill>
        <p:spPr>
          <a:xfrm>
            <a:off x="7888320" y="911160"/>
            <a:ext cx="3803040" cy="3810960"/>
          </a:xfrm>
          <a:prstGeom prst="rect">
            <a:avLst/>
          </a:prstGeom>
          <a:ln w="0">
            <a:noFill/>
          </a:ln>
        </p:spPr>
      </p:pic>
      <p:pic>
        <p:nvPicPr>
          <p:cNvPr id="87" name="Imagen 7_7"/>
          <p:cNvPicPr/>
          <p:nvPr/>
        </p:nvPicPr>
        <p:blipFill>
          <a:blip r:embed="rId4"/>
          <a:stretch/>
        </p:blipFill>
        <p:spPr>
          <a:xfrm>
            <a:off x="7359120" y="2283120"/>
            <a:ext cx="3088440" cy="3078000"/>
          </a:xfrm>
          <a:prstGeom prst="rect">
            <a:avLst/>
          </a:prstGeom>
          <a:ln w="0">
            <a:noFill/>
          </a:ln>
        </p:spPr>
      </p:pic>
      <p:pic>
        <p:nvPicPr>
          <p:cNvPr id="88" name="Imagen 2_0"/>
          <p:cNvPicPr/>
          <p:nvPr/>
        </p:nvPicPr>
        <p:blipFill>
          <a:blip r:embed="rId5"/>
          <a:stretch/>
        </p:blipFill>
        <p:spPr>
          <a:xfrm>
            <a:off x="154111" y="1520575"/>
            <a:ext cx="6174769" cy="4551451"/>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TotalTime>
  <Words>385</Words>
  <Application>Microsoft Office PowerPoint</Application>
  <PresentationFormat>Panorámica</PresentationFormat>
  <Paragraphs>54</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Calabri</vt:lpstr>
      <vt:lpstr>Poppin</vt:lpstr>
      <vt:lpstr>Poppins</vt:lpstr>
      <vt:lpstr>StarSymbol</vt:lpstr>
      <vt:lpstr>Symbol</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sergio.101615164@ucaldas.edu.co</dc:creator>
  <dc:description/>
  <cp:lastModifiedBy>Andres Felipe Escallon Portilla</cp:lastModifiedBy>
  <cp:revision>58</cp:revision>
  <dcterms:created xsi:type="dcterms:W3CDTF">2021-04-09T13:53:49Z</dcterms:created>
  <dcterms:modified xsi:type="dcterms:W3CDTF">2021-07-25T13:04:27Z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false</vt:bool>
  </property>
  <property fmtid="{D5CDD505-2E9C-101B-9397-08002B2CF9AE}" pid="4" name="LinksUpToDate">
    <vt:bool>false</vt:bool>
  </property>
  <property fmtid="{D5CDD505-2E9C-101B-9397-08002B2CF9AE}" pid="5" name="MMClips">
    <vt:r8>0</vt:r8>
  </property>
  <property fmtid="{D5CDD505-2E9C-101B-9397-08002B2CF9AE}" pid="6" name="Notes">
    <vt:r8>1</vt:r8>
  </property>
  <property fmtid="{D5CDD505-2E9C-101B-9397-08002B2CF9AE}" pid="7" name="PresentationFormat">
    <vt:lpwstr>Panorámica</vt:lpwstr>
  </property>
  <property fmtid="{D5CDD505-2E9C-101B-9397-08002B2CF9AE}" pid="8" name="ScaleCrop">
    <vt:bool>false</vt:bool>
  </property>
  <property fmtid="{D5CDD505-2E9C-101B-9397-08002B2CF9AE}" pid="9" name="ShareDoc">
    <vt:bool>false</vt:bool>
  </property>
  <property fmtid="{D5CDD505-2E9C-101B-9397-08002B2CF9AE}" pid="10" name="Slides">
    <vt:r8>6</vt:r8>
  </property>
</Properties>
</file>