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57" r:id="rId3"/>
    <p:sldId id="258" r:id="rId4"/>
    <p:sldId id="273" r:id="rId5"/>
    <p:sldId id="272"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5143500" type="screen16x9"/>
  <p:notesSz cx="6858000" cy="9144000"/>
  <p:embeddedFontLst>
    <p:embeddedFont>
      <p:font typeface="Calibri Light" panose="020F0302020204030204" pitchFamily="34" charset="0"/>
      <p:regular r:id="rId20"/>
      <p:italic r:id="rId21"/>
    </p:embeddedFont>
    <p:embeddedFont>
      <p:font typeface="Calibri" panose="020F0502020204030204" pitchFamily="34" charset="0"/>
      <p:regular r:id="rId22"/>
      <p:bold r:id="rId23"/>
      <p:italic r:id="rId24"/>
      <p:boldItalic r:id="rId25"/>
    </p:embeddedFont>
    <p:embeddedFont>
      <p:font typeface="Poppins" panose="00000500000000000000" pitchFamily="50" charset="0"/>
      <p:regular r:id="rId26"/>
      <p:bold r:id="rId27"/>
      <p:italic r:id="rId28"/>
      <p:boldItalic r:id="rId29"/>
    </p:embeddedFont>
    <p:embeddedFont>
      <p:font typeface="Montserrat" panose="00000500000000000000" pitchFamily="50"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BF1169-207D-4DA0-8549-A733122AAD8E}">
  <a:tblStyle styleId="{42BF1169-207D-4DA0-8549-A733122AAD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326815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8156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6b8e5ba66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6b8e5ba66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8053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6b8e5ba66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d6b8e5ba66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608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6b8e5ba66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6b8e5ba66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9756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6b8e5ba66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d6b8e5ba66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0862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6b8e5ba66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6b8e5ba66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7838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d6b8e5ba66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d6b8e5ba66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4087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6b8e5ba66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6b8e5ba66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188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6b8e5ba66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6b8e5ba66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6331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d6b8e5ba6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d6b8e5ba6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7756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d6b8e5ba6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d6b8e5ba6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4201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6b8e5ba66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6b8e5ba66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6888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d6b8e5ba66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d6b8e5ba66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https://www.tecnologia-informatica.com/pseudocodigo/</a:t>
            </a:r>
            <a:endParaRPr/>
          </a:p>
        </p:txBody>
      </p:sp>
    </p:spTree>
    <p:extLst>
      <p:ext uri="{BB962C8B-B14F-4D97-AF65-F5344CB8AC3E}">
        <p14:creationId xmlns:p14="http://schemas.microsoft.com/office/powerpoint/2010/main" val="464395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6b8e5ba66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6b8e5ba66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8540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d6b8e5ba66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d6b8e5ba66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966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6b8e5ba66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6b8e5ba66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6744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F8FAE9-82A3-7441-8C22-A60AF434E4BA}"/>
              </a:ext>
            </a:extLst>
          </p:cNvPr>
          <p:cNvSpPr>
            <a:spLocks noGrp="1"/>
          </p:cNvSpPr>
          <p:nvPr>
            <p:ph type="ctrTitle"/>
          </p:nvPr>
        </p:nvSpPr>
        <p:spPr>
          <a:xfrm>
            <a:off x="1143000" y="841772"/>
            <a:ext cx="6858000" cy="1790700"/>
          </a:xfrm>
        </p:spPr>
        <p:txBody>
          <a:bodyPr anchor="b"/>
          <a:lstStyle>
            <a:lvl1pPr algn="ctr">
              <a:defRPr sz="4500"/>
            </a:lvl1pPr>
          </a:lstStyle>
          <a:p>
            <a:r>
              <a:rPr lang="es-ES" smtClean="0"/>
              <a:t>Haga clic para modificar el estilo de título del patrón</a:t>
            </a:r>
            <a:endParaRPr lang="x-none"/>
          </a:p>
        </p:txBody>
      </p:sp>
      <p:sp>
        <p:nvSpPr>
          <p:cNvPr id="3" name="Subtitle 2">
            <a:extLst>
              <a:ext uri="{FF2B5EF4-FFF2-40B4-BE49-F238E27FC236}">
                <a16:creationId xmlns:a16="http://schemas.microsoft.com/office/drawing/2014/main" xmlns="" id="{1530EF62-9100-4A49-B5F0-D213C87BA9AB}"/>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modificar el estilo de subtítulo del patrón</a:t>
            </a:r>
            <a:endParaRPr lang="x-none"/>
          </a:p>
        </p:txBody>
      </p:sp>
      <p:sp>
        <p:nvSpPr>
          <p:cNvPr id="4" name="Date Placeholder 3">
            <a:extLst>
              <a:ext uri="{FF2B5EF4-FFF2-40B4-BE49-F238E27FC236}">
                <a16:creationId xmlns:a16="http://schemas.microsoft.com/office/drawing/2014/main" xmlns="" id="{2C566895-255D-2D47-9BCE-DD3E204A6943}"/>
              </a:ext>
            </a:extLst>
          </p:cNvPr>
          <p:cNvSpPr>
            <a:spLocks noGrp="1"/>
          </p:cNvSpPr>
          <p:nvPr>
            <p:ph type="dt" sz="half" idx="10"/>
          </p:nvPr>
        </p:nvSpPr>
        <p:spPr/>
        <p:txBody>
          <a:bodyPr/>
          <a:lstStyle/>
          <a:p>
            <a:fld id="{3F02D432-8FFA-954C-9FBC-D33C5402BCDA}" type="datetimeFigureOut">
              <a:rPr lang="x-none" smtClean="0"/>
              <a:t>5/05/2021</a:t>
            </a:fld>
            <a:endParaRPr lang="x-none"/>
          </a:p>
        </p:txBody>
      </p:sp>
      <p:sp>
        <p:nvSpPr>
          <p:cNvPr id="5" name="Footer Placeholder 4">
            <a:extLst>
              <a:ext uri="{FF2B5EF4-FFF2-40B4-BE49-F238E27FC236}">
                <a16:creationId xmlns:a16="http://schemas.microsoft.com/office/drawing/2014/main" xmlns="" id="{74D3AB93-05A7-D748-ADDD-A4030FBFAF3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D479137D-EAA1-F347-AC37-F23A056ACF7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11730363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2D0E02-772A-1544-B046-648E9083325E}"/>
              </a:ext>
            </a:extLst>
          </p:cNvPr>
          <p:cNvSpPr>
            <a:spLocks noGrp="1"/>
          </p:cNvSpPr>
          <p:nvPr>
            <p:ph type="title"/>
          </p:nvPr>
        </p:nvSpPr>
        <p:spPr/>
        <p:txBody>
          <a:bodyPr/>
          <a:lstStyle/>
          <a:p>
            <a:r>
              <a:rPr lang="es-ES" smtClean="0"/>
              <a:t>Haga clic para modificar el estilo de título del patrón</a:t>
            </a:r>
            <a:endParaRPr lang="x-none"/>
          </a:p>
        </p:txBody>
      </p:sp>
      <p:sp>
        <p:nvSpPr>
          <p:cNvPr id="3" name="Vertical Text Placeholder 2">
            <a:extLst>
              <a:ext uri="{FF2B5EF4-FFF2-40B4-BE49-F238E27FC236}">
                <a16:creationId xmlns:a16="http://schemas.microsoft.com/office/drawing/2014/main" xmlns="" id="{E17A29EF-4C84-E745-A7F7-5CFC619C605E}"/>
              </a:ext>
            </a:extLst>
          </p:cNvPr>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Date Placeholder 3">
            <a:extLst>
              <a:ext uri="{FF2B5EF4-FFF2-40B4-BE49-F238E27FC236}">
                <a16:creationId xmlns:a16="http://schemas.microsoft.com/office/drawing/2014/main" xmlns="" id="{C0608688-21B4-BF40-9AC3-FCA4753BFE70}"/>
              </a:ext>
            </a:extLst>
          </p:cNvPr>
          <p:cNvSpPr>
            <a:spLocks noGrp="1"/>
          </p:cNvSpPr>
          <p:nvPr>
            <p:ph type="dt" sz="half" idx="10"/>
          </p:nvPr>
        </p:nvSpPr>
        <p:spPr/>
        <p:txBody>
          <a:bodyPr/>
          <a:lstStyle/>
          <a:p>
            <a:fld id="{3F02D432-8FFA-954C-9FBC-D33C5402BCDA}" type="datetimeFigureOut">
              <a:rPr lang="x-none" smtClean="0"/>
              <a:t>5/05/2021</a:t>
            </a:fld>
            <a:endParaRPr lang="x-none"/>
          </a:p>
        </p:txBody>
      </p:sp>
      <p:sp>
        <p:nvSpPr>
          <p:cNvPr id="5" name="Footer Placeholder 4">
            <a:extLst>
              <a:ext uri="{FF2B5EF4-FFF2-40B4-BE49-F238E27FC236}">
                <a16:creationId xmlns:a16="http://schemas.microsoft.com/office/drawing/2014/main" xmlns="" id="{61BFF6A2-D7FF-8B4A-BB20-A2CA41B0C070}"/>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1957311B-FC9E-894F-80F3-25E44B0BAF7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447383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640BACB-C1CB-6E4F-82FB-37F8E01720F5}"/>
              </a:ext>
            </a:extLst>
          </p:cNvPr>
          <p:cNvSpPr>
            <a:spLocks noGrp="1"/>
          </p:cNvSpPr>
          <p:nvPr>
            <p:ph type="title" orient="vert"/>
          </p:nvPr>
        </p:nvSpPr>
        <p:spPr>
          <a:xfrm>
            <a:off x="6543675" y="273844"/>
            <a:ext cx="1971675" cy="4358879"/>
          </a:xfrm>
        </p:spPr>
        <p:txBody>
          <a:bodyPr vert="eaVert"/>
          <a:lstStyle/>
          <a:p>
            <a:r>
              <a:rPr lang="es-ES" smtClean="0"/>
              <a:t>Haga clic para modificar el estilo de título del patrón</a:t>
            </a:r>
            <a:endParaRPr lang="x-none"/>
          </a:p>
        </p:txBody>
      </p:sp>
      <p:sp>
        <p:nvSpPr>
          <p:cNvPr id="3" name="Vertical Text Placeholder 2">
            <a:extLst>
              <a:ext uri="{FF2B5EF4-FFF2-40B4-BE49-F238E27FC236}">
                <a16:creationId xmlns:a16="http://schemas.microsoft.com/office/drawing/2014/main" xmlns="" id="{9C94596C-2D6F-7447-851A-A3B2C203DDC9}"/>
              </a:ext>
            </a:extLst>
          </p:cNvPr>
          <p:cNvSpPr>
            <a:spLocks noGrp="1"/>
          </p:cNvSpPr>
          <p:nvPr>
            <p:ph type="body" orient="vert" idx="1"/>
          </p:nvPr>
        </p:nvSpPr>
        <p:spPr>
          <a:xfrm>
            <a:off x="628650" y="273844"/>
            <a:ext cx="5800725" cy="435887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Date Placeholder 3">
            <a:extLst>
              <a:ext uri="{FF2B5EF4-FFF2-40B4-BE49-F238E27FC236}">
                <a16:creationId xmlns:a16="http://schemas.microsoft.com/office/drawing/2014/main" xmlns="" id="{41C83809-ED0E-AA47-9F9B-3168804AFAC8}"/>
              </a:ext>
            </a:extLst>
          </p:cNvPr>
          <p:cNvSpPr>
            <a:spLocks noGrp="1"/>
          </p:cNvSpPr>
          <p:nvPr>
            <p:ph type="dt" sz="half" idx="10"/>
          </p:nvPr>
        </p:nvSpPr>
        <p:spPr/>
        <p:txBody>
          <a:bodyPr/>
          <a:lstStyle/>
          <a:p>
            <a:fld id="{3F02D432-8FFA-954C-9FBC-D33C5402BCDA}" type="datetimeFigureOut">
              <a:rPr lang="x-none" smtClean="0"/>
              <a:t>5/05/2021</a:t>
            </a:fld>
            <a:endParaRPr lang="x-none"/>
          </a:p>
        </p:txBody>
      </p:sp>
      <p:sp>
        <p:nvSpPr>
          <p:cNvPr id="5" name="Footer Placeholder 4">
            <a:extLst>
              <a:ext uri="{FF2B5EF4-FFF2-40B4-BE49-F238E27FC236}">
                <a16:creationId xmlns:a16="http://schemas.microsoft.com/office/drawing/2014/main" xmlns="" id="{EEF709EA-03E8-0C45-8C09-2F9C60E1E1B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ADCD4B20-9E6E-C14D-A101-61A1DF618AF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69731657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182132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F94F70-3989-3649-A1CE-171C029F9D9C}"/>
              </a:ext>
            </a:extLst>
          </p:cNvPr>
          <p:cNvSpPr>
            <a:spLocks noGrp="1"/>
          </p:cNvSpPr>
          <p:nvPr>
            <p:ph type="title"/>
          </p:nvPr>
        </p:nvSpPr>
        <p:spPr/>
        <p:txBody>
          <a:bodyPr/>
          <a:lstStyle/>
          <a:p>
            <a:r>
              <a:rPr lang="es-ES" smtClean="0"/>
              <a:t>Haga clic para modificar el estilo de título del patrón</a:t>
            </a:r>
            <a:endParaRPr lang="x-none"/>
          </a:p>
        </p:txBody>
      </p:sp>
      <p:sp>
        <p:nvSpPr>
          <p:cNvPr id="3" name="Content Placeholder 2">
            <a:extLst>
              <a:ext uri="{FF2B5EF4-FFF2-40B4-BE49-F238E27FC236}">
                <a16:creationId xmlns:a16="http://schemas.microsoft.com/office/drawing/2014/main" xmlns="" id="{68780915-F435-FC45-9192-F92E3EDFFBAA}"/>
              </a:ext>
            </a:extLst>
          </p:cNvPr>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Date Placeholder 3">
            <a:extLst>
              <a:ext uri="{FF2B5EF4-FFF2-40B4-BE49-F238E27FC236}">
                <a16:creationId xmlns:a16="http://schemas.microsoft.com/office/drawing/2014/main" xmlns="" id="{E39B8307-5B8D-644B-A870-64EC019E977B}"/>
              </a:ext>
            </a:extLst>
          </p:cNvPr>
          <p:cNvSpPr>
            <a:spLocks noGrp="1"/>
          </p:cNvSpPr>
          <p:nvPr>
            <p:ph type="dt" sz="half" idx="10"/>
          </p:nvPr>
        </p:nvSpPr>
        <p:spPr/>
        <p:txBody>
          <a:bodyPr/>
          <a:lstStyle/>
          <a:p>
            <a:fld id="{3F02D432-8FFA-954C-9FBC-D33C5402BCDA}" type="datetimeFigureOut">
              <a:rPr lang="x-none" smtClean="0"/>
              <a:t>5/05/2021</a:t>
            </a:fld>
            <a:endParaRPr lang="x-none"/>
          </a:p>
        </p:txBody>
      </p:sp>
      <p:sp>
        <p:nvSpPr>
          <p:cNvPr id="5" name="Footer Placeholder 4">
            <a:extLst>
              <a:ext uri="{FF2B5EF4-FFF2-40B4-BE49-F238E27FC236}">
                <a16:creationId xmlns:a16="http://schemas.microsoft.com/office/drawing/2014/main" xmlns="" id="{F92B62A0-832B-E444-9287-8D3DC16F155E}"/>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4AFC2F8A-0615-2049-BA6A-2980987AAEA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97991987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ADCAE3-1C8D-224B-B8D5-761CBB7F919D}"/>
              </a:ext>
            </a:extLst>
          </p:cNvPr>
          <p:cNvSpPr>
            <a:spLocks noGrp="1"/>
          </p:cNvSpPr>
          <p:nvPr>
            <p:ph type="title"/>
          </p:nvPr>
        </p:nvSpPr>
        <p:spPr>
          <a:xfrm>
            <a:off x="623888" y="1282304"/>
            <a:ext cx="7886700" cy="2139553"/>
          </a:xfrm>
        </p:spPr>
        <p:txBody>
          <a:bodyPr anchor="b"/>
          <a:lstStyle>
            <a:lvl1pPr>
              <a:defRPr sz="4500"/>
            </a:lvl1pPr>
          </a:lstStyle>
          <a:p>
            <a:r>
              <a:rPr lang="es-ES" smtClean="0"/>
              <a:t>Haga clic para modificar el estilo de título del patrón</a:t>
            </a:r>
            <a:endParaRPr lang="x-none"/>
          </a:p>
        </p:txBody>
      </p:sp>
      <p:sp>
        <p:nvSpPr>
          <p:cNvPr id="3" name="Text Placeholder 2">
            <a:extLst>
              <a:ext uri="{FF2B5EF4-FFF2-40B4-BE49-F238E27FC236}">
                <a16:creationId xmlns:a16="http://schemas.microsoft.com/office/drawing/2014/main" xmlns="" id="{D1C8C847-3FAA-0847-B9AB-68372097D1C7}"/>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Haga clic para modificar el estilo de texto del patrón</a:t>
            </a:r>
          </a:p>
        </p:txBody>
      </p:sp>
      <p:sp>
        <p:nvSpPr>
          <p:cNvPr id="4" name="Date Placeholder 3">
            <a:extLst>
              <a:ext uri="{FF2B5EF4-FFF2-40B4-BE49-F238E27FC236}">
                <a16:creationId xmlns:a16="http://schemas.microsoft.com/office/drawing/2014/main" xmlns="" id="{7018C08F-1B48-A444-ABE3-A6985DDE056F}"/>
              </a:ext>
            </a:extLst>
          </p:cNvPr>
          <p:cNvSpPr>
            <a:spLocks noGrp="1"/>
          </p:cNvSpPr>
          <p:nvPr>
            <p:ph type="dt" sz="half" idx="10"/>
          </p:nvPr>
        </p:nvSpPr>
        <p:spPr/>
        <p:txBody>
          <a:bodyPr/>
          <a:lstStyle/>
          <a:p>
            <a:fld id="{3F02D432-8FFA-954C-9FBC-D33C5402BCDA}" type="datetimeFigureOut">
              <a:rPr lang="x-none" smtClean="0"/>
              <a:t>5/05/2021</a:t>
            </a:fld>
            <a:endParaRPr lang="x-none"/>
          </a:p>
        </p:txBody>
      </p:sp>
      <p:sp>
        <p:nvSpPr>
          <p:cNvPr id="5" name="Footer Placeholder 4">
            <a:extLst>
              <a:ext uri="{FF2B5EF4-FFF2-40B4-BE49-F238E27FC236}">
                <a16:creationId xmlns:a16="http://schemas.microsoft.com/office/drawing/2014/main" xmlns="" id="{9ADC6A4E-3A6C-DD47-AC73-4DBFC158103F}"/>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A8A98444-0109-9344-8875-F03D133D45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3293756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DE6720-20EA-1D43-BF2F-9001BE84E62F}"/>
              </a:ext>
            </a:extLst>
          </p:cNvPr>
          <p:cNvSpPr>
            <a:spLocks noGrp="1"/>
          </p:cNvSpPr>
          <p:nvPr>
            <p:ph type="title"/>
          </p:nvPr>
        </p:nvSpPr>
        <p:spPr/>
        <p:txBody>
          <a:bodyPr/>
          <a:lstStyle/>
          <a:p>
            <a:r>
              <a:rPr lang="es-ES" smtClean="0"/>
              <a:t>Haga clic para modificar el estilo de título del patrón</a:t>
            </a:r>
            <a:endParaRPr lang="x-none"/>
          </a:p>
        </p:txBody>
      </p:sp>
      <p:sp>
        <p:nvSpPr>
          <p:cNvPr id="3" name="Content Placeholder 2">
            <a:extLst>
              <a:ext uri="{FF2B5EF4-FFF2-40B4-BE49-F238E27FC236}">
                <a16:creationId xmlns:a16="http://schemas.microsoft.com/office/drawing/2014/main" xmlns="" id="{843FC9E3-24E5-794E-A689-1FCFC583AF8D}"/>
              </a:ext>
            </a:extLst>
          </p:cNvPr>
          <p:cNvSpPr>
            <a:spLocks noGrp="1"/>
          </p:cNvSpPr>
          <p:nvPr>
            <p:ph sz="half" idx="1"/>
          </p:nvPr>
        </p:nvSpPr>
        <p:spPr>
          <a:xfrm>
            <a:off x="628650" y="1369219"/>
            <a:ext cx="3886200" cy="326350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Content Placeholder 3">
            <a:extLst>
              <a:ext uri="{FF2B5EF4-FFF2-40B4-BE49-F238E27FC236}">
                <a16:creationId xmlns:a16="http://schemas.microsoft.com/office/drawing/2014/main" xmlns="" id="{28132B11-E15D-854D-AA9B-03F87D33B26E}"/>
              </a:ext>
            </a:extLst>
          </p:cNvPr>
          <p:cNvSpPr>
            <a:spLocks noGrp="1"/>
          </p:cNvSpPr>
          <p:nvPr>
            <p:ph sz="half" idx="2"/>
          </p:nvPr>
        </p:nvSpPr>
        <p:spPr>
          <a:xfrm>
            <a:off x="4629150" y="1369219"/>
            <a:ext cx="3886200" cy="326350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5" name="Date Placeholder 4">
            <a:extLst>
              <a:ext uri="{FF2B5EF4-FFF2-40B4-BE49-F238E27FC236}">
                <a16:creationId xmlns:a16="http://schemas.microsoft.com/office/drawing/2014/main" xmlns="" id="{405ED4A5-50D0-5F43-A47F-B25343576C9E}"/>
              </a:ext>
            </a:extLst>
          </p:cNvPr>
          <p:cNvSpPr>
            <a:spLocks noGrp="1"/>
          </p:cNvSpPr>
          <p:nvPr>
            <p:ph type="dt" sz="half" idx="10"/>
          </p:nvPr>
        </p:nvSpPr>
        <p:spPr/>
        <p:txBody>
          <a:bodyPr/>
          <a:lstStyle/>
          <a:p>
            <a:fld id="{3F02D432-8FFA-954C-9FBC-D33C5402BCDA}" type="datetimeFigureOut">
              <a:rPr lang="x-none" smtClean="0"/>
              <a:t>5/05/2021</a:t>
            </a:fld>
            <a:endParaRPr lang="x-none"/>
          </a:p>
        </p:txBody>
      </p:sp>
      <p:sp>
        <p:nvSpPr>
          <p:cNvPr id="6" name="Footer Placeholder 5">
            <a:extLst>
              <a:ext uri="{FF2B5EF4-FFF2-40B4-BE49-F238E27FC236}">
                <a16:creationId xmlns:a16="http://schemas.microsoft.com/office/drawing/2014/main" xmlns="" id="{DB651469-F229-F74C-8CA0-70C23149F0E0}"/>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10D5C797-B715-314C-A749-64EAFF6FB8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10605076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D6738D-2F47-FC47-92BB-4FC9269670D7}"/>
              </a:ext>
            </a:extLst>
          </p:cNvPr>
          <p:cNvSpPr>
            <a:spLocks noGrp="1"/>
          </p:cNvSpPr>
          <p:nvPr>
            <p:ph type="title"/>
          </p:nvPr>
        </p:nvSpPr>
        <p:spPr>
          <a:xfrm>
            <a:off x="629841" y="273844"/>
            <a:ext cx="7886700" cy="994172"/>
          </a:xfrm>
        </p:spPr>
        <p:txBody>
          <a:bodyPr/>
          <a:lstStyle/>
          <a:p>
            <a:r>
              <a:rPr lang="es-ES" smtClean="0"/>
              <a:t>Haga clic para modificar el estilo de título del patrón</a:t>
            </a:r>
            <a:endParaRPr lang="x-none"/>
          </a:p>
        </p:txBody>
      </p:sp>
      <p:sp>
        <p:nvSpPr>
          <p:cNvPr id="3" name="Text Placeholder 2">
            <a:extLst>
              <a:ext uri="{FF2B5EF4-FFF2-40B4-BE49-F238E27FC236}">
                <a16:creationId xmlns:a16="http://schemas.microsoft.com/office/drawing/2014/main" xmlns="" id="{377EE744-854A-EA4F-9650-B7C97A9C4A64}"/>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Content Placeholder 3">
            <a:extLst>
              <a:ext uri="{FF2B5EF4-FFF2-40B4-BE49-F238E27FC236}">
                <a16:creationId xmlns:a16="http://schemas.microsoft.com/office/drawing/2014/main" xmlns="" id="{4F7C771C-7D66-DA4E-85DC-EF5945F00D47}"/>
              </a:ext>
            </a:extLst>
          </p:cNvPr>
          <p:cNvSpPr>
            <a:spLocks noGrp="1"/>
          </p:cNvSpPr>
          <p:nvPr>
            <p:ph sz="half" idx="2"/>
          </p:nvPr>
        </p:nvSpPr>
        <p:spPr>
          <a:xfrm>
            <a:off x="629842" y="1878806"/>
            <a:ext cx="3868340" cy="276344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5" name="Text Placeholder 4">
            <a:extLst>
              <a:ext uri="{FF2B5EF4-FFF2-40B4-BE49-F238E27FC236}">
                <a16:creationId xmlns:a16="http://schemas.microsoft.com/office/drawing/2014/main" xmlns="" id="{5A740682-7A86-EA4A-8231-754605E06EF9}"/>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Content Placeholder 5">
            <a:extLst>
              <a:ext uri="{FF2B5EF4-FFF2-40B4-BE49-F238E27FC236}">
                <a16:creationId xmlns:a16="http://schemas.microsoft.com/office/drawing/2014/main" xmlns="" id="{DB7679C4-F553-874A-A04B-B01767D7C320}"/>
              </a:ext>
            </a:extLst>
          </p:cNvPr>
          <p:cNvSpPr>
            <a:spLocks noGrp="1"/>
          </p:cNvSpPr>
          <p:nvPr>
            <p:ph sz="quarter" idx="4"/>
          </p:nvPr>
        </p:nvSpPr>
        <p:spPr>
          <a:xfrm>
            <a:off x="4629150" y="1878806"/>
            <a:ext cx="3887391" cy="276344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7" name="Date Placeholder 6">
            <a:extLst>
              <a:ext uri="{FF2B5EF4-FFF2-40B4-BE49-F238E27FC236}">
                <a16:creationId xmlns:a16="http://schemas.microsoft.com/office/drawing/2014/main" xmlns="" id="{C5BEFC62-31B8-EF49-9A8C-9C09148C90B1}"/>
              </a:ext>
            </a:extLst>
          </p:cNvPr>
          <p:cNvSpPr>
            <a:spLocks noGrp="1"/>
          </p:cNvSpPr>
          <p:nvPr>
            <p:ph type="dt" sz="half" idx="10"/>
          </p:nvPr>
        </p:nvSpPr>
        <p:spPr/>
        <p:txBody>
          <a:bodyPr/>
          <a:lstStyle/>
          <a:p>
            <a:fld id="{3F02D432-8FFA-954C-9FBC-D33C5402BCDA}" type="datetimeFigureOut">
              <a:rPr lang="x-none" smtClean="0"/>
              <a:t>5/05/2021</a:t>
            </a:fld>
            <a:endParaRPr lang="x-none"/>
          </a:p>
        </p:txBody>
      </p:sp>
      <p:sp>
        <p:nvSpPr>
          <p:cNvPr id="8" name="Footer Placeholder 7">
            <a:extLst>
              <a:ext uri="{FF2B5EF4-FFF2-40B4-BE49-F238E27FC236}">
                <a16:creationId xmlns:a16="http://schemas.microsoft.com/office/drawing/2014/main" xmlns="" id="{2B29DAD3-0619-6344-93B9-F8049DD656AC}"/>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xmlns="" id="{F1EE05F8-6B7A-E74B-AACE-D11C4086F75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7951819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0E8950-0CCB-464A-A6A8-CFA7DACA16B2}"/>
              </a:ext>
            </a:extLst>
          </p:cNvPr>
          <p:cNvSpPr>
            <a:spLocks noGrp="1"/>
          </p:cNvSpPr>
          <p:nvPr>
            <p:ph type="title"/>
          </p:nvPr>
        </p:nvSpPr>
        <p:spPr/>
        <p:txBody>
          <a:bodyPr/>
          <a:lstStyle/>
          <a:p>
            <a:r>
              <a:rPr lang="es-ES" smtClean="0"/>
              <a:t>Haga clic para modificar el estilo de título del patrón</a:t>
            </a:r>
            <a:endParaRPr lang="x-none"/>
          </a:p>
        </p:txBody>
      </p:sp>
      <p:sp>
        <p:nvSpPr>
          <p:cNvPr id="3" name="Date Placeholder 2">
            <a:extLst>
              <a:ext uri="{FF2B5EF4-FFF2-40B4-BE49-F238E27FC236}">
                <a16:creationId xmlns:a16="http://schemas.microsoft.com/office/drawing/2014/main" xmlns="" id="{5728588D-7D20-2F41-9EE4-C8D382800BE1}"/>
              </a:ext>
            </a:extLst>
          </p:cNvPr>
          <p:cNvSpPr>
            <a:spLocks noGrp="1"/>
          </p:cNvSpPr>
          <p:nvPr>
            <p:ph type="dt" sz="half" idx="10"/>
          </p:nvPr>
        </p:nvSpPr>
        <p:spPr/>
        <p:txBody>
          <a:bodyPr/>
          <a:lstStyle/>
          <a:p>
            <a:fld id="{3F02D432-8FFA-954C-9FBC-D33C5402BCDA}" type="datetimeFigureOut">
              <a:rPr lang="x-none" smtClean="0"/>
              <a:t>5/05/2021</a:t>
            </a:fld>
            <a:endParaRPr lang="x-none"/>
          </a:p>
        </p:txBody>
      </p:sp>
      <p:sp>
        <p:nvSpPr>
          <p:cNvPr id="4" name="Footer Placeholder 3">
            <a:extLst>
              <a:ext uri="{FF2B5EF4-FFF2-40B4-BE49-F238E27FC236}">
                <a16:creationId xmlns:a16="http://schemas.microsoft.com/office/drawing/2014/main" xmlns="" id="{E6A7D752-1F18-6D44-8D2B-24BD71B531F2}"/>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xmlns="" id="{8602AB28-1762-D74A-994B-BAB48791E82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10715552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D2C61E9-A9DE-C44A-9AF2-295ADF3BDB4E}"/>
              </a:ext>
            </a:extLst>
          </p:cNvPr>
          <p:cNvSpPr>
            <a:spLocks noGrp="1"/>
          </p:cNvSpPr>
          <p:nvPr>
            <p:ph type="dt" sz="half" idx="10"/>
          </p:nvPr>
        </p:nvSpPr>
        <p:spPr/>
        <p:txBody>
          <a:bodyPr/>
          <a:lstStyle/>
          <a:p>
            <a:fld id="{3F02D432-8FFA-954C-9FBC-D33C5402BCDA}" type="datetimeFigureOut">
              <a:rPr lang="x-none" smtClean="0"/>
              <a:t>5/05/2021</a:t>
            </a:fld>
            <a:endParaRPr lang="x-none"/>
          </a:p>
        </p:txBody>
      </p:sp>
      <p:sp>
        <p:nvSpPr>
          <p:cNvPr id="3" name="Footer Placeholder 2">
            <a:extLst>
              <a:ext uri="{FF2B5EF4-FFF2-40B4-BE49-F238E27FC236}">
                <a16:creationId xmlns:a16="http://schemas.microsoft.com/office/drawing/2014/main" xmlns="" id="{C9D95CB7-301E-E34A-A0A5-6A19EB9A5370}"/>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xmlns="" id="{221CFFA3-850A-2B44-8D06-04340B3D076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97853399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B6F84A-85C3-294A-AAD3-16933C45F462}"/>
              </a:ext>
            </a:extLst>
          </p:cNvPr>
          <p:cNvSpPr>
            <a:spLocks noGrp="1"/>
          </p:cNvSpPr>
          <p:nvPr>
            <p:ph type="title"/>
          </p:nvPr>
        </p:nvSpPr>
        <p:spPr>
          <a:xfrm>
            <a:off x="629841" y="342900"/>
            <a:ext cx="2949178" cy="1200150"/>
          </a:xfrm>
        </p:spPr>
        <p:txBody>
          <a:bodyPr anchor="b"/>
          <a:lstStyle>
            <a:lvl1pPr>
              <a:defRPr sz="2400"/>
            </a:lvl1pPr>
          </a:lstStyle>
          <a:p>
            <a:r>
              <a:rPr lang="es-ES" smtClean="0"/>
              <a:t>Haga clic para modificar el estilo de título del patrón</a:t>
            </a:r>
            <a:endParaRPr lang="x-none"/>
          </a:p>
        </p:txBody>
      </p:sp>
      <p:sp>
        <p:nvSpPr>
          <p:cNvPr id="3" name="Content Placeholder 2">
            <a:extLst>
              <a:ext uri="{FF2B5EF4-FFF2-40B4-BE49-F238E27FC236}">
                <a16:creationId xmlns:a16="http://schemas.microsoft.com/office/drawing/2014/main" xmlns="" id="{8F0DE22A-0D1A-044E-8011-DC3A23A0E96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Text Placeholder 3">
            <a:extLst>
              <a:ext uri="{FF2B5EF4-FFF2-40B4-BE49-F238E27FC236}">
                <a16:creationId xmlns:a16="http://schemas.microsoft.com/office/drawing/2014/main" xmlns="" id="{7682B57F-60A4-5549-989B-C115412C62C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Date Placeholder 4">
            <a:extLst>
              <a:ext uri="{FF2B5EF4-FFF2-40B4-BE49-F238E27FC236}">
                <a16:creationId xmlns:a16="http://schemas.microsoft.com/office/drawing/2014/main" xmlns="" id="{D059B7AA-FC34-5D4B-9CDA-A77EBB5F1764}"/>
              </a:ext>
            </a:extLst>
          </p:cNvPr>
          <p:cNvSpPr>
            <a:spLocks noGrp="1"/>
          </p:cNvSpPr>
          <p:nvPr>
            <p:ph type="dt" sz="half" idx="10"/>
          </p:nvPr>
        </p:nvSpPr>
        <p:spPr/>
        <p:txBody>
          <a:bodyPr/>
          <a:lstStyle/>
          <a:p>
            <a:fld id="{3F02D432-8FFA-954C-9FBC-D33C5402BCDA}" type="datetimeFigureOut">
              <a:rPr lang="x-none" smtClean="0"/>
              <a:t>5/05/2021</a:t>
            </a:fld>
            <a:endParaRPr lang="x-none"/>
          </a:p>
        </p:txBody>
      </p:sp>
      <p:sp>
        <p:nvSpPr>
          <p:cNvPr id="6" name="Footer Placeholder 5">
            <a:extLst>
              <a:ext uri="{FF2B5EF4-FFF2-40B4-BE49-F238E27FC236}">
                <a16:creationId xmlns:a16="http://schemas.microsoft.com/office/drawing/2014/main" xmlns="" id="{53B34AA4-3978-FF41-B916-D173B71C9ABB}"/>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DB369A07-B5FA-F949-8DE7-5E86F9D7715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79676472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77853D-AD11-B148-8FD7-7D455D678FAC}"/>
              </a:ext>
            </a:extLst>
          </p:cNvPr>
          <p:cNvSpPr>
            <a:spLocks noGrp="1"/>
          </p:cNvSpPr>
          <p:nvPr>
            <p:ph type="title"/>
          </p:nvPr>
        </p:nvSpPr>
        <p:spPr>
          <a:xfrm>
            <a:off x="629841" y="342900"/>
            <a:ext cx="2949178" cy="1200150"/>
          </a:xfrm>
        </p:spPr>
        <p:txBody>
          <a:bodyPr anchor="b"/>
          <a:lstStyle>
            <a:lvl1pPr>
              <a:defRPr sz="2400"/>
            </a:lvl1pPr>
          </a:lstStyle>
          <a:p>
            <a:r>
              <a:rPr lang="es-ES" smtClean="0"/>
              <a:t>Haga clic para modificar el estilo de título del patrón</a:t>
            </a:r>
            <a:endParaRPr lang="x-none"/>
          </a:p>
        </p:txBody>
      </p:sp>
      <p:sp>
        <p:nvSpPr>
          <p:cNvPr id="3" name="Picture Placeholder 2">
            <a:extLst>
              <a:ext uri="{FF2B5EF4-FFF2-40B4-BE49-F238E27FC236}">
                <a16:creationId xmlns:a16="http://schemas.microsoft.com/office/drawing/2014/main" xmlns="" id="{BBFAF04B-C97D-684A-9663-ABD90F25461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x-none"/>
          </a:p>
        </p:txBody>
      </p:sp>
      <p:sp>
        <p:nvSpPr>
          <p:cNvPr id="4" name="Text Placeholder 3">
            <a:extLst>
              <a:ext uri="{FF2B5EF4-FFF2-40B4-BE49-F238E27FC236}">
                <a16:creationId xmlns:a16="http://schemas.microsoft.com/office/drawing/2014/main" xmlns="" id="{18578428-216E-8745-9E27-B71E8A17E6D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Date Placeholder 4">
            <a:extLst>
              <a:ext uri="{FF2B5EF4-FFF2-40B4-BE49-F238E27FC236}">
                <a16:creationId xmlns:a16="http://schemas.microsoft.com/office/drawing/2014/main" xmlns="" id="{33FDCB1E-5F91-9A4A-AA84-3EB7AFFDE911}"/>
              </a:ext>
            </a:extLst>
          </p:cNvPr>
          <p:cNvSpPr>
            <a:spLocks noGrp="1"/>
          </p:cNvSpPr>
          <p:nvPr>
            <p:ph type="dt" sz="half" idx="10"/>
          </p:nvPr>
        </p:nvSpPr>
        <p:spPr/>
        <p:txBody>
          <a:bodyPr/>
          <a:lstStyle/>
          <a:p>
            <a:fld id="{3F02D432-8FFA-954C-9FBC-D33C5402BCDA}" type="datetimeFigureOut">
              <a:rPr lang="x-none" smtClean="0"/>
              <a:t>5/05/2021</a:t>
            </a:fld>
            <a:endParaRPr lang="x-none"/>
          </a:p>
        </p:txBody>
      </p:sp>
      <p:sp>
        <p:nvSpPr>
          <p:cNvPr id="6" name="Footer Placeholder 5">
            <a:extLst>
              <a:ext uri="{FF2B5EF4-FFF2-40B4-BE49-F238E27FC236}">
                <a16:creationId xmlns:a16="http://schemas.microsoft.com/office/drawing/2014/main" xmlns="" id="{C5FDC322-3BCE-E44B-94F2-162F7651127F}"/>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BA8319EB-D58E-1240-BC66-D553E244468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5311046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DA8C874-7E6E-8348-8451-9A1FA370DDA8}"/>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smtClean="0"/>
              <a:t>Haga clic para modificar el estilo de título del patrón</a:t>
            </a:r>
            <a:endParaRPr lang="x-none"/>
          </a:p>
        </p:txBody>
      </p:sp>
      <p:sp>
        <p:nvSpPr>
          <p:cNvPr id="3" name="Text Placeholder 2">
            <a:extLst>
              <a:ext uri="{FF2B5EF4-FFF2-40B4-BE49-F238E27FC236}">
                <a16:creationId xmlns:a16="http://schemas.microsoft.com/office/drawing/2014/main" xmlns="" id="{8A4C8E06-EF32-1147-A16D-E8DF40756B11}"/>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Date Placeholder 3">
            <a:extLst>
              <a:ext uri="{FF2B5EF4-FFF2-40B4-BE49-F238E27FC236}">
                <a16:creationId xmlns:a16="http://schemas.microsoft.com/office/drawing/2014/main" xmlns="" id="{7DF09720-1D82-D841-AA4A-1663EA3440ED}"/>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F02D432-8FFA-954C-9FBC-D33C5402BCDA}" type="datetimeFigureOut">
              <a:rPr lang="x-none" smtClean="0"/>
              <a:t>5/05/2021</a:t>
            </a:fld>
            <a:endParaRPr lang="x-none"/>
          </a:p>
        </p:txBody>
      </p:sp>
      <p:sp>
        <p:nvSpPr>
          <p:cNvPr id="5" name="Footer Placeholder 4">
            <a:extLst>
              <a:ext uri="{FF2B5EF4-FFF2-40B4-BE49-F238E27FC236}">
                <a16:creationId xmlns:a16="http://schemas.microsoft.com/office/drawing/2014/main" xmlns="" id="{A19744A0-D8DF-F84B-B74D-307D3A86C9D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xmlns="" id="{DCFBBCE3-2557-8345-A5B1-3E729CC0D01D}"/>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029026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x-non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www.elcodigoascii.com.ar/"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iebschool.com/blog/metodologia-kanban-agile-scrum/"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www.iebschool.com/blog/metodologia-scrum-agile-scrum/"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34083" y="1088352"/>
            <a:ext cx="6858000" cy="179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ES" dirty="0" smtClean="0">
                <a:latin typeface="Poppins"/>
                <a:ea typeface="Poppins"/>
                <a:cs typeface="Poppins"/>
                <a:sym typeface="Poppins"/>
              </a:rPr>
              <a:t>Metodologías ágiles</a:t>
            </a:r>
            <a:endParaRPr dirty="0">
              <a:latin typeface="Poppins"/>
              <a:ea typeface="Poppins"/>
              <a:cs typeface="Poppins"/>
              <a:sym typeface="Poppins"/>
            </a:endParaRPr>
          </a:p>
          <a:p>
            <a:pPr marL="0" lvl="0" indent="0" algn="l" rtl="0">
              <a:spcBef>
                <a:spcPts val="0"/>
              </a:spcBef>
              <a:spcAft>
                <a:spcPts val="0"/>
              </a:spcAft>
              <a:buNone/>
            </a:pPr>
            <a:r>
              <a:rPr lang="es" dirty="0">
                <a:latin typeface="Poppins"/>
                <a:ea typeface="Poppins"/>
                <a:cs typeface="Poppins"/>
                <a:sym typeface="Poppins"/>
              </a:rPr>
              <a:t>Introducción</a:t>
            </a:r>
            <a:endParaRPr dirty="0">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aphicFrame>
        <p:nvGraphicFramePr>
          <p:cNvPr id="136" name="Google Shape;136;p21"/>
          <p:cNvGraphicFramePr/>
          <p:nvPr>
            <p:extLst>
              <p:ext uri="{D42A27DB-BD31-4B8C-83A1-F6EECF244321}">
                <p14:modId xmlns:p14="http://schemas.microsoft.com/office/powerpoint/2010/main" val="3336563621"/>
              </p:ext>
            </p:extLst>
          </p:nvPr>
        </p:nvGraphicFramePr>
        <p:xfrm>
          <a:off x="184935" y="1027415"/>
          <a:ext cx="8229600" cy="3786104"/>
        </p:xfrm>
        <a:graphic>
          <a:graphicData uri="http://schemas.openxmlformats.org/drawingml/2006/table">
            <a:tbl>
              <a:tblPr>
                <a:noFill/>
                <a:tableStyleId>{42BF1169-207D-4DA0-8549-A733122AAD8E}</a:tableStyleId>
              </a:tblPr>
              <a:tblGrid>
                <a:gridCol w="1788941"/>
                <a:gridCol w="6440659"/>
              </a:tblGrid>
              <a:tr h="597768">
                <a:tc>
                  <a:txBody>
                    <a:bodyPr/>
                    <a:lstStyle/>
                    <a:p>
                      <a:pPr marL="0" lvl="0" indent="0" algn="l" rtl="0">
                        <a:lnSpc>
                          <a:spcPct val="100000"/>
                        </a:lnSpc>
                        <a:spcBef>
                          <a:spcPts val="0"/>
                        </a:spcBef>
                        <a:spcAft>
                          <a:spcPts val="0"/>
                        </a:spcAft>
                        <a:buNone/>
                      </a:pPr>
                      <a:r>
                        <a:rPr lang="es" sz="1000" b="1" dirty="0">
                          <a:highlight>
                            <a:srgbClr val="FFFFFF"/>
                          </a:highlight>
                          <a:latin typeface="Poppins"/>
                          <a:ea typeface="Poppins"/>
                          <a:cs typeface="Poppins"/>
                          <a:sym typeface="Poppins"/>
                        </a:rPr>
                        <a:t>Selectiva múltiple-Casos</a:t>
                      </a:r>
                      <a:endParaRPr sz="1000" b="1" dirty="0">
                        <a:highlight>
                          <a:srgbClr val="FFFFFF"/>
                        </a:highlight>
                        <a:latin typeface="Poppins"/>
                        <a:ea typeface="Poppins"/>
                        <a:cs typeface="Poppins"/>
                        <a:sym typeface="Poppins"/>
                      </a:endParaRPr>
                    </a:p>
                  </a:txBody>
                  <a:tcPr marL="91425" marR="91425" marT="91425" marB="91425">
                    <a:lnT w="10575" cap="flat" cmpd="sng">
                      <a:solidFill>
                        <a:srgbClr val="EBEBEB"/>
                      </a:solidFill>
                      <a:prstDash val="solid"/>
                      <a:round/>
                      <a:headEnd type="none" w="sm" len="sm"/>
                      <a:tailEnd type="none" w="sm" len="sm"/>
                    </a:lnT>
                    <a:lnB w="10575" cap="flat" cmpd="sng">
                      <a:solidFill>
                        <a:srgbClr val="EBEBEB"/>
                      </a:solidFill>
                      <a:prstDash val="solid"/>
                      <a:round/>
                      <a:headEnd type="none" w="sm" len="sm"/>
                      <a:tailEnd type="none" w="sm" len="sm"/>
                    </a:lnB>
                    <a:solidFill>
                      <a:srgbClr val="FCFCFA"/>
                    </a:solidFill>
                  </a:tcPr>
                </a:tc>
                <a:tc>
                  <a:txBody>
                    <a:bodyPr/>
                    <a:lstStyle/>
                    <a:p>
                      <a:pPr marL="0" lvl="0" indent="0" algn="l" rtl="0">
                        <a:lnSpc>
                          <a:spcPct val="100000"/>
                        </a:lnSpc>
                        <a:spcBef>
                          <a:spcPts val="0"/>
                        </a:spcBef>
                        <a:spcAft>
                          <a:spcPts val="0"/>
                        </a:spcAft>
                        <a:buNone/>
                      </a:pPr>
                      <a:r>
                        <a:rPr lang="es" sz="1000">
                          <a:highlight>
                            <a:srgbClr val="FFFFFF"/>
                          </a:highlight>
                          <a:latin typeface="Poppins"/>
                          <a:ea typeface="Poppins"/>
                          <a:cs typeface="Poppins"/>
                          <a:sym typeface="Poppins"/>
                        </a:rPr>
                        <a:t>Este caso es similar al anterior. Aquí nos encontramos con un “Indicador” que es una variable o una función cuyo valor es comparado en cada caso con los valores “Valor¡”. En el caso que coincidan ambos valores, entonces se ejecutarán las “Instrucciones¡” correspondientes.</a:t>
                      </a:r>
                      <a:endParaRPr sz="1000">
                        <a:highlight>
                          <a:srgbClr val="FFFFFF"/>
                        </a:highlight>
                        <a:latin typeface="Poppins"/>
                        <a:ea typeface="Poppins"/>
                        <a:cs typeface="Poppins"/>
                        <a:sym typeface="Poppins"/>
                      </a:endParaRPr>
                    </a:p>
                  </a:txBody>
                  <a:tcPr marL="91425" marR="91425" marT="91425" marB="91425">
                    <a:lnT w="10575" cap="flat" cmpd="sng">
                      <a:solidFill>
                        <a:srgbClr val="EBEBEB"/>
                      </a:solidFill>
                      <a:prstDash val="solid"/>
                      <a:round/>
                      <a:headEnd type="none" w="sm" len="sm"/>
                      <a:tailEnd type="none" w="sm" len="sm"/>
                    </a:lnT>
                    <a:lnB w="10575" cap="flat" cmpd="sng">
                      <a:solidFill>
                        <a:srgbClr val="EBEBEB"/>
                      </a:solidFill>
                      <a:prstDash val="solid"/>
                      <a:round/>
                      <a:headEnd type="none" w="sm" len="sm"/>
                      <a:tailEnd type="none" w="sm" len="sm"/>
                    </a:lnB>
                  </a:tcPr>
                </a:tc>
              </a:tr>
              <a:tr h="455436">
                <a:tc>
                  <a:txBody>
                    <a:bodyPr/>
                    <a:lstStyle/>
                    <a:p>
                      <a:pPr marL="0" lvl="0" indent="0" algn="l" rtl="0">
                        <a:lnSpc>
                          <a:spcPct val="100000"/>
                        </a:lnSpc>
                        <a:spcBef>
                          <a:spcPts val="0"/>
                        </a:spcBef>
                        <a:spcAft>
                          <a:spcPts val="0"/>
                        </a:spcAft>
                        <a:buNone/>
                      </a:pPr>
                      <a:r>
                        <a:rPr lang="es" sz="1000" b="1">
                          <a:highlight>
                            <a:srgbClr val="FFFFFF"/>
                          </a:highlight>
                          <a:latin typeface="Poppins"/>
                          <a:ea typeface="Poppins"/>
                          <a:cs typeface="Poppins"/>
                          <a:sym typeface="Poppins"/>
                        </a:rPr>
                        <a:t>Estructuras iterativas</a:t>
                      </a:r>
                      <a:endParaRPr sz="1000" b="1">
                        <a:highlight>
                          <a:srgbClr val="FFFFFF"/>
                        </a:highlight>
                        <a:latin typeface="Poppins"/>
                        <a:ea typeface="Poppins"/>
                        <a:cs typeface="Poppins"/>
                        <a:sym typeface="Poppins"/>
                      </a:endParaRPr>
                    </a:p>
                  </a:txBody>
                  <a:tcPr marL="91425" marR="91425" marT="91425" marB="91425">
                    <a:lnT w="10575" cap="flat" cmpd="sng">
                      <a:solidFill>
                        <a:srgbClr val="EBEBEB"/>
                      </a:solidFill>
                      <a:prstDash val="solid"/>
                      <a:round/>
                      <a:headEnd type="none" w="sm" len="sm"/>
                      <a:tailEnd type="none" w="sm" len="sm"/>
                    </a:lnT>
                    <a:lnB w="10575" cap="flat" cmpd="sng">
                      <a:solidFill>
                        <a:srgbClr val="EBEBEB"/>
                      </a:solidFill>
                      <a:prstDash val="solid"/>
                      <a:round/>
                      <a:headEnd type="none" w="sm" len="sm"/>
                      <a:tailEnd type="none" w="sm" len="sm"/>
                    </a:lnB>
                    <a:solidFill>
                      <a:srgbClr val="FCFCFA"/>
                    </a:solidFill>
                  </a:tcPr>
                </a:tc>
                <a:tc>
                  <a:txBody>
                    <a:bodyPr/>
                    <a:lstStyle/>
                    <a:p>
                      <a:pPr marL="0" lvl="0" indent="0" algn="l" rtl="0">
                        <a:lnSpc>
                          <a:spcPct val="100000"/>
                        </a:lnSpc>
                        <a:spcBef>
                          <a:spcPts val="0"/>
                        </a:spcBef>
                        <a:spcAft>
                          <a:spcPts val="0"/>
                        </a:spcAft>
                        <a:buNone/>
                      </a:pPr>
                      <a:r>
                        <a:rPr lang="es" sz="1000">
                          <a:highlight>
                            <a:srgbClr val="FFFFFF"/>
                          </a:highlight>
                          <a:latin typeface="Poppins"/>
                          <a:ea typeface="Poppins"/>
                          <a:cs typeface="Poppins"/>
                          <a:sym typeface="Poppins"/>
                        </a:rPr>
                        <a:t>La estructura iterativa o de repetición permite ejecutar una o varias instrucciones un número determinado de veces o de forma indefinida mientras se cumpla una determinada condición.</a:t>
                      </a:r>
                      <a:endParaRPr sz="1000">
                        <a:highlight>
                          <a:srgbClr val="FFFFFF"/>
                        </a:highlight>
                        <a:latin typeface="Poppins"/>
                        <a:ea typeface="Poppins"/>
                        <a:cs typeface="Poppins"/>
                        <a:sym typeface="Poppins"/>
                      </a:endParaRPr>
                    </a:p>
                  </a:txBody>
                  <a:tcPr marL="91425" marR="91425" marT="91425" marB="91425">
                    <a:lnT w="10575" cap="flat" cmpd="sng">
                      <a:solidFill>
                        <a:srgbClr val="EBEBEB"/>
                      </a:solidFill>
                      <a:prstDash val="solid"/>
                      <a:round/>
                      <a:headEnd type="none" w="sm" len="sm"/>
                      <a:tailEnd type="none" w="sm" len="sm"/>
                    </a:lnT>
                    <a:lnB w="10575" cap="flat" cmpd="sng">
                      <a:solidFill>
                        <a:srgbClr val="EBEBEB"/>
                      </a:solidFill>
                      <a:prstDash val="solid"/>
                      <a:round/>
                      <a:headEnd type="none" w="sm" len="sm"/>
                      <a:tailEnd type="none" w="sm" len="sm"/>
                    </a:lnB>
                  </a:tcPr>
                </a:tc>
              </a:tr>
              <a:tr h="455436">
                <a:tc>
                  <a:txBody>
                    <a:bodyPr/>
                    <a:lstStyle/>
                    <a:p>
                      <a:pPr marL="0" lvl="0" indent="0" algn="l" rtl="0">
                        <a:lnSpc>
                          <a:spcPct val="100000"/>
                        </a:lnSpc>
                        <a:spcBef>
                          <a:spcPts val="0"/>
                        </a:spcBef>
                        <a:spcAft>
                          <a:spcPts val="0"/>
                        </a:spcAft>
                        <a:buNone/>
                      </a:pPr>
                      <a:r>
                        <a:rPr lang="es" sz="1000" b="1">
                          <a:highlight>
                            <a:srgbClr val="FFFFFF"/>
                          </a:highlight>
                          <a:latin typeface="Poppins"/>
                          <a:ea typeface="Poppins"/>
                          <a:cs typeface="Poppins"/>
                          <a:sym typeface="Poppins"/>
                        </a:rPr>
                        <a:t>Bucle -whille-</a:t>
                      </a:r>
                      <a:endParaRPr sz="1000" b="1">
                        <a:highlight>
                          <a:srgbClr val="FFFFFF"/>
                        </a:highlight>
                        <a:latin typeface="Poppins"/>
                        <a:ea typeface="Poppins"/>
                        <a:cs typeface="Poppins"/>
                        <a:sym typeface="Poppins"/>
                      </a:endParaRPr>
                    </a:p>
                  </a:txBody>
                  <a:tcPr marL="91425" marR="91425" marT="91425" marB="91425">
                    <a:lnT w="10575" cap="flat" cmpd="sng">
                      <a:solidFill>
                        <a:srgbClr val="EBEBEB"/>
                      </a:solidFill>
                      <a:prstDash val="solid"/>
                      <a:round/>
                      <a:headEnd type="none" w="sm" len="sm"/>
                      <a:tailEnd type="none" w="sm" len="sm"/>
                    </a:lnT>
                    <a:lnB w="10575" cap="flat" cmpd="sng">
                      <a:solidFill>
                        <a:srgbClr val="EBEBEB"/>
                      </a:solidFill>
                      <a:prstDash val="solid"/>
                      <a:round/>
                      <a:headEnd type="none" w="sm" len="sm"/>
                      <a:tailEnd type="none" w="sm" len="sm"/>
                    </a:lnB>
                    <a:solidFill>
                      <a:srgbClr val="FCFCFA"/>
                    </a:solidFill>
                  </a:tcPr>
                </a:tc>
                <a:tc>
                  <a:txBody>
                    <a:bodyPr/>
                    <a:lstStyle/>
                    <a:p>
                      <a:pPr marL="0" lvl="0" indent="0" algn="l" rtl="0">
                        <a:lnSpc>
                          <a:spcPct val="100000"/>
                        </a:lnSpc>
                        <a:spcBef>
                          <a:spcPts val="0"/>
                        </a:spcBef>
                        <a:spcAft>
                          <a:spcPts val="0"/>
                        </a:spcAft>
                        <a:buNone/>
                      </a:pPr>
                      <a:r>
                        <a:rPr lang="es" sz="1000">
                          <a:highlight>
                            <a:srgbClr val="FFFFFF"/>
                          </a:highlight>
                          <a:latin typeface="Poppins"/>
                          <a:ea typeface="Poppins"/>
                          <a:cs typeface="Poppins"/>
                          <a:sym typeface="Poppins"/>
                        </a:rPr>
                        <a:t>En este caso, el objetivo principal del bucle es repetir un bloque de código mientras una condición se mantenga verdadera.</a:t>
                      </a:r>
                      <a:endParaRPr sz="1000">
                        <a:highlight>
                          <a:srgbClr val="FFFFFF"/>
                        </a:highlight>
                        <a:latin typeface="Poppins"/>
                        <a:ea typeface="Poppins"/>
                        <a:cs typeface="Poppins"/>
                        <a:sym typeface="Poppins"/>
                      </a:endParaRPr>
                    </a:p>
                  </a:txBody>
                  <a:tcPr marL="91425" marR="91425" marT="91425" marB="91425">
                    <a:lnT w="10575" cap="flat" cmpd="sng">
                      <a:solidFill>
                        <a:srgbClr val="EBEBEB"/>
                      </a:solidFill>
                      <a:prstDash val="solid"/>
                      <a:round/>
                      <a:headEnd type="none" w="sm" len="sm"/>
                      <a:tailEnd type="none" w="sm" len="sm"/>
                    </a:lnT>
                    <a:lnB w="10575" cap="flat" cmpd="sng">
                      <a:solidFill>
                        <a:srgbClr val="EBEBEB"/>
                      </a:solidFill>
                      <a:prstDash val="solid"/>
                      <a:round/>
                      <a:headEnd type="none" w="sm" len="sm"/>
                      <a:tailEnd type="none" w="sm" len="sm"/>
                    </a:lnB>
                  </a:tcPr>
                </a:tc>
              </a:tr>
              <a:tr h="455436">
                <a:tc>
                  <a:txBody>
                    <a:bodyPr/>
                    <a:lstStyle/>
                    <a:p>
                      <a:pPr marL="0" lvl="0" indent="0" algn="l" rtl="0">
                        <a:lnSpc>
                          <a:spcPct val="100000"/>
                        </a:lnSpc>
                        <a:spcBef>
                          <a:spcPts val="0"/>
                        </a:spcBef>
                        <a:spcAft>
                          <a:spcPts val="0"/>
                        </a:spcAft>
                        <a:buNone/>
                      </a:pPr>
                      <a:r>
                        <a:rPr lang="es" sz="1000" b="1">
                          <a:highlight>
                            <a:srgbClr val="FFFFFF"/>
                          </a:highlight>
                          <a:latin typeface="Poppins"/>
                          <a:ea typeface="Poppins"/>
                          <a:cs typeface="Poppins"/>
                          <a:sym typeface="Poppins"/>
                        </a:rPr>
                        <a:t>Bucle repetir</a:t>
                      </a:r>
                      <a:endParaRPr sz="1000" b="1">
                        <a:highlight>
                          <a:srgbClr val="FFFFFF"/>
                        </a:highlight>
                        <a:latin typeface="Poppins"/>
                        <a:ea typeface="Poppins"/>
                        <a:cs typeface="Poppins"/>
                        <a:sym typeface="Poppins"/>
                      </a:endParaRPr>
                    </a:p>
                  </a:txBody>
                  <a:tcPr marL="91425" marR="91425" marT="91425" marB="91425">
                    <a:lnT w="10575" cap="flat" cmpd="sng">
                      <a:solidFill>
                        <a:srgbClr val="EBEBEB"/>
                      </a:solidFill>
                      <a:prstDash val="solid"/>
                      <a:round/>
                      <a:headEnd type="none" w="sm" len="sm"/>
                      <a:tailEnd type="none" w="sm" len="sm"/>
                    </a:lnT>
                    <a:lnB w="10575" cap="flat" cmpd="sng">
                      <a:solidFill>
                        <a:srgbClr val="EBEBEB"/>
                      </a:solidFill>
                      <a:prstDash val="solid"/>
                      <a:round/>
                      <a:headEnd type="none" w="sm" len="sm"/>
                      <a:tailEnd type="none" w="sm" len="sm"/>
                    </a:lnB>
                    <a:solidFill>
                      <a:srgbClr val="FCFCFA"/>
                    </a:solidFill>
                  </a:tcPr>
                </a:tc>
                <a:tc>
                  <a:txBody>
                    <a:bodyPr/>
                    <a:lstStyle/>
                    <a:p>
                      <a:pPr marL="0" lvl="0" indent="0" algn="l" rtl="0">
                        <a:lnSpc>
                          <a:spcPct val="100000"/>
                        </a:lnSpc>
                        <a:spcBef>
                          <a:spcPts val="0"/>
                        </a:spcBef>
                        <a:spcAft>
                          <a:spcPts val="0"/>
                        </a:spcAft>
                        <a:buNone/>
                      </a:pPr>
                      <a:r>
                        <a:rPr lang="es" sz="1000">
                          <a:highlight>
                            <a:srgbClr val="FFFFFF"/>
                          </a:highlight>
                          <a:latin typeface="Poppins"/>
                          <a:ea typeface="Poppins"/>
                          <a:cs typeface="Poppins"/>
                          <a:sym typeface="Poppins"/>
                        </a:rPr>
                        <a:t>El bucle repetir comprueba que las instrucciones del cuerpo del bucle hayan llegado a su final, entonces si es verdadera continua con la ejecución resto del programa.</a:t>
                      </a:r>
                      <a:endParaRPr sz="1000">
                        <a:highlight>
                          <a:srgbClr val="FFFFFF"/>
                        </a:highlight>
                        <a:latin typeface="Poppins"/>
                        <a:ea typeface="Poppins"/>
                        <a:cs typeface="Poppins"/>
                        <a:sym typeface="Poppins"/>
                      </a:endParaRPr>
                    </a:p>
                  </a:txBody>
                  <a:tcPr marL="91425" marR="91425" marT="91425" marB="91425">
                    <a:lnT w="10575" cap="flat" cmpd="sng">
                      <a:solidFill>
                        <a:srgbClr val="EBEBEB"/>
                      </a:solidFill>
                      <a:prstDash val="solid"/>
                      <a:round/>
                      <a:headEnd type="none" w="sm" len="sm"/>
                      <a:tailEnd type="none" w="sm" len="sm"/>
                    </a:lnT>
                    <a:lnB w="10575" cap="flat" cmpd="sng">
                      <a:solidFill>
                        <a:srgbClr val="EBEBEB"/>
                      </a:solidFill>
                      <a:prstDash val="solid"/>
                      <a:round/>
                      <a:headEnd type="none" w="sm" len="sm"/>
                      <a:tailEnd type="none" w="sm" len="sm"/>
                    </a:lnB>
                  </a:tcPr>
                </a:tc>
              </a:tr>
              <a:tr h="579977">
                <a:tc>
                  <a:txBody>
                    <a:bodyPr/>
                    <a:lstStyle/>
                    <a:p>
                      <a:pPr marL="0" lvl="0" indent="0" algn="l" rtl="0">
                        <a:lnSpc>
                          <a:spcPct val="150000"/>
                        </a:lnSpc>
                        <a:spcBef>
                          <a:spcPts val="0"/>
                        </a:spcBef>
                        <a:spcAft>
                          <a:spcPts val="0"/>
                        </a:spcAft>
                        <a:buNone/>
                      </a:pPr>
                      <a:r>
                        <a:rPr lang="es" sz="1000" b="1">
                          <a:highlight>
                            <a:srgbClr val="FFFFFF"/>
                          </a:highlight>
                          <a:latin typeface="Poppins"/>
                          <a:ea typeface="Poppins"/>
                          <a:cs typeface="Poppins"/>
                          <a:sym typeface="Poppins"/>
                        </a:rPr>
                        <a:t>Bucle -do-</a:t>
                      </a:r>
                      <a:endParaRPr sz="1000" b="1">
                        <a:highlight>
                          <a:srgbClr val="FFFFFF"/>
                        </a:highlight>
                        <a:latin typeface="Poppins"/>
                        <a:ea typeface="Poppins"/>
                        <a:cs typeface="Poppins"/>
                        <a:sym typeface="Poppins"/>
                      </a:endParaRPr>
                    </a:p>
                  </a:txBody>
                  <a:tcPr marL="91425" marR="91425" marT="91425" marB="91425">
                    <a:lnT w="10575" cap="flat" cmpd="sng">
                      <a:solidFill>
                        <a:srgbClr val="EBEBEB"/>
                      </a:solidFill>
                      <a:prstDash val="solid"/>
                      <a:round/>
                      <a:headEnd type="none" w="sm" len="sm"/>
                      <a:tailEnd type="none" w="sm" len="sm"/>
                    </a:lnT>
                    <a:lnB w="10575" cap="flat" cmpd="sng">
                      <a:solidFill>
                        <a:srgbClr val="EBEBEB"/>
                      </a:solidFill>
                      <a:prstDash val="solid"/>
                      <a:round/>
                      <a:headEnd type="none" w="sm" len="sm"/>
                      <a:tailEnd type="none" w="sm" len="sm"/>
                    </a:lnB>
                    <a:solidFill>
                      <a:srgbClr val="FCFCFA"/>
                    </a:solidFill>
                  </a:tcPr>
                </a:tc>
                <a:tc>
                  <a:txBody>
                    <a:bodyPr/>
                    <a:lstStyle/>
                    <a:p>
                      <a:pPr marL="0" lvl="0" indent="0" algn="l" rtl="0">
                        <a:lnSpc>
                          <a:spcPct val="150000"/>
                        </a:lnSpc>
                        <a:spcBef>
                          <a:spcPts val="0"/>
                        </a:spcBef>
                        <a:spcAft>
                          <a:spcPts val="0"/>
                        </a:spcAft>
                        <a:buNone/>
                      </a:pPr>
                      <a:r>
                        <a:rPr lang="es" sz="1000">
                          <a:highlight>
                            <a:srgbClr val="FFFFFF"/>
                          </a:highlight>
                          <a:latin typeface="Poppins"/>
                          <a:ea typeface="Poppins"/>
                          <a:cs typeface="Poppins"/>
                          <a:sym typeface="Poppins"/>
                        </a:rPr>
                        <a:t>El Bucle es utilizado en programación para repetir un bloque de código de un programa mientras se cumpla cierta condición.</a:t>
                      </a:r>
                      <a:endParaRPr sz="1000">
                        <a:highlight>
                          <a:srgbClr val="FFFFFF"/>
                        </a:highlight>
                        <a:latin typeface="Poppins"/>
                        <a:ea typeface="Poppins"/>
                        <a:cs typeface="Poppins"/>
                        <a:sym typeface="Poppins"/>
                      </a:endParaRPr>
                    </a:p>
                  </a:txBody>
                  <a:tcPr marL="91425" marR="91425" marT="91425" marB="91425">
                    <a:lnT w="10575" cap="flat" cmpd="sng">
                      <a:solidFill>
                        <a:srgbClr val="EBEBEB"/>
                      </a:solidFill>
                      <a:prstDash val="solid"/>
                      <a:round/>
                      <a:headEnd type="none" w="sm" len="sm"/>
                      <a:tailEnd type="none" w="sm" len="sm"/>
                    </a:lnT>
                    <a:lnB w="10575" cap="flat" cmpd="sng">
                      <a:solidFill>
                        <a:srgbClr val="EBEBEB"/>
                      </a:solidFill>
                      <a:prstDash val="solid"/>
                      <a:round/>
                      <a:headEnd type="none" w="sm" len="sm"/>
                      <a:tailEnd type="none" w="sm" len="sm"/>
                    </a:lnB>
                  </a:tcPr>
                </a:tc>
              </a:tr>
              <a:tr h="579977">
                <a:tc>
                  <a:txBody>
                    <a:bodyPr/>
                    <a:lstStyle/>
                    <a:p>
                      <a:pPr marL="0" lvl="0" indent="0" algn="l" rtl="0">
                        <a:lnSpc>
                          <a:spcPct val="150000"/>
                        </a:lnSpc>
                        <a:spcBef>
                          <a:spcPts val="0"/>
                        </a:spcBef>
                        <a:spcAft>
                          <a:spcPts val="0"/>
                        </a:spcAft>
                        <a:buNone/>
                      </a:pPr>
                      <a:r>
                        <a:rPr lang="es" sz="1000" b="1">
                          <a:highlight>
                            <a:srgbClr val="FFFFFF"/>
                          </a:highlight>
                          <a:latin typeface="Poppins"/>
                          <a:ea typeface="Poppins"/>
                          <a:cs typeface="Poppins"/>
                          <a:sym typeface="Poppins"/>
                        </a:rPr>
                        <a:t>Bucle -for-</a:t>
                      </a:r>
                      <a:endParaRPr sz="1000" b="1">
                        <a:highlight>
                          <a:srgbClr val="FFFFFF"/>
                        </a:highlight>
                        <a:latin typeface="Poppins"/>
                        <a:ea typeface="Poppins"/>
                        <a:cs typeface="Poppins"/>
                        <a:sym typeface="Poppins"/>
                      </a:endParaRPr>
                    </a:p>
                  </a:txBody>
                  <a:tcPr marL="91425" marR="91425" marT="91425" marB="91425">
                    <a:lnT w="10575" cap="flat" cmpd="sng">
                      <a:solidFill>
                        <a:srgbClr val="EBEBEB"/>
                      </a:solidFill>
                      <a:prstDash val="solid"/>
                      <a:round/>
                      <a:headEnd type="none" w="sm" len="sm"/>
                      <a:tailEnd type="none" w="sm" len="sm"/>
                    </a:lnT>
                    <a:lnB w="10575" cap="flat" cmpd="sng">
                      <a:solidFill>
                        <a:srgbClr val="EBEBEB"/>
                      </a:solidFill>
                      <a:prstDash val="solid"/>
                      <a:round/>
                      <a:headEnd type="none" w="sm" len="sm"/>
                      <a:tailEnd type="none" w="sm" len="sm"/>
                    </a:lnB>
                    <a:solidFill>
                      <a:srgbClr val="FCFCFA"/>
                    </a:solidFill>
                  </a:tcPr>
                </a:tc>
                <a:tc>
                  <a:txBody>
                    <a:bodyPr/>
                    <a:lstStyle/>
                    <a:p>
                      <a:pPr marL="0" lvl="0" indent="0" algn="l" rtl="0">
                        <a:lnSpc>
                          <a:spcPct val="150000"/>
                        </a:lnSpc>
                        <a:spcBef>
                          <a:spcPts val="0"/>
                        </a:spcBef>
                        <a:spcAft>
                          <a:spcPts val="0"/>
                        </a:spcAft>
                        <a:buNone/>
                      </a:pPr>
                      <a:r>
                        <a:rPr lang="es" sz="1000">
                          <a:highlight>
                            <a:srgbClr val="FFFFFF"/>
                          </a:highlight>
                          <a:latin typeface="Poppins"/>
                          <a:ea typeface="Poppins"/>
                          <a:cs typeface="Poppins"/>
                          <a:sym typeface="Poppins"/>
                        </a:rPr>
                        <a:t>Este bucle es utilizado para cuando se desea iterar un número conocido de veces, empleando como índice una variable que aumenta o disminuye.</a:t>
                      </a:r>
                      <a:endParaRPr sz="1000">
                        <a:highlight>
                          <a:srgbClr val="FFFFFF"/>
                        </a:highlight>
                        <a:latin typeface="Poppins"/>
                        <a:ea typeface="Poppins"/>
                        <a:cs typeface="Poppins"/>
                        <a:sym typeface="Poppins"/>
                      </a:endParaRPr>
                    </a:p>
                  </a:txBody>
                  <a:tcPr marL="91425" marR="91425" marT="91425" marB="91425">
                    <a:lnT w="10575" cap="flat" cmpd="sng">
                      <a:solidFill>
                        <a:srgbClr val="EBEBEB"/>
                      </a:solidFill>
                      <a:prstDash val="solid"/>
                      <a:round/>
                      <a:headEnd type="none" w="sm" len="sm"/>
                      <a:tailEnd type="none" w="sm" len="sm"/>
                    </a:lnT>
                    <a:lnB w="10575" cap="flat" cmpd="sng">
                      <a:solidFill>
                        <a:srgbClr val="EBEBEB"/>
                      </a:solidFill>
                      <a:prstDash val="solid"/>
                      <a:round/>
                      <a:headEnd type="none" w="sm" len="sm"/>
                      <a:tailEnd type="none" w="sm" len="sm"/>
                    </a:lnB>
                  </a:tcPr>
                </a:tc>
              </a:tr>
              <a:tr h="441104">
                <a:tc>
                  <a:txBody>
                    <a:bodyPr/>
                    <a:lstStyle/>
                    <a:p>
                      <a:pPr marL="0" lvl="0" indent="0" algn="l" rtl="0">
                        <a:lnSpc>
                          <a:spcPct val="150000"/>
                        </a:lnSpc>
                        <a:spcBef>
                          <a:spcPts val="0"/>
                        </a:spcBef>
                        <a:spcAft>
                          <a:spcPts val="0"/>
                        </a:spcAft>
                        <a:buNone/>
                      </a:pPr>
                      <a:r>
                        <a:rPr lang="es" sz="1000" b="1">
                          <a:highlight>
                            <a:srgbClr val="FFFFFF"/>
                          </a:highlight>
                          <a:latin typeface="Poppins"/>
                          <a:ea typeface="Poppins"/>
                          <a:cs typeface="Poppins"/>
                          <a:sym typeface="Poppins"/>
                        </a:rPr>
                        <a:t>Bucle -foreach-</a:t>
                      </a:r>
                      <a:endParaRPr sz="1000" b="1">
                        <a:highlight>
                          <a:srgbClr val="FFFFFF"/>
                        </a:highlight>
                        <a:latin typeface="Poppins"/>
                        <a:ea typeface="Poppins"/>
                        <a:cs typeface="Poppins"/>
                        <a:sym typeface="Poppins"/>
                      </a:endParaRPr>
                    </a:p>
                  </a:txBody>
                  <a:tcPr marL="91425" marR="91425" marT="91425" marB="91425">
                    <a:lnT w="10575" cap="flat" cmpd="sng">
                      <a:solidFill>
                        <a:srgbClr val="EBEBEB"/>
                      </a:solidFill>
                      <a:prstDash val="solid"/>
                      <a:round/>
                      <a:headEnd type="none" w="sm" len="sm"/>
                      <a:tailEnd type="none" w="sm" len="sm"/>
                    </a:lnT>
                    <a:solidFill>
                      <a:srgbClr val="FCFCFA"/>
                    </a:solidFill>
                  </a:tcPr>
                </a:tc>
                <a:tc>
                  <a:txBody>
                    <a:bodyPr/>
                    <a:lstStyle/>
                    <a:p>
                      <a:pPr marL="0" lvl="0" indent="0" algn="l" rtl="0">
                        <a:lnSpc>
                          <a:spcPct val="150000"/>
                        </a:lnSpc>
                        <a:spcBef>
                          <a:spcPts val="0"/>
                        </a:spcBef>
                        <a:spcAft>
                          <a:spcPts val="0"/>
                        </a:spcAft>
                        <a:buNone/>
                      </a:pPr>
                      <a:r>
                        <a:rPr lang="es" sz="1000" dirty="0">
                          <a:highlight>
                            <a:srgbClr val="FFFFFF"/>
                          </a:highlight>
                          <a:latin typeface="Poppins"/>
                          <a:ea typeface="Poppins"/>
                          <a:cs typeface="Poppins"/>
                          <a:sym typeface="Poppins"/>
                        </a:rPr>
                        <a:t>Esta sentencia, de uso muy extendido, es utilizada cuando se tiene una lista o un conjunto.</a:t>
                      </a:r>
                      <a:endParaRPr sz="1000" dirty="0">
                        <a:highlight>
                          <a:srgbClr val="FFFFFF"/>
                        </a:highlight>
                        <a:latin typeface="Poppins"/>
                        <a:ea typeface="Poppins"/>
                        <a:cs typeface="Poppins"/>
                        <a:sym typeface="Poppins"/>
                      </a:endParaRPr>
                    </a:p>
                  </a:txBody>
                  <a:tcPr marL="91425" marR="91425" marT="91425" marB="91425">
                    <a:lnT w="10575" cap="flat" cmpd="sng">
                      <a:solidFill>
                        <a:srgbClr val="EBEBEB"/>
                      </a:solidFill>
                      <a:prstDash val="solid"/>
                      <a:round/>
                      <a:headEnd type="none" w="sm" len="sm"/>
                      <a:tailEnd type="none" w="sm" len="sm"/>
                    </a:lnT>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2"/>
          <p:cNvSpPr txBox="1">
            <a:spLocks noGrp="1"/>
          </p:cNvSpPr>
          <p:nvPr>
            <p:ph type="title"/>
          </p:nvPr>
        </p:nvSpPr>
        <p:spPr>
          <a:xfrm>
            <a:off x="655731" y="868432"/>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Prácticas correctas a la hora de programar</a:t>
            </a:r>
            <a:endParaRPr dirty="0"/>
          </a:p>
        </p:txBody>
      </p:sp>
      <p:sp>
        <p:nvSpPr>
          <p:cNvPr id="141" name="Google Shape;141;p22"/>
          <p:cNvSpPr txBox="1">
            <a:spLocks noGrp="1"/>
          </p:cNvSpPr>
          <p:nvPr>
            <p:ph type="body" idx="1"/>
          </p:nvPr>
        </p:nvSpPr>
        <p:spPr>
          <a:xfrm>
            <a:off x="655731" y="1136032"/>
            <a:ext cx="7688700" cy="3360300"/>
          </a:xfrm>
          <a:prstGeom prst="rect">
            <a:avLst/>
          </a:prstGeom>
        </p:spPr>
        <p:txBody>
          <a:bodyPr spcFirstLastPara="1" wrap="square" lIns="91425" tIns="91425" rIns="91425" bIns="91425" anchor="t" anchorCtr="0">
            <a:noAutofit/>
          </a:bodyPr>
          <a:lstStyle/>
          <a:p>
            <a:pPr marL="0" lvl="0" indent="0" algn="just" rtl="0">
              <a:lnSpc>
                <a:spcPct val="80000"/>
              </a:lnSpc>
              <a:spcBef>
                <a:spcPts val="1200"/>
              </a:spcBef>
              <a:spcAft>
                <a:spcPts val="0"/>
              </a:spcAft>
              <a:buNone/>
            </a:pPr>
            <a:r>
              <a:rPr lang="es" sz="1100" b="1" dirty="0">
                <a:latin typeface="Poppins"/>
                <a:ea typeface="Poppins"/>
                <a:cs typeface="Poppins"/>
                <a:sym typeface="Poppins"/>
              </a:rPr>
              <a:t>Prioriza la legibilidad</a:t>
            </a:r>
            <a:r>
              <a:rPr lang="es" sz="1100" dirty="0">
                <a:latin typeface="Poppins"/>
                <a:ea typeface="Poppins"/>
                <a:cs typeface="Poppins"/>
                <a:sym typeface="Poppins"/>
              </a:rPr>
              <a:t>. </a:t>
            </a:r>
            <a:endParaRPr sz="1100" dirty="0">
              <a:latin typeface="Poppins"/>
              <a:ea typeface="Poppins"/>
              <a:cs typeface="Poppins"/>
              <a:sym typeface="Poppins"/>
            </a:endParaRPr>
          </a:p>
          <a:p>
            <a:pPr marL="0" lvl="0" indent="0" algn="just" rtl="0">
              <a:lnSpc>
                <a:spcPct val="100000"/>
              </a:lnSpc>
              <a:spcBef>
                <a:spcPts val="1200"/>
              </a:spcBef>
              <a:spcAft>
                <a:spcPts val="0"/>
              </a:spcAft>
              <a:buNone/>
            </a:pPr>
            <a:r>
              <a:rPr lang="es" sz="1100" dirty="0">
                <a:latin typeface="Poppins"/>
                <a:ea typeface="Poppins"/>
                <a:cs typeface="Poppins"/>
                <a:sym typeface="Poppins"/>
              </a:rPr>
              <a:t>Aunque es natural tener que poner por delante la optimización, la legibilidad es mucho más importante. Debes escribir un tipo de código que </a:t>
            </a:r>
            <a:r>
              <a:rPr lang="es" sz="1100" b="1" dirty="0">
                <a:latin typeface="Poppins"/>
                <a:ea typeface="Poppins"/>
                <a:cs typeface="Poppins"/>
                <a:sym typeface="Poppins"/>
              </a:rPr>
              <a:t>cualquier desarrollador pueda comprender</a:t>
            </a:r>
            <a:r>
              <a:rPr lang="es" sz="1100" dirty="0">
                <a:latin typeface="Poppins"/>
                <a:ea typeface="Poppins"/>
                <a:cs typeface="Poppins"/>
                <a:sym typeface="Poppins"/>
              </a:rPr>
              <a:t>. Ten en cuenta que cuanto más complejo sea tu código, más tiempo y recursos serán necesarios para tratarlo. Nombra correctamente las variables y funciones. Entre mayor información aporte el nombre sobre la variable mucho mejor (Ej. numeroPiezasAjedrez , contador_Numerico)</a:t>
            </a:r>
            <a:endParaRPr sz="1100" dirty="0">
              <a:latin typeface="Poppins"/>
              <a:ea typeface="Poppins"/>
              <a:cs typeface="Poppins"/>
              <a:sym typeface="Poppins"/>
            </a:endParaRPr>
          </a:p>
          <a:p>
            <a:pPr marL="0" lvl="0" indent="0" algn="just" rtl="0">
              <a:lnSpc>
                <a:spcPct val="100000"/>
              </a:lnSpc>
              <a:spcBef>
                <a:spcPts val="1200"/>
              </a:spcBef>
              <a:spcAft>
                <a:spcPts val="0"/>
              </a:spcAft>
              <a:buNone/>
            </a:pPr>
            <a:r>
              <a:rPr lang="es" sz="1100" b="1" dirty="0">
                <a:latin typeface="Poppins"/>
                <a:ea typeface="Poppins"/>
                <a:cs typeface="Poppins"/>
                <a:sym typeface="Poppins"/>
              </a:rPr>
              <a:t>Estructura de la arquitectura</a:t>
            </a:r>
            <a:r>
              <a:rPr lang="es" sz="1100" dirty="0">
                <a:latin typeface="Poppins"/>
                <a:ea typeface="Poppins"/>
                <a:cs typeface="Poppins"/>
                <a:sym typeface="Poppins"/>
              </a:rPr>
              <a:t>. </a:t>
            </a:r>
            <a:endParaRPr sz="1100" dirty="0">
              <a:latin typeface="Poppins"/>
              <a:ea typeface="Poppins"/>
              <a:cs typeface="Poppins"/>
              <a:sym typeface="Poppins"/>
            </a:endParaRPr>
          </a:p>
          <a:p>
            <a:pPr marL="0" lvl="0" indent="0" algn="just" rtl="0">
              <a:lnSpc>
                <a:spcPct val="100000"/>
              </a:lnSpc>
              <a:spcBef>
                <a:spcPts val="1200"/>
              </a:spcBef>
              <a:spcAft>
                <a:spcPts val="0"/>
              </a:spcAft>
              <a:buNone/>
            </a:pPr>
            <a:r>
              <a:rPr lang="es" sz="1100" dirty="0">
                <a:latin typeface="Poppins"/>
                <a:ea typeface="Poppins"/>
                <a:cs typeface="Poppins"/>
                <a:sym typeface="Poppins"/>
              </a:rPr>
              <a:t>Una de las buenas prácticas para programadores más populares es estructurar una arquitectura concreta. Antes de dar el disparo de salida y escribir, piensa en la utilidad del código, en cómo funciona, cómo modula y con qué servicios es compatible. Plantéate qué estructura tendrá, de qué forma lo testeamos y cómo será actualizado.</a:t>
            </a:r>
            <a:endParaRPr sz="1100" dirty="0">
              <a:latin typeface="Poppins"/>
              <a:ea typeface="Poppins"/>
              <a:cs typeface="Poppins"/>
              <a:sym typeface="Poppins"/>
            </a:endParaRPr>
          </a:p>
          <a:p>
            <a:pPr marL="0" lvl="0" indent="0" algn="just" rtl="0">
              <a:lnSpc>
                <a:spcPct val="100000"/>
              </a:lnSpc>
              <a:spcBef>
                <a:spcPts val="1200"/>
              </a:spcBef>
              <a:spcAft>
                <a:spcPts val="0"/>
              </a:spcAft>
              <a:buNone/>
            </a:pPr>
            <a:r>
              <a:rPr lang="es" sz="1100" b="1" dirty="0">
                <a:latin typeface="Poppins"/>
                <a:ea typeface="Poppins"/>
                <a:cs typeface="Poppins"/>
                <a:sym typeface="Poppins"/>
              </a:rPr>
              <a:t>Lee mucho código fuente</a:t>
            </a:r>
            <a:r>
              <a:rPr lang="es" sz="1100" dirty="0">
                <a:latin typeface="Poppins"/>
                <a:ea typeface="Poppins"/>
                <a:cs typeface="Poppins"/>
                <a:sym typeface="Poppins"/>
              </a:rPr>
              <a:t>. </a:t>
            </a:r>
            <a:endParaRPr sz="1100" dirty="0">
              <a:latin typeface="Poppins"/>
              <a:ea typeface="Poppins"/>
              <a:cs typeface="Poppins"/>
              <a:sym typeface="Poppins"/>
            </a:endParaRPr>
          </a:p>
          <a:p>
            <a:pPr marL="0" lvl="0" indent="0" algn="just" rtl="0">
              <a:lnSpc>
                <a:spcPct val="100000"/>
              </a:lnSpc>
              <a:spcBef>
                <a:spcPts val="1200"/>
              </a:spcBef>
              <a:spcAft>
                <a:spcPts val="1200"/>
              </a:spcAft>
              <a:buNone/>
            </a:pPr>
            <a:r>
              <a:rPr lang="es" sz="1100" dirty="0">
                <a:latin typeface="Poppins"/>
                <a:ea typeface="Poppins"/>
                <a:cs typeface="Poppins"/>
                <a:sym typeface="Poppins"/>
              </a:rPr>
              <a:t>Aunque escribir código fuente es mucho más sencillo que entender el que otros han escrito, es importante nutrirse del conocimiento ajeno. Si te esfuerzas en comprender el código de otros desarrolladores, podrás comprobar en un instante las diferencias entre código de calidad y código mediocre.</a:t>
            </a:r>
            <a:endParaRPr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body" idx="1"/>
          </p:nvPr>
        </p:nvSpPr>
        <p:spPr>
          <a:xfrm>
            <a:off x="655730" y="976045"/>
            <a:ext cx="7688700" cy="3536815"/>
          </a:xfrm>
          <a:prstGeom prst="rect">
            <a:avLst/>
          </a:prstGeom>
          <a:solidFill>
            <a:schemeClr val="lt1"/>
          </a:solidFill>
        </p:spPr>
        <p:txBody>
          <a:bodyPr spcFirstLastPara="1" wrap="square" lIns="91425" tIns="91425" rIns="91425" bIns="91425" anchor="t" anchorCtr="0">
            <a:normAutofit/>
          </a:bodyPr>
          <a:lstStyle/>
          <a:p>
            <a:pPr marL="0" lvl="0" indent="0" algn="just" rtl="0">
              <a:lnSpc>
                <a:spcPct val="120000"/>
              </a:lnSpc>
              <a:spcBef>
                <a:spcPts val="1200"/>
              </a:spcBef>
              <a:spcAft>
                <a:spcPts val="0"/>
              </a:spcAft>
              <a:buNone/>
            </a:pPr>
            <a:r>
              <a:rPr lang="es" sz="1100" b="1" dirty="0">
                <a:latin typeface="Poppins"/>
                <a:ea typeface="Poppins"/>
                <a:cs typeface="Poppins"/>
                <a:sym typeface="Poppins"/>
              </a:rPr>
              <a:t>Coloca comentarios</a:t>
            </a:r>
            <a:endParaRPr sz="1100" dirty="0">
              <a:latin typeface="Poppins"/>
              <a:ea typeface="Poppins"/>
              <a:cs typeface="Poppins"/>
              <a:sym typeface="Poppins"/>
            </a:endParaRPr>
          </a:p>
          <a:p>
            <a:pPr marL="0" lvl="0" indent="0" algn="just" rtl="0">
              <a:lnSpc>
                <a:spcPct val="120000"/>
              </a:lnSpc>
              <a:spcBef>
                <a:spcPts val="1200"/>
              </a:spcBef>
              <a:spcAft>
                <a:spcPts val="0"/>
              </a:spcAft>
              <a:buNone/>
            </a:pPr>
            <a:r>
              <a:rPr lang="es" sz="1100" dirty="0">
                <a:latin typeface="Poppins"/>
                <a:ea typeface="Poppins"/>
                <a:cs typeface="Poppins"/>
                <a:sym typeface="Poppins"/>
              </a:rPr>
              <a:t>Si te encuentras en una fase de aprendizaje, lo mejor es que coloques comentarios en tu propio código. Así, evitarás desorientarse cuando leas las funciones más complejas que tú mismo has creado. Además, si un tercero tiene que acceder a tu código, los comentarios le facilitarán la tarea.</a:t>
            </a:r>
            <a:endParaRPr sz="1100" dirty="0">
              <a:latin typeface="Poppins"/>
              <a:ea typeface="Poppins"/>
              <a:cs typeface="Poppins"/>
              <a:sym typeface="Poppins"/>
            </a:endParaRPr>
          </a:p>
          <a:p>
            <a:pPr marL="0" lvl="0" indent="0" algn="just" rtl="0">
              <a:lnSpc>
                <a:spcPct val="120000"/>
              </a:lnSpc>
              <a:spcBef>
                <a:spcPts val="1200"/>
              </a:spcBef>
              <a:spcAft>
                <a:spcPts val="0"/>
              </a:spcAft>
              <a:buNone/>
            </a:pPr>
            <a:endParaRPr sz="1100" dirty="0">
              <a:latin typeface="Poppins"/>
              <a:ea typeface="Poppins"/>
              <a:cs typeface="Poppins"/>
              <a:sym typeface="Poppins"/>
            </a:endParaRPr>
          </a:p>
          <a:p>
            <a:pPr marL="0" lvl="0" indent="0" algn="just" rtl="0">
              <a:lnSpc>
                <a:spcPct val="120000"/>
              </a:lnSpc>
              <a:spcBef>
                <a:spcPts val="1200"/>
              </a:spcBef>
              <a:spcAft>
                <a:spcPts val="0"/>
              </a:spcAft>
              <a:buNone/>
            </a:pPr>
            <a:endParaRPr sz="1100" dirty="0">
              <a:latin typeface="Poppins"/>
              <a:ea typeface="Poppins"/>
              <a:cs typeface="Poppins"/>
              <a:sym typeface="Poppins"/>
            </a:endParaRPr>
          </a:p>
          <a:p>
            <a:pPr marL="0" lvl="0" indent="0" algn="just" rtl="0">
              <a:lnSpc>
                <a:spcPct val="120000"/>
              </a:lnSpc>
              <a:spcBef>
                <a:spcPts val="1200"/>
              </a:spcBef>
              <a:spcAft>
                <a:spcPts val="0"/>
              </a:spcAft>
              <a:buNone/>
            </a:pPr>
            <a:endParaRPr sz="1100" dirty="0">
              <a:latin typeface="Poppins"/>
              <a:ea typeface="Poppins"/>
              <a:cs typeface="Poppins"/>
              <a:sym typeface="Poppins"/>
            </a:endParaRPr>
          </a:p>
          <a:p>
            <a:pPr marL="0" lvl="0" indent="0" algn="just" rtl="0">
              <a:lnSpc>
                <a:spcPct val="120000"/>
              </a:lnSpc>
              <a:spcBef>
                <a:spcPts val="1200"/>
              </a:spcBef>
              <a:spcAft>
                <a:spcPts val="0"/>
              </a:spcAft>
              <a:buNone/>
            </a:pPr>
            <a:r>
              <a:rPr lang="es" sz="1100" b="1" dirty="0">
                <a:latin typeface="Poppins"/>
                <a:ea typeface="Poppins"/>
                <a:cs typeface="Poppins"/>
                <a:sym typeface="Poppins"/>
              </a:rPr>
              <a:t>Testea tu código</a:t>
            </a:r>
            <a:endParaRPr sz="1100" dirty="0">
              <a:latin typeface="Poppins"/>
              <a:ea typeface="Poppins"/>
              <a:cs typeface="Poppins"/>
              <a:sym typeface="Poppins"/>
            </a:endParaRPr>
          </a:p>
          <a:p>
            <a:pPr marL="0" lvl="0" indent="0" algn="just" rtl="0">
              <a:lnSpc>
                <a:spcPct val="120000"/>
              </a:lnSpc>
              <a:spcBef>
                <a:spcPts val="1200"/>
              </a:spcBef>
              <a:spcAft>
                <a:spcPts val="0"/>
              </a:spcAft>
              <a:buNone/>
            </a:pPr>
            <a:r>
              <a:rPr lang="es" sz="1100" dirty="0">
                <a:latin typeface="Poppins"/>
                <a:ea typeface="Poppins"/>
                <a:cs typeface="Poppins"/>
                <a:sym typeface="Poppins"/>
              </a:rPr>
              <a:t>Indiferentemente de la longitud del código que hayas escrito, debes testearlo para comprobar que todo esté bien. Recuerda que encontrar un error a tiempo y solucionarlo evitará problemas en el futuro. Por ejemplo, los test son especialmente necesarios cuando se escribe código open source</a:t>
            </a:r>
            <a:r>
              <a:rPr lang="es" sz="1100" dirty="0" smtClean="0">
                <a:latin typeface="Poppins"/>
                <a:ea typeface="Poppins"/>
                <a:cs typeface="Poppins"/>
                <a:sym typeface="Poppins"/>
              </a:rPr>
              <a:t>.</a:t>
            </a:r>
            <a:endParaRPr sz="1400" b="1" dirty="0">
              <a:latin typeface="Poppins"/>
              <a:ea typeface="Poppins"/>
              <a:cs typeface="Poppins"/>
              <a:sym typeface="Poppins"/>
            </a:endParaRPr>
          </a:p>
        </p:txBody>
      </p:sp>
      <p:pic>
        <p:nvPicPr>
          <p:cNvPr id="148" name="Google Shape;148;p23"/>
          <p:cNvPicPr preferRelativeResize="0"/>
          <p:nvPr/>
        </p:nvPicPr>
        <p:blipFill>
          <a:blip r:embed="rId3">
            <a:alphaModFix/>
          </a:blip>
          <a:stretch>
            <a:fillRect/>
          </a:stretch>
        </p:blipFill>
        <p:spPr>
          <a:xfrm>
            <a:off x="655730" y="2390674"/>
            <a:ext cx="8172450" cy="609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body" idx="1"/>
          </p:nvPr>
        </p:nvSpPr>
        <p:spPr>
          <a:xfrm>
            <a:off x="655731" y="1119294"/>
            <a:ext cx="7688700" cy="3174600"/>
          </a:xfrm>
          <a:prstGeom prst="rect">
            <a:avLst/>
          </a:prstGeom>
        </p:spPr>
        <p:txBody>
          <a:bodyPr spcFirstLastPara="1" wrap="square" lIns="91425" tIns="91425" rIns="91425" bIns="91425" anchor="t" anchorCtr="0">
            <a:noAutofit/>
          </a:bodyPr>
          <a:lstStyle/>
          <a:p>
            <a:pPr marL="0" lvl="0" indent="0" algn="just" rtl="0">
              <a:lnSpc>
                <a:spcPct val="120000"/>
              </a:lnSpc>
              <a:spcBef>
                <a:spcPts val="1200"/>
              </a:spcBef>
              <a:spcAft>
                <a:spcPts val="0"/>
              </a:spcAft>
              <a:buNone/>
            </a:pPr>
            <a:r>
              <a:rPr lang="es" sz="1100" b="1" dirty="0">
                <a:latin typeface="Poppins"/>
                <a:ea typeface="Poppins"/>
                <a:cs typeface="Poppins"/>
                <a:sym typeface="Poppins"/>
              </a:rPr>
              <a:t>Realiza control de versiones</a:t>
            </a:r>
            <a:endParaRPr sz="1100" dirty="0">
              <a:latin typeface="Poppins"/>
              <a:ea typeface="Poppins"/>
              <a:cs typeface="Poppins"/>
              <a:sym typeface="Poppins"/>
            </a:endParaRPr>
          </a:p>
          <a:p>
            <a:pPr marL="0" lvl="0" indent="0" algn="just" rtl="0">
              <a:lnSpc>
                <a:spcPct val="120000"/>
              </a:lnSpc>
              <a:spcBef>
                <a:spcPts val="1200"/>
              </a:spcBef>
              <a:spcAft>
                <a:spcPts val="0"/>
              </a:spcAft>
              <a:buNone/>
            </a:pPr>
            <a:r>
              <a:rPr lang="es" sz="1100" dirty="0">
                <a:latin typeface="Poppins"/>
                <a:ea typeface="Poppins"/>
                <a:cs typeface="Poppins"/>
                <a:sym typeface="Poppins"/>
              </a:rPr>
              <a:t>Utiliza algún software de control de versiones para gestionar los cambios que se apliquen sobre los elementos del código. De esta manera podrás conocer en qué estado se encontraba el código antes y después de ser modificado. </a:t>
            </a:r>
            <a:endParaRPr sz="1100" dirty="0">
              <a:latin typeface="Poppins"/>
              <a:ea typeface="Poppins"/>
              <a:cs typeface="Poppins"/>
              <a:sym typeface="Poppins"/>
            </a:endParaRPr>
          </a:p>
          <a:p>
            <a:pPr marL="0" lvl="0" indent="0" algn="just" rtl="0">
              <a:lnSpc>
                <a:spcPct val="120000"/>
              </a:lnSpc>
              <a:spcBef>
                <a:spcPts val="1200"/>
              </a:spcBef>
              <a:spcAft>
                <a:spcPts val="0"/>
              </a:spcAft>
              <a:buNone/>
            </a:pPr>
            <a:r>
              <a:rPr lang="es" sz="1100" b="1" dirty="0">
                <a:latin typeface="Poppins"/>
                <a:ea typeface="Poppins"/>
                <a:cs typeface="Poppins"/>
                <a:sym typeface="Poppins"/>
              </a:rPr>
              <a:t>No reproduzcas fragmentos idénticos de código</a:t>
            </a:r>
            <a:endParaRPr sz="1100" dirty="0">
              <a:latin typeface="Poppins"/>
              <a:ea typeface="Poppins"/>
              <a:cs typeface="Poppins"/>
              <a:sym typeface="Poppins"/>
            </a:endParaRPr>
          </a:p>
          <a:p>
            <a:pPr marL="0" lvl="0" indent="0" algn="just" rtl="0">
              <a:lnSpc>
                <a:spcPct val="120000"/>
              </a:lnSpc>
              <a:spcBef>
                <a:spcPts val="1200"/>
              </a:spcBef>
              <a:spcAft>
                <a:spcPts val="0"/>
              </a:spcAft>
              <a:buNone/>
            </a:pPr>
            <a:r>
              <a:rPr lang="es" sz="1100" dirty="0">
                <a:latin typeface="Poppins"/>
                <a:ea typeface="Poppins"/>
                <a:cs typeface="Poppins"/>
                <a:sym typeface="Poppins"/>
              </a:rPr>
              <a:t>Aunque hayas ideado un código estable y robusto, no debes copiar y pegar fragmentos para aprovecharlos en otros módulos. En su lugar, trata de encapsular esta parte del código en una función y aprovecharla cuando sea necesario.</a:t>
            </a:r>
            <a:endParaRPr sz="1100" dirty="0">
              <a:latin typeface="Poppins"/>
              <a:ea typeface="Poppins"/>
              <a:cs typeface="Poppins"/>
              <a:sym typeface="Poppins"/>
            </a:endParaRPr>
          </a:p>
          <a:p>
            <a:pPr marL="0" lvl="0" indent="0" algn="just" rtl="0">
              <a:lnSpc>
                <a:spcPct val="120000"/>
              </a:lnSpc>
              <a:spcBef>
                <a:spcPts val="1200"/>
              </a:spcBef>
              <a:spcAft>
                <a:spcPts val="0"/>
              </a:spcAft>
              <a:buNone/>
            </a:pPr>
            <a:r>
              <a:rPr lang="es" sz="1100" b="1" dirty="0">
                <a:latin typeface="Poppins"/>
                <a:ea typeface="Poppins"/>
                <a:cs typeface="Poppins"/>
                <a:sym typeface="Poppins"/>
              </a:rPr>
              <a:t>Evita los elementos no habituales</a:t>
            </a:r>
            <a:endParaRPr sz="1100" dirty="0">
              <a:latin typeface="Poppins"/>
              <a:ea typeface="Poppins"/>
              <a:cs typeface="Poppins"/>
              <a:sym typeface="Poppins"/>
            </a:endParaRPr>
          </a:p>
          <a:p>
            <a:pPr marL="0" lvl="0" indent="0" algn="just" rtl="0">
              <a:lnSpc>
                <a:spcPct val="120000"/>
              </a:lnSpc>
              <a:spcBef>
                <a:spcPts val="1200"/>
              </a:spcBef>
              <a:spcAft>
                <a:spcPts val="1200"/>
              </a:spcAft>
              <a:buNone/>
            </a:pPr>
            <a:r>
              <a:rPr lang="es" sz="1100" dirty="0">
                <a:latin typeface="Poppins"/>
                <a:ea typeface="Poppins"/>
                <a:cs typeface="Poppins"/>
                <a:sym typeface="Poppins"/>
              </a:rPr>
              <a:t>Algunos lenguajes contienen elementos únicos distintos al resto. Es habitual que estos elementos sean utilizados por programadores de alto nivel, pero no están al alcance de todo el mundo. Evita estos elementos para que tu código no sea excesivamente críptico.</a:t>
            </a:r>
            <a:endParaRPr sz="1100" dirty="0">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body" idx="1"/>
          </p:nvPr>
        </p:nvSpPr>
        <p:spPr>
          <a:xfrm>
            <a:off x="727650" y="1520500"/>
            <a:ext cx="7688700" cy="2829900"/>
          </a:xfrm>
          <a:prstGeom prst="rect">
            <a:avLst/>
          </a:prstGeom>
        </p:spPr>
        <p:txBody>
          <a:bodyPr spcFirstLastPara="1" wrap="square" lIns="91425" tIns="91425" rIns="91425" bIns="91425" anchor="t" anchorCtr="0">
            <a:normAutofit/>
          </a:bodyPr>
          <a:lstStyle/>
          <a:p>
            <a:pPr marL="0" lvl="0" indent="0" algn="just" rtl="0">
              <a:lnSpc>
                <a:spcPct val="120000"/>
              </a:lnSpc>
              <a:spcBef>
                <a:spcPts val="1200"/>
              </a:spcBef>
              <a:spcAft>
                <a:spcPts val="0"/>
              </a:spcAft>
              <a:buNone/>
            </a:pPr>
            <a:r>
              <a:rPr lang="es" sz="1100" b="1" dirty="0">
                <a:latin typeface="Poppins"/>
                <a:ea typeface="Poppins"/>
                <a:cs typeface="Poppins"/>
                <a:sym typeface="Poppins"/>
              </a:rPr>
              <a:t>No utilices caracteres únicos del español</a:t>
            </a:r>
            <a:endParaRPr sz="1100" dirty="0">
              <a:latin typeface="Poppins"/>
              <a:ea typeface="Poppins"/>
              <a:cs typeface="Poppins"/>
              <a:sym typeface="Poppins"/>
            </a:endParaRPr>
          </a:p>
          <a:p>
            <a:pPr marL="0" lvl="0" indent="0" algn="just" rtl="0">
              <a:lnSpc>
                <a:spcPct val="120000"/>
              </a:lnSpc>
              <a:spcBef>
                <a:spcPts val="1200"/>
              </a:spcBef>
              <a:spcAft>
                <a:spcPts val="0"/>
              </a:spcAft>
              <a:buNone/>
            </a:pPr>
            <a:r>
              <a:rPr lang="es" sz="1100" dirty="0">
                <a:latin typeface="Poppins"/>
                <a:ea typeface="Poppins"/>
                <a:cs typeface="Poppins"/>
                <a:sym typeface="Poppins"/>
              </a:rPr>
              <a:t> Ten en cuenta que caracteres como la “ñ” o las tildes generarán errores al no ser </a:t>
            </a:r>
            <a:r>
              <a:rPr lang="es" sz="1100" dirty="0">
                <a:uFill>
                  <a:noFill/>
                </a:uFill>
                <a:latin typeface="Poppins"/>
                <a:ea typeface="Poppins"/>
                <a:cs typeface="Poppins"/>
                <a:sym typeface="Poppins"/>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caracteres ASCII</a:t>
            </a:r>
            <a:r>
              <a:rPr lang="es" sz="1100" dirty="0">
                <a:latin typeface="Poppins"/>
                <a:ea typeface="Poppins"/>
                <a:cs typeface="Poppins"/>
                <a:sym typeface="Poppins"/>
              </a:rPr>
              <a:t>. Los archivos cuyo código contenga estos caracteres no recomendados podrían sufrir alteraciones al abrirse en diferentes equipos. Por ello, es recomendable que escribas código en inglés.</a:t>
            </a:r>
            <a:endParaRPr sz="1100" dirty="0">
              <a:latin typeface="Poppins"/>
              <a:ea typeface="Poppins"/>
              <a:cs typeface="Poppins"/>
              <a:sym typeface="Poppins"/>
            </a:endParaRPr>
          </a:p>
          <a:p>
            <a:pPr marL="0" lvl="0" indent="0" algn="just" rtl="0">
              <a:lnSpc>
                <a:spcPct val="120000"/>
              </a:lnSpc>
              <a:spcBef>
                <a:spcPts val="1200"/>
              </a:spcBef>
              <a:spcAft>
                <a:spcPts val="0"/>
              </a:spcAft>
              <a:buNone/>
            </a:pPr>
            <a:r>
              <a:rPr lang="es" sz="1100" b="1" dirty="0">
                <a:latin typeface="Poppins"/>
                <a:ea typeface="Poppins"/>
                <a:cs typeface="Poppins"/>
                <a:sym typeface="Poppins"/>
              </a:rPr>
              <a:t>Simplifica al máximo</a:t>
            </a:r>
            <a:endParaRPr sz="1100" dirty="0">
              <a:latin typeface="Poppins"/>
              <a:ea typeface="Poppins"/>
              <a:cs typeface="Poppins"/>
              <a:sym typeface="Poppins"/>
            </a:endParaRPr>
          </a:p>
          <a:p>
            <a:pPr marL="0" lvl="0" indent="0" algn="just" rtl="0">
              <a:lnSpc>
                <a:spcPct val="120000"/>
              </a:lnSpc>
              <a:spcBef>
                <a:spcPts val="1200"/>
              </a:spcBef>
              <a:spcAft>
                <a:spcPts val="1200"/>
              </a:spcAft>
              <a:buNone/>
            </a:pPr>
            <a:r>
              <a:rPr lang="es" sz="1100" dirty="0">
                <a:latin typeface="Poppins"/>
                <a:ea typeface="Poppins"/>
                <a:cs typeface="Poppins"/>
                <a:sym typeface="Poppins"/>
              </a:rPr>
              <a:t>Trata de evitar la construcción de código complejo siempre que sea posible. Así, encontrarás menos bugs y ahorrarás tiempo en solucionar errores. Tu objetivo debería ser el de escribir código funcional, sin filigranas.</a:t>
            </a:r>
            <a:endParaRPr sz="1100" dirty="0">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727650" y="92383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Sistema de control de versiones </a:t>
            </a:r>
            <a:endParaRPr dirty="0"/>
          </a:p>
        </p:txBody>
      </p:sp>
      <p:sp>
        <p:nvSpPr>
          <p:cNvPr id="164" name="Google Shape;164;p26"/>
          <p:cNvSpPr txBox="1">
            <a:spLocks noGrp="1"/>
          </p:cNvSpPr>
          <p:nvPr>
            <p:ph type="body" idx="1"/>
          </p:nvPr>
        </p:nvSpPr>
        <p:spPr>
          <a:xfrm>
            <a:off x="791100" y="1459035"/>
            <a:ext cx="7561800" cy="1865700"/>
          </a:xfrm>
          <a:prstGeom prst="rect">
            <a:avLst/>
          </a:prstGeom>
          <a:solidFill>
            <a:schemeClr val="lt1"/>
          </a:solidFill>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s" sz="1100" dirty="0">
                <a:solidFill>
                  <a:srgbClr val="4E443C"/>
                </a:solidFill>
                <a:highlight>
                  <a:schemeClr val="lt1"/>
                </a:highlight>
                <a:latin typeface="Poppins"/>
                <a:ea typeface="Poppins"/>
                <a:cs typeface="Poppins"/>
                <a:sym typeface="Poppins"/>
              </a:rPr>
              <a:t>A medida que el equipo de desarrollo se incrementa o la complejidad del código aumenta, se vuelve imprescindible el hacer un correcto manejo y control de las versiones en las diversas etapas del proceso.</a:t>
            </a:r>
            <a:endParaRPr sz="1100" dirty="0">
              <a:solidFill>
                <a:srgbClr val="4E443C"/>
              </a:solidFill>
              <a:highlight>
                <a:schemeClr val="lt1"/>
              </a:highlight>
              <a:latin typeface="Poppins"/>
              <a:ea typeface="Poppins"/>
              <a:cs typeface="Poppins"/>
              <a:sym typeface="Poppins"/>
            </a:endParaRPr>
          </a:p>
          <a:p>
            <a:pPr marL="0" lvl="0" indent="0" algn="just" rtl="0">
              <a:lnSpc>
                <a:spcPct val="100000"/>
              </a:lnSpc>
              <a:spcBef>
                <a:spcPts val="0"/>
              </a:spcBef>
              <a:spcAft>
                <a:spcPts val="0"/>
              </a:spcAft>
              <a:buNone/>
            </a:pPr>
            <a:endParaRPr sz="1100" dirty="0">
              <a:solidFill>
                <a:srgbClr val="4E443C"/>
              </a:solidFill>
              <a:highlight>
                <a:schemeClr val="lt1"/>
              </a:highlight>
              <a:latin typeface="Poppins"/>
              <a:ea typeface="Poppins"/>
              <a:cs typeface="Poppins"/>
              <a:sym typeface="Poppins"/>
            </a:endParaRPr>
          </a:p>
          <a:p>
            <a:pPr marL="0" lvl="0" indent="0" algn="just" rtl="0">
              <a:lnSpc>
                <a:spcPct val="100000"/>
              </a:lnSpc>
              <a:spcBef>
                <a:spcPts val="0"/>
              </a:spcBef>
              <a:spcAft>
                <a:spcPts val="0"/>
              </a:spcAft>
              <a:buNone/>
            </a:pPr>
            <a:r>
              <a:rPr lang="es" sz="1100" dirty="0">
                <a:solidFill>
                  <a:srgbClr val="4E443C"/>
                </a:solidFill>
                <a:highlight>
                  <a:schemeClr val="lt1"/>
                </a:highlight>
                <a:latin typeface="Poppins"/>
                <a:ea typeface="Poppins"/>
                <a:cs typeface="Poppins"/>
                <a:sym typeface="Poppins"/>
              </a:rPr>
              <a:t>Un control de versiones es un sistema que registra los cambios realizados en un archivo o conjunto de archivos a lo largo del tiempo, de modo que puedas recuperar versiones específicas más adelante.</a:t>
            </a:r>
            <a:endParaRPr sz="1100" dirty="0">
              <a:solidFill>
                <a:srgbClr val="4E443C"/>
              </a:solidFill>
              <a:highlight>
                <a:schemeClr val="lt1"/>
              </a:highlight>
              <a:latin typeface="Poppins"/>
              <a:ea typeface="Poppins"/>
              <a:cs typeface="Poppins"/>
              <a:sym typeface="Poppins"/>
            </a:endParaRPr>
          </a:p>
          <a:p>
            <a:pPr marL="0" lvl="0" indent="0" algn="just" rtl="0">
              <a:lnSpc>
                <a:spcPct val="100000"/>
              </a:lnSpc>
              <a:spcBef>
                <a:spcPts val="0"/>
              </a:spcBef>
              <a:spcAft>
                <a:spcPts val="0"/>
              </a:spcAft>
              <a:buNone/>
            </a:pPr>
            <a:endParaRPr sz="1100" dirty="0">
              <a:highlight>
                <a:schemeClr val="lt1"/>
              </a:highlight>
            </a:endParaRPr>
          </a:p>
        </p:txBody>
      </p:sp>
      <p:pic>
        <p:nvPicPr>
          <p:cNvPr id="165" name="Google Shape;165;p26"/>
          <p:cNvPicPr preferRelativeResize="0"/>
          <p:nvPr/>
        </p:nvPicPr>
        <p:blipFill>
          <a:blip r:embed="rId3">
            <a:alphaModFix/>
          </a:blip>
          <a:stretch>
            <a:fillRect/>
          </a:stretch>
        </p:blipFill>
        <p:spPr>
          <a:xfrm>
            <a:off x="2342675" y="2653727"/>
            <a:ext cx="4458651" cy="196934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body" idx="1"/>
          </p:nvPr>
        </p:nvSpPr>
        <p:spPr>
          <a:xfrm>
            <a:off x="705562" y="1388866"/>
            <a:ext cx="7688700" cy="2261100"/>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r>
              <a:rPr lang="es" sz="1100" dirty="0">
                <a:highlight>
                  <a:schemeClr val="lt1"/>
                </a:highlight>
                <a:latin typeface="Poppins"/>
                <a:ea typeface="Poppins"/>
                <a:cs typeface="Poppins"/>
                <a:sym typeface="Poppins"/>
              </a:rPr>
              <a:t>Dicho </a:t>
            </a:r>
            <a:r>
              <a:rPr lang="es" sz="1100" dirty="0" smtClean="0">
                <a:highlight>
                  <a:schemeClr val="lt1"/>
                </a:highlight>
                <a:latin typeface="Poppins"/>
                <a:ea typeface="Poppins"/>
                <a:cs typeface="Poppins"/>
                <a:sym typeface="Poppins"/>
              </a:rPr>
              <a:t>sistema </a:t>
            </a:r>
            <a:r>
              <a:rPr lang="es" sz="1100" dirty="0">
                <a:highlight>
                  <a:schemeClr val="lt1"/>
                </a:highlight>
                <a:latin typeface="Poppins"/>
                <a:ea typeface="Poppins"/>
                <a:cs typeface="Poppins"/>
                <a:sym typeface="Poppins"/>
              </a:rPr>
              <a:t>permite regresar a versiones anteriores de </a:t>
            </a:r>
            <a:r>
              <a:rPr lang="es" sz="1100" dirty="0" smtClean="0">
                <a:highlight>
                  <a:schemeClr val="lt1"/>
                </a:highlight>
                <a:latin typeface="Poppins"/>
                <a:ea typeface="Poppins"/>
                <a:cs typeface="Poppins"/>
                <a:sym typeface="Poppins"/>
              </a:rPr>
              <a:t>los </a:t>
            </a:r>
            <a:r>
              <a:rPr lang="es" sz="1100" dirty="0">
                <a:highlight>
                  <a:schemeClr val="lt1"/>
                </a:highlight>
                <a:latin typeface="Poppins"/>
                <a:ea typeface="Poppins"/>
                <a:cs typeface="Poppins"/>
                <a:sym typeface="Poppins"/>
              </a:rPr>
              <a:t>archivos, regresar a una versión anterior del proyecto completo, comparar cambios a lo largo del tiempo, ver quién modificó por última vez algo que pueda estar causando problemas, ver quién introdujo un problema y cuándo, y mucho más. </a:t>
            </a:r>
            <a:endParaRPr sz="1100" dirty="0">
              <a:highlight>
                <a:schemeClr val="lt1"/>
              </a:highlight>
              <a:latin typeface="Poppins"/>
              <a:ea typeface="Poppins"/>
              <a:cs typeface="Poppins"/>
              <a:sym typeface="Poppins"/>
            </a:endParaRPr>
          </a:p>
          <a:p>
            <a:pPr marL="0" lvl="0" indent="0" algn="just" rtl="0">
              <a:lnSpc>
                <a:spcPct val="100000"/>
              </a:lnSpc>
              <a:spcBef>
                <a:spcPts val="0"/>
              </a:spcBef>
              <a:spcAft>
                <a:spcPts val="0"/>
              </a:spcAft>
              <a:buNone/>
            </a:pPr>
            <a:endParaRPr sz="1100" dirty="0">
              <a:highlight>
                <a:schemeClr val="lt1"/>
              </a:highlight>
              <a:latin typeface="Poppins"/>
              <a:ea typeface="Poppins"/>
              <a:cs typeface="Poppins"/>
              <a:sym typeface="Poppins"/>
            </a:endParaRPr>
          </a:p>
          <a:p>
            <a:pPr marL="0" lvl="0" indent="0" algn="just" rtl="0">
              <a:lnSpc>
                <a:spcPct val="100000"/>
              </a:lnSpc>
              <a:spcBef>
                <a:spcPts val="0"/>
              </a:spcBef>
              <a:spcAft>
                <a:spcPts val="0"/>
              </a:spcAft>
              <a:buNone/>
            </a:pPr>
            <a:r>
              <a:rPr lang="es" sz="1100" dirty="0">
                <a:highlight>
                  <a:schemeClr val="lt1"/>
                </a:highlight>
                <a:latin typeface="Poppins"/>
                <a:ea typeface="Poppins"/>
                <a:cs typeface="Poppins"/>
                <a:sym typeface="Poppins"/>
              </a:rPr>
              <a:t>Usar un SCV también significa generalmente que si </a:t>
            </a:r>
            <a:r>
              <a:rPr lang="es" sz="1100" dirty="0" smtClean="0">
                <a:highlight>
                  <a:schemeClr val="lt1"/>
                </a:highlight>
                <a:latin typeface="Poppins"/>
                <a:ea typeface="Poppins"/>
                <a:cs typeface="Poppins"/>
                <a:sym typeface="Poppins"/>
              </a:rPr>
              <a:t>se pierden archivos</a:t>
            </a:r>
            <a:r>
              <a:rPr lang="es" sz="1100" dirty="0">
                <a:highlight>
                  <a:schemeClr val="lt1"/>
                </a:highlight>
                <a:latin typeface="Poppins"/>
                <a:ea typeface="Poppins"/>
                <a:cs typeface="Poppins"/>
                <a:sym typeface="Poppins"/>
              </a:rPr>
              <a:t>, será posible recuperarlos fácilmente. </a:t>
            </a:r>
            <a:endParaRPr sz="1600" dirty="0"/>
          </a:p>
        </p:txBody>
      </p:sp>
      <p:pic>
        <p:nvPicPr>
          <p:cNvPr id="171" name="Google Shape;171;p27"/>
          <p:cNvPicPr preferRelativeResize="0"/>
          <p:nvPr/>
        </p:nvPicPr>
        <p:blipFill>
          <a:blip r:embed="rId3">
            <a:alphaModFix/>
          </a:blip>
          <a:stretch>
            <a:fillRect/>
          </a:stretch>
        </p:blipFill>
        <p:spPr>
          <a:xfrm>
            <a:off x="705562" y="3489007"/>
            <a:ext cx="2178944" cy="910740"/>
          </a:xfrm>
          <a:prstGeom prst="rect">
            <a:avLst/>
          </a:prstGeom>
          <a:noFill/>
          <a:ln>
            <a:noFill/>
          </a:ln>
        </p:spPr>
      </p:pic>
      <p:pic>
        <p:nvPicPr>
          <p:cNvPr id="172" name="Google Shape;172;p27"/>
          <p:cNvPicPr preferRelativeResize="0"/>
          <p:nvPr/>
        </p:nvPicPr>
        <p:blipFill>
          <a:blip r:embed="rId4">
            <a:alphaModFix/>
          </a:blip>
          <a:stretch>
            <a:fillRect/>
          </a:stretch>
        </p:blipFill>
        <p:spPr>
          <a:xfrm>
            <a:off x="6159014" y="3117600"/>
            <a:ext cx="2279424" cy="1282162"/>
          </a:xfrm>
          <a:prstGeom prst="rect">
            <a:avLst/>
          </a:prstGeom>
          <a:noFill/>
          <a:ln>
            <a:noFill/>
          </a:ln>
        </p:spPr>
      </p:pic>
      <p:pic>
        <p:nvPicPr>
          <p:cNvPr id="173" name="Google Shape;173;p27"/>
          <p:cNvPicPr preferRelativeResize="0"/>
          <p:nvPr/>
        </p:nvPicPr>
        <p:blipFill>
          <a:blip r:embed="rId5">
            <a:alphaModFix/>
          </a:blip>
          <a:stretch>
            <a:fillRect/>
          </a:stretch>
        </p:blipFill>
        <p:spPr>
          <a:xfrm>
            <a:off x="3235370" y="3234715"/>
            <a:ext cx="2823270" cy="141933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727650" y="884411"/>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GITHUB  </a:t>
            </a:r>
            <a:endParaRPr/>
          </a:p>
        </p:txBody>
      </p:sp>
      <p:sp>
        <p:nvSpPr>
          <p:cNvPr id="179" name="Google Shape;179;p28"/>
          <p:cNvSpPr txBox="1">
            <a:spLocks noGrp="1"/>
          </p:cNvSpPr>
          <p:nvPr>
            <p:ph type="body" idx="1"/>
          </p:nvPr>
        </p:nvSpPr>
        <p:spPr>
          <a:xfrm>
            <a:off x="727650" y="1419611"/>
            <a:ext cx="4555200" cy="31422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s" sz="1100" dirty="0">
                <a:highlight>
                  <a:schemeClr val="lt1"/>
                </a:highlight>
                <a:latin typeface="Poppins"/>
                <a:ea typeface="Poppins"/>
                <a:cs typeface="Poppins"/>
                <a:sym typeface="Poppins"/>
              </a:rPr>
              <a:t>GitHub es una compañía sin fines de lucro que ofrece un servicio de hosting de repositorios almacenados en la nube. Esencialmente, hace que sea más fácil para individuos y equipos usar Git como la versión de control y colaboración.</a:t>
            </a:r>
            <a:endParaRPr sz="1100" dirty="0">
              <a:highlight>
                <a:schemeClr val="lt1"/>
              </a:highlight>
              <a:latin typeface="Poppins"/>
              <a:ea typeface="Poppins"/>
              <a:cs typeface="Poppins"/>
              <a:sym typeface="Poppins"/>
            </a:endParaRPr>
          </a:p>
          <a:p>
            <a:pPr marL="0" lvl="0" indent="0" algn="just" rtl="0">
              <a:lnSpc>
                <a:spcPct val="100000"/>
              </a:lnSpc>
              <a:spcBef>
                <a:spcPts val="0"/>
              </a:spcBef>
              <a:spcAft>
                <a:spcPts val="0"/>
              </a:spcAft>
              <a:buNone/>
            </a:pPr>
            <a:endParaRPr sz="1100" dirty="0">
              <a:highlight>
                <a:schemeClr val="lt1"/>
              </a:highlight>
              <a:latin typeface="Poppins"/>
              <a:ea typeface="Poppins"/>
              <a:cs typeface="Poppins"/>
              <a:sym typeface="Poppins"/>
            </a:endParaRPr>
          </a:p>
          <a:p>
            <a:pPr marL="0" lvl="0" indent="0" algn="just" rtl="0">
              <a:lnSpc>
                <a:spcPct val="100000"/>
              </a:lnSpc>
              <a:spcBef>
                <a:spcPts val="0"/>
              </a:spcBef>
              <a:spcAft>
                <a:spcPts val="0"/>
              </a:spcAft>
              <a:buNone/>
            </a:pPr>
            <a:r>
              <a:rPr lang="es" sz="1100" dirty="0">
                <a:highlight>
                  <a:schemeClr val="lt1"/>
                </a:highlight>
                <a:latin typeface="Poppins"/>
                <a:ea typeface="Poppins"/>
                <a:cs typeface="Poppins"/>
                <a:sym typeface="Poppins"/>
              </a:rPr>
              <a:t>La interfaz de GitHub es bastante fácil de usar para el desarrollador novato que quiera aprovechar las ventajas del Git. Sin GitHub, usar un Git generalmente requiere de un poco más de conocimientos de tecnología y uso de una línea de comando.</a:t>
            </a:r>
            <a:endParaRPr sz="1100" dirty="0">
              <a:highlight>
                <a:schemeClr val="lt1"/>
              </a:highlight>
              <a:latin typeface="Poppins"/>
              <a:ea typeface="Poppins"/>
              <a:cs typeface="Poppins"/>
              <a:sym typeface="Poppins"/>
            </a:endParaRPr>
          </a:p>
          <a:p>
            <a:pPr marL="0" lvl="0" indent="0" algn="just" rtl="0">
              <a:lnSpc>
                <a:spcPct val="100000"/>
              </a:lnSpc>
              <a:spcBef>
                <a:spcPts val="0"/>
              </a:spcBef>
              <a:spcAft>
                <a:spcPts val="0"/>
              </a:spcAft>
              <a:buNone/>
            </a:pPr>
            <a:endParaRPr sz="1100" dirty="0">
              <a:highlight>
                <a:schemeClr val="lt1"/>
              </a:highlight>
              <a:latin typeface="Poppins"/>
              <a:ea typeface="Poppins"/>
              <a:cs typeface="Poppins"/>
              <a:sym typeface="Poppins"/>
            </a:endParaRPr>
          </a:p>
          <a:p>
            <a:pPr marL="0" lvl="0" indent="0" algn="just" rtl="0">
              <a:lnSpc>
                <a:spcPct val="100000"/>
              </a:lnSpc>
              <a:spcBef>
                <a:spcPts val="0"/>
              </a:spcBef>
              <a:spcAft>
                <a:spcPts val="0"/>
              </a:spcAft>
              <a:buNone/>
            </a:pPr>
            <a:r>
              <a:rPr lang="es" sz="1100" dirty="0">
                <a:highlight>
                  <a:schemeClr val="lt1"/>
                </a:highlight>
                <a:latin typeface="Poppins"/>
                <a:ea typeface="Poppins"/>
                <a:cs typeface="Poppins"/>
                <a:sym typeface="Poppins"/>
              </a:rPr>
              <a:t>Actualmente, es el repositorio más usado, con una comunidad sumamente activa y en crecimiento. Muy seguramente, </a:t>
            </a:r>
            <a:r>
              <a:rPr lang="es" sz="1100" dirty="0" smtClean="0">
                <a:highlight>
                  <a:schemeClr val="lt1"/>
                </a:highlight>
                <a:latin typeface="Poppins"/>
                <a:ea typeface="Poppins"/>
                <a:cs typeface="Poppins"/>
                <a:sym typeface="Poppins"/>
              </a:rPr>
              <a:t>al trabajar </a:t>
            </a:r>
            <a:r>
              <a:rPr lang="es" sz="1100" dirty="0">
                <a:highlight>
                  <a:schemeClr val="lt1"/>
                </a:highlight>
                <a:latin typeface="Poppins"/>
                <a:ea typeface="Poppins"/>
                <a:cs typeface="Poppins"/>
                <a:sym typeface="Poppins"/>
              </a:rPr>
              <a:t>con un equipo de desarrollo </a:t>
            </a:r>
            <a:r>
              <a:rPr lang="es" sz="1100" dirty="0" smtClean="0">
                <a:highlight>
                  <a:schemeClr val="lt1"/>
                </a:highlight>
                <a:latin typeface="Poppins"/>
                <a:ea typeface="Poppins"/>
                <a:cs typeface="Poppins"/>
                <a:sym typeface="Poppins"/>
              </a:rPr>
              <a:t>tendrá </a:t>
            </a:r>
            <a:r>
              <a:rPr lang="es" sz="1100" dirty="0">
                <a:highlight>
                  <a:schemeClr val="lt1"/>
                </a:highlight>
                <a:latin typeface="Poppins"/>
                <a:ea typeface="Poppins"/>
                <a:cs typeface="Poppins"/>
                <a:sym typeface="Poppins"/>
              </a:rPr>
              <a:t>que aprender a manejar esta herramienta, y hacer una correcta gestión de las versiones que se utilizaran.</a:t>
            </a:r>
            <a:endParaRPr sz="1200" dirty="0"/>
          </a:p>
        </p:txBody>
      </p:sp>
      <p:pic>
        <p:nvPicPr>
          <p:cNvPr id="180" name="Google Shape;180;p28"/>
          <p:cNvPicPr preferRelativeResize="0"/>
          <p:nvPr/>
        </p:nvPicPr>
        <p:blipFill>
          <a:blip r:embed="rId3">
            <a:alphaModFix/>
          </a:blip>
          <a:stretch>
            <a:fillRect/>
          </a:stretch>
        </p:blipFill>
        <p:spPr>
          <a:xfrm>
            <a:off x="5470325" y="1619376"/>
            <a:ext cx="3386225" cy="19047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27650" y="9060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Extreme programming (XP)</a:t>
            </a:r>
            <a:endParaRPr dirty="0"/>
          </a:p>
        </p:txBody>
      </p:sp>
      <p:sp>
        <p:nvSpPr>
          <p:cNvPr id="92" name="Google Shape;92;p14"/>
          <p:cNvSpPr txBox="1">
            <a:spLocks noGrp="1"/>
          </p:cNvSpPr>
          <p:nvPr>
            <p:ph type="body" idx="1"/>
          </p:nvPr>
        </p:nvSpPr>
        <p:spPr>
          <a:xfrm>
            <a:off x="594086" y="1328184"/>
            <a:ext cx="7688700" cy="33159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s" sz="1100" dirty="0">
                <a:highlight>
                  <a:srgbClr val="FFFFFF"/>
                </a:highlight>
                <a:latin typeface="Poppins"/>
                <a:ea typeface="Poppins"/>
                <a:cs typeface="Poppins"/>
                <a:sym typeface="Poppins"/>
              </a:rPr>
              <a:t>Extreme Programming o XP Programming es un marco de desarrollo de software ágil que tiene como </a:t>
            </a:r>
            <a:endParaRPr lang="es" sz="1100" dirty="0" smtClean="0">
              <a:highlight>
                <a:srgbClr val="FFFFFF"/>
              </a:highlight>
              <a:latin typeface="Poppins"/>
              <a:ea typeface="Poppins"/>
              <a:cs typeface="Poppins"/>
              <a:sym typeface="Poppins"/>
            </a:endParaRPr>
          </a:p>
          <a:p>
            <a:pPr marL="0" lvl="0" indent="0" algn="just" rtl="0">
              <a:lnSpc>
                <a:spcPct val="150000"/>
              </a:lnSpc>
              <a:spcBef>
                <a:spcPts val="0"/>
              </a:spcBef>
              <a:spcAft>
                <a:spcPts val="0"/>
              </a:spcAft>
              <a:buNone/>
            </a:pPr>
            <a:r>
              <a:rPr lang="es" sz="1100" dirty="0" smtClean="0">
                <a:highlight>
                  <a:srgbClr val="FFFFFF"/>
                </a:highlight>
                <a:latin typeface="Poppins"/>
                <a:ea typeface="Poppins"/>
                <a:cs typeface="Poppins"/>
                <a:sym typeface="Poppins"/>
              </a:rPr>
              <a:t>objetivo </a:t>
            </a:r>
            <a:r>
              <a:rPr lang="es" sz="1100" dirty="0">
                <a:highlight>
                  <a:srgbClr val="FFFFFF"/>
                </a:highlight>
                <a:latin typeface="Poppins"/>
                <a:ea typeface="Poppins"/>
                <a:cs typeface="Poppins"/>
                <a:sym typeface="Poppins"/>
              </a:rPr>
              <a:t>producir un software de mayor calidad para mejorar la eficiencia del equipo de desarrollo. Se trata de una metodología de desarrollo cuyo objetivo es promover la aplicación de prácticas de ingeniería apropiadas para la creación de software. Esta metodología la formuló Kent Beck, autor del primer libro sobre este ámbito llamado «Extreme Programming Explained: Embrace Change», publicado en 1999.</a:t>
            </a:r>
            <a:endParaRPr sz="1100" dirty="0">
              <a:highlight>
                <a:srgbClr val="FFFFFF"/>
              </a:highlight>
              <a:latin typeface="Poppins"/>
              <a:ea typeface="Poppins"/>
              <a:cs typeface="Poppins"/>
              <a:sym typeface="Poppins"/>
            </a:endParaRPr>
          </a:p>
          <a:p>
            <a:pPr marL="0" lvl="0" indent="0" algn="l" rtl="0">
              <a:lnSpc>
                <a:spcPct val="150000"/>
              </a:lnSpc>
              <a:spcBef>
                <a:spcPts val="1200"/>
              </a:spcBef>
              <a:spcAft>
                <a:spcPts val="0"/>
              </a:spcAft>
              <a:buNone/>
            </a:pPr>
            <a:r>
              <a:rPr lang="es" sz="1100" dirty="0">
                <a:latin typeface="Poppins"/>
                <a:ea typeface="Poppins"/>
                <a:cs typeface="Poppins"/>
                <a:sym typeface="Poppins"/>
              </a:rPr>
              <a:t>Sus principales fases son:</a:t>
            </a:r>
            <a:endParaRPr sz="1100" dirty="0">
              <a:latin typeface="Poppins"/>
              <a:ea typeface="Poppins"/>
              <a:cs typeface="Poppins"/>
              <a:sym typeface="Poppins"/>
            </a:endParaRPr>
          </a:p>
          <a:p>
            <a:pPr marL="457200" lvl="0" indent="-292100" algn="l" rtl="0">
              <a:lnSpc>
                <a:spcPct val="150000"/>
              </a:lnSpc>
              <a:spcBef>
                <a:spcPts val="1200"/>
              </a:spcBef>
              <a:spcAft>
                <a:spcPts val="0"/>
              </a:spcAft>
              <a:buClr>
                <a:schemeClr val="dk2"/>
              </a:buClr>
              <a:buSzPts val="1000"/>
              <a:buFont typeface="Poppins"/>
              <a:buChar char="●"/>
            </a:pPr>
            <a:r>
              <a:rPr lang="es" sz="1100" dirty="0">
                <a:latin typeface="Poppins"/>
                <a:ea typeface="Poppins"/>
                <a:cs typeface="Poppins"/>
                <a:sym typeface="Poppins"/>
              </a:rPr>
              <a:t> Planificación del proyecto con el cliente</a:t>
            </a:r>
            <a:endParaRPr sz="1100" dirty="0">
              <a:latin typeface="Poppins"/>
              <a:ea typeface="Poppins"/>
              <a:cs typeface="Poppins"/>
              <a:sym typeface="Poppins"/>
            </a:endParaRPr>
          </a:p>
          <a:p>
            <a:pPr marL="457200" lvl="0" indent="-292100" algn="l" rtl="0">
              <a:lnSpc>
                <a:spcPct val="150000"/>
              </a:lnSpc>
              <a:spcBef>
                <a:spcPts val="0"/>
              </a:spcBef>
              <a:spcAft>
                <a:spcPts val="0"/>
              </a:spcAft>
              <a:buClr>
                <a:schemeClr val="dk2"/>
              </a:buClr>
              <a:buSzPts val="1000"/>
              <a:buFont typeface="Poppins"/>
              <a:buChar char="●"/>
            </a:pPr>
            <a:r>
              <a:rPr lang="es" sz="1100" dirty="0">
                <a:latin typeface="Poppins"/>
                <a:ea typeface="Poppins"/>
                <a:cs typeface="Poppins"/>
                <a:sym typeface="Poppins"/>
              </a:rPr>
              <a:t> Diseño del proyecto</a:t>
            </a:r>
            <a:endParaRPr sz="1100" dirty="0">
              <a:latin typeface="Poppins"/>
              <a:ea typeface="Poppins"/>
              <a:cs typeface="Poppins"/>
              <a:sym typeface="Poppins"/>
            </a:endParaRPr>
          </a:p>
          <a:p>
            <a:pPr marL="457200" lvl="0" indent="-292100" algn="l" rtl="0">
              <a:lnSpc>
                <a:spcPct val="150000"/>
              </a:lnSpc>
              <a:spcBef>
                <a:spcPts val="0"/>
              </a:spcBef>
              <a:spcAft>
                <a:spcPts val="0"/>
              </a:spcAft>
              <a:buClr>
                <a:schemeClr val="dk2"/>
              </a:buClr>
              <a:buSzPts val="1000"/>
              <a:buFont typeface="Poppins"/>
              <a:buChar char="●"/>
            </a:pPr>
            <a:r>
              <a:rPr lang="es" sz="1100" dirty="0">
                <a:latin typeface="Poppins"/>
                <a:ea typeface="Poppins"/>
                <a:cs typeface="Poppins"/>
                <a:sym typeface="Poppins"/>
              </a:rPr>
              <a:t>Codificación, donde los programadores trabajan en pareja para obtener resultados más eficientes y de calidad</a:t>
            </a:r>
            <a:endParaRPr sz="1100" dirty="0">
              <a:latin typeface="Poppins"/>
              <a:ea typeface="Poppins"/>
              <a:cs typeface="Poppins"/>
              <a:sym typeface="Poppins"/>
            </a:endParaRPr>
          </a:p>
          <a:p>
            <a:pPr marL="457200" lvl="0" indent="-292100" algn="l" rtl="0">
              <a:lnSpc>
                <a:spcPct val="150000"/>
              </a:lnSpc>
              <a:spcBef>
                <a:spcPts val="0"/>
              </a:spcBef>
              <a:spcAft>
                <a:spcPts val="0"/>
              </a:spcAft>
              <a:buClr>
                <a:schemeClr val="dk2"/>
              </a:buClr>
              <a:buSzPts val="1000"/>
              <a:buFont typeface="Poppins"/>
              <a:buChar char="●"/>
            </a:pPr>
            <a:r>
              <a:rPr lang="es" sz="1100" dirty="0">
                <a:latin typeface="Poppins"/>
                <a:ea typeface="Poppins"/>
                <a:cs typeface="Poppins"/>
                <a:sym typeface="Poppins"/>
              </a:rPr>
              <a:t> Pruebas para comprobar que funcionan los códigos que se van implementando</a:t>
            </a:r>
            <a:endParaRPr sz="1100" dirty="0">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729450" y="892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Kanban</a:t>
            </a:r>
            <a:endParaRPr dirty="0"/>
          </a:p>
        </p:txBody>
      </p:sp>
      <p:sp>
        <p:nvSpPr>
          <p:cNvPr id="98" name="Google Shape;98;p15"/>
          <p:cNvSpPr txBox="1">
            <a:spLocks noGrp="1"/>
          </p:cNvSpPr>
          <p:nvPr>
            <p:ph type="body" idx="1"/>
          </p:nvPr>
        </p:nvSpPr>
        <p:spPr>
          <a:xfrm>
            <a:off x="729450" y="1427750"/>
            <a:ext cx="7688700" cy="31131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SzPts val="1018"/>
              <a:buNone/>
            </a:pPr>
            <a:r>
              <a:rPr lang="es" sz="1048" dirty="0">
                <a:highlight>
                  <a:srgbClr val="FFFFFF"/>
                </a:highlight>
                <a:latin typeface="Poppins"/>
                <a:ea typeface="Poppins"/>
                <a:cs typeface="Poppins"/>
                <a:sym typeface="Poppins"/>
              </a:rPr>
              <a:t>La estrategia </a:t>
            </a:r>
            <a:r>
              <a:rPr lang="es" sz="1048" dirty="0">
                <a:highlight>
                  <a:srgbClr val="FFFFFF"/>
                </a:highlight>
                <a:uFill>
                  <a:noFill/>
                </a:uFill>
                <a:latin typeface="Poppins"/>
                <a:ea typeface="Poppins"/>
                <a:cs typeface="Poppins"/>
                <a:sym typeface="Poppins"/>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Kanban</a:t>
            </a:r>
            <a:r>
              <a:rPr lang="es" sz="1048" dirty="0">
                <a:highlight>
                  <a:srgbClr val="FFFFFF"/>
                </a:highlight>
                <a:latin typeface="Poppins"/>
                <a:ea typeface="Poppins"/>
                <a:cs typeface="Poppins"/>
                <a:sym typeface="Poppins"/>
              </a:rPr>
              <a:t> conocida como ‘Tarjeta Visual» muy útil para los responsables de proyectos. Esta consiste en la elaboración de un cuadro o diagrama en el que se reflejan tres columnas de tareas; pendientes, en proceso o terminadas. Este cuadro debe estar al alcance de todos los miembros del equipo, evitando así la repetición de tareas o la posibilidad de que se olvide alguna de ellas. Por tanto, ayuda a mejorar la productividad y eficiencia del equipo de trabajo.</a:t>
            </a:r>
            <a:endParaRPr sz="1048" dirty="0">
              <a:highlight>
                <a:srgbClr val="FFFFFF"/>
              </a:highlight>
              <a:latin typeface="Poppins"/>
              <a:ea typeface="Poppins"/>
              <a:cs typeface="Poppins"/>
              <a:sym typeface="Poppins"/>
            </a:endParaRPr>
          </a:p>
          <a:p>
            <a:pPr marL="0" lvl="0" indent="0" algn="just" rtl="0">
              <a:lnSpc>
                <a:spcPct val="150000"/>
              </a:lnSpc>
              <a:spcBef>
                <a:spcPts val="1200"/>
              </a:spcBef>
              <a:spcAft>
                <a:spcPts val="0"/>
              </a:spcAft>
              <a:buSzPts val="1018"/>
              <a:buNone/>
            </a:pPr>
            <a:r>
              <a:rPr lang="es" sz="1048" dirty="0">
                <a:highlight>
                  <a:srgbClr val="FFFFFF"/>
                </a:highlight>
                <a:latin typeface="Poppins"/>
                <a:ea typeface="Poppins"/>
                <a:cs typeface="Poppins"/>
                <a:sym typeface="Poppins"/>
              </a:rPr>
              <a:t>Las ventajas que proporciona esta metodología son:</a:t>
            </a:r>
            <a:endParaRPr sz="1048" dirty="0">
              <a:highlight>
                <a:srgbClr val="FFFFFF"/>
              </a:highlight>
              <a:latin typeface="Poppins"/>
              <a:ea typeface="Poppins"/>
              <a:cs typeface="Poppins"/>
              <a:sym typeface="Poppins"/>
            </a:endParaRPr>
          </a:p>
          <a:p>
            <a:pPr marL="457200" lvl="0" indent="-295195" algn="just" rtl="0">
              <a:lnSpc>
                <a:spcPct val="150000"/>
              </a:lnSpc>
              <a:spcBef>
                <a:spcPts val="1200"/>
              </a:spcBef>
              <a:spcAft>
                <a:spcPts val="0"/>
              </a:spcAft>
              <a:buClr>
                <a:schemeClr val="dk2"/>
              </a:buClr>
              <a:buSzPts val="1049"/>
              <a:buFont typeface="Poppins"/>
              <a:buChar char="●"/>
            </a:pPr>
            <a:r>
              <a:rPr lang="es" sz="1048" dirty="0">
                <a:highlight>
                  <a:srgbClr val="FFFFFF"/>
                </a:highlight>
                <a:latin typeface="Poppins"/>
                <a:ea typeface="Poppins"/>
                <a:cs typeface="Poppins"/>
                <a:sym typeface="Poppins"/>
              </a:rPr>
              <a:t>Planificación de tareas</a:t>
            </a:r>
            <a:endParaRPr sz="1048" dirty="0">
              <a:highlight>
                <a:srgbClr val="FFFFFF"/>
              </a:highlight>
              <a:latin typeface="Poppins"/>
              <a:ea typeface="Poppins"/>
              <a:cs typeface="Poppins"/>
              <a:sym typeface="Poppins"/>
            </a:endParaRPr>
          </a:p>
          <a:p>
            <a:pPr marL="457200" lvl="0" indent="-295195" algn="just" rtl="0">
              <a:lnSpc>
                <a:spcPct val="150000"/>
              </a:lnSpc>
              <a:spcBef>
                <a:spcPts val="0"/>
              </a:spcBef>
              <a:spcAft>
                <a:spcPts val="0"/>
              </a:spcAft>
              <a:buClr>
                <a:schemeClr val="dk2"/>
              </a:buClr>
              <a:buSzPts val="1049"/>
              <a:buFont typeface="Poppins"/>
              <a:buChar char="●"/>
            </a:pPr>
            <a:r>
              <a:rPr lang="es" sz="1048" dirty="0">
                <a:highlight>
                  <a:srgbClr val="FFFFFF"/>
                </a:highlight>
                <a:latin typeface="Poppins"/>
                <a:ea typeface="Poppins"/>
                <a:cs typeface="Poppins"/>
                <a:sym typeface="Poppins"/>
              </a:rPr>
              <a:t>Mejora en el rendimiento de trabajo del equipo</a:t>
            </a:r>
            <a:endParaRPr sz="1048" dirty="0">
              <a:highlight>
                <a:srgbClr val="FFFFFF"/>
              </a:highlight>
              <a:latin typeface="Poppins"/>
              <a:ea typeface="Poppins"/>
              <a:cs typeface="Poppins"/>
              <a:sym typeface="Poppins"/>
            </a:endParaRPr>
          </a:p>
          <a:p>
            <a:pPr marL="457200" lvl="0" indent="-295195" algn="just" rtl="0">
              <a:lnSpc>
                <a:spcPct val="150000"/>
              </a:lnSpc>
              <a:spcBef>
                <a:spcPts val="0"/>
              </a:spcBef>
              <a:spcAft>
                <a:spcPts val="0"/>
              </a:spcAft>
              <a:buClr>
                <a:schemeClr val="dk2"/>
              </a:buClr>
              <a:buSzPts val="1049"/>
              <a:buFont typeface="Poppins"/>
              <a:buChar char="●"/>
            </a:pPr>
            <a:r>
              <a:rPr lang="es" sz="1048" dirty="0">
                <a:highlight>
                  <a:srgbClr val="FFFFFF"/>
                </a:highlight>
                <a:latin typeface="Poppins"/>
                <a:ea typeface="Poppins"/>
                <a:cs typeface="Poppins"/>
                <a:sym typeface="Poppins"/>
              </a:rPr>
              <a:t>Métricas visuales</a:t>
            </a:r>
            <a:endParaRPr sz="1048" dirty="0">
              <a:highlight>
                <a:srgbClr val="FFFFFF"/>
              </a:highlight>
              <a:latin typeface="Poppins"/>
              <a:ea typeface="Poppins"/>
              <a:cs typeface="Poppins"/>
              <a:sym typeface="Poppins"/>
            </a:endParaRPr>
          </a:p>
          <a:p>
            <a:pPr marL="457200" lvl="0" indent="-295195" algn="just" rtl="0">
              <a:lnSpc>
                <a:spcPct val="150000"/>
              </a:lnSpc>
              <a:spcBef>
                <a:spcPts val="0"/>
              </a:spcBef>
              <a:spcAft>
                <a:spcPts val="0"/>
              </a:spcAft>
              <a:buClr>
                <a:schemeClr val="dk2"/>
              </a:buClr>
              <a:buSzPts val="1049"/>
              <a:buFont typeface="Poppins"/>
              <a:buChar char="●"/>
            </a:pPr>
            <a:r>
              <a:rPr lang="es" sz="1048" dirty="0">
                <a:highlight>
                  <a:srgbClr val="FFFFFF"/>
                </a:highlight>
                <a:latin typeface="Poppins"/>
                <a:ea typeface="Poppins"/>
                <a:cs typeface="Poppins"/>
                <a:sym typeface="Poppins"/>
              </a:rPr>
              <a:t>Los plazos de entregas son continuos</a:t>
            </a:r>
            <a:endParaRPr sz="1002" dirty="0">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6" name="Google Shape;104;p16"/>
          <p:cNvSpPr txBox="1">
            <a:spLocks noGrp="1"/>
          </p:cNvSpPr>
          <p:nvPr>
            <p:ph type="title"/>
          </p:nvPr>
        </p:nvSpPr>
        <p:spPr>
          <a:xfrm>
            <a:off x="616435" y="9403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SCRUM</a:t>
            </a:r>
            <a:endParaRPr dirty="0"/>
          </a:p>
        </p:txBody>
      </p:sp>
      <p:sp>
        <p:nvSpPr>
          <p:cNvPr id="7" name="Google Shape;103;p16"/>
          <p:cNvSpPr txBox="1">
            <a:spLocks noGrp="1"/>
          </p:cNvSpPr>
          <p:nvPr>
            <p:ph type="body" idx="1"/>
          </p:nvPr>
        </p:nvSpPr>
        <p:spPr>
          <a:xfrm>
            <a:off x="616435" y="1335487"/>
            <a:ext cx="7688700" cy="30510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s" sz="1200" dirty="0">
                <a:highlight>
                  <a:srgbClr val="FFFFFF"/>
                </a:highlight>
                <a:latin typeface="Poppins"/>
                <a:ea typeface="Poppins"/>
                <a:cs typeface="Poppins"/>
                <a:sym typeface="Poppins"/>
              </a:rPr>
              <a:t>La metodología Scrum es un marco de trabajo o framework que se utiliza dentro de equipos que manejan proyectos complejos. Es decir, se trata de una metodología de trabajo ágil que tiene como finalidad la entrega de valor en períodos cortos de tiempo y para ello se basa en tres pilares: la transparencia, inspección y adaptación. Esto permite al cliente, junto con su equipo comercial, insertar el producto en el mercado pronto, rápido y empezar a obtener ventas </a:t>
            </a:r>
            <a:endParaRPr sz="1200" dirty="0">
              <a:latin typeface="Poppins"/>
              <a:ea typeface="Poppins"/>
              <a:cs typeface="Poppins"/>
              <a:sym typeface="Poppins"/>
            </a:endParaRPr>
          </a:p>
          <a:p>
            <a:pPr marL="0" lvl="0" indent="0" algn="just" rtl="0">
              <a:lnSpc>
                <a:spcPct val="100000"/>
              </a:lnSpc>
              <a:spcBef>
                <a:spcPts val="1200"/>
              </a:spcBef>
              <a:spcAft>
                <a:spcPts val="0"/>
              </a:spcAft>
              <a:buNone/>
            </a:pPr>
            <a:r>
              <a:rPr lang="es" sz="1200" dirty="0">
                <a:latin typeface="Poppins"/>
                <a:ea typeface="Poppins"/>
                <a:cs typeface="Poppins"/>
                <a:sym typeface="Poppins"/>
              </a:rPr>
              <a:t>Esta metodología permite abordar proyectos complejos que exigen una flexibilidad y una rapidez esencial a la hora de ejecutar los resultados.  La estrategia irá orientada a gestionar y normalizar los errores que se puedan producir en desarrollos demasiado largos, a través de, reuniones frecuentes para asegurar el cumplimiento de los objetivos establecidos.</a:t>
            </a:r>
            <a:endParaRPr sz="1200" dirty="0">
              <a:latin typeface="Poppins"/>
              <a:ea typeface="Poppins"/>
              <a:cs typeface="Poppins"/>
              <a:sym typeface="Poppins"/>
            </a:endParaRPr>
          </a:p>
          <a:p>
            <a:pPr marL="0" lvl="0" indent="0" algn="just" rtl="0">
              <a:lnSpc>
                <a:spcPct val="100000"/>
              </a:lnSpc>
              <a:spcBef>
                <a:spcPts val="1200"/>
              </a:spcBef>
              <a:spcAft>
                <a:spcPts val="1200"/>
              </a:spcAft>
              <a:buNone/>
            </a:pPr>
            <a:r>
              <a:rPr lang="es" sz="1200" dirty="0">
                <a:latin typeface="Poppins"/>
                <a:ea typeface="Poppins"/>
                <a:cs typeface="Poppins"/>
                <a:sym typeface="Poppins"/>
              </a:rPr>
              <a:t>Las reuniones son el pilar fundamental de la metodología, donde diferenciamos entre: reuniones de planificación, diaria, de revisión y de retrospectiva. Los aspectos clave por los que se mueve el </a:t>
            </a:r>
            <a:r>
              <a:rPr lang="es" sz="1200" dirty="0">
                <a:uFill>
                  <a:noFill/>
                </a:uFill>
                <a:latin typeface="Poppins"/>
                <a:ea typeface="Poppins"/>
                <a:cs typeface="Poppins"/>
                <a:sym typeface="Poppins"/>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Scrum</a:t>
            </a:r>
            <a:r>
              <a:rPr lang="es" sz="1200" dirty="0">
                <a:latin typeface="Poppins"/>
                <a:ea typeface="Poppins"/>
                <a:cs typeface="Poppins"/>
                <a:sym typeface="Poppins"/>
              </a:rPr>
              <a:t> son: innovación, flexibilidad, competitividad y productividad.</a:t>
            </a:r>
            <a:endParaRPr sz="1200" dirty="0">
              <a:latin typeface="Poppins"/>
              <a:ea typeface="Poppins"/>
              <a:cs typeface="Poppins"/>
              <a:sym typeface="Poppins"/>
            </a:endParaRPr>
          </a:p>
        </p:txBody>
      </p:sp>
    </p:spTree>
    <p:extLst>
      <p:ext uri="{BB962C8B-B14F-4D97-AF65-F5344CB8AC3E}">
        <p14:creationId xmlns:p14="http://schemas.microsoft.com/office/powerpoint/2010/main" val="2962040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Imagen 45"/>
          <p:cNvPicPr>
            <a:picLocks noChangeAspect="1"/>
          </p:cNvPicPr>
          <p:nvPr/>
        </p:nvPicPr>
        <p:blipFill>
          <a:blip r:embed="rId2"/>
          <a:stretch>
            <a:fillRect/>
          </a:stretch>
        </p:blipFill>
        <p:spPr>
          <a:xfrm>
            <a:off x="771792" y="896528"/>
            <a:ext cx="7477125" cy="3905250"/>
          </a:xfrm>
          <a:prstGeom prst="rect">
            <a:avLst/>
          </a:prstGeom>
        </p:spPr>
      </p:pic>
    </p:spTree>
    <p:extLst>
      <p:ext uri="{BB962C8B-B14F-4D97-AF65-F5344CB8AC3E}">
        <p14:creationId xmlns:p14="http://schemas.microsoft.com/office/powerpoint/2010/main" val="336276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7"/>
          <p:cNvSpPr txBox="1">
            <a:spLocks noGrp="1"/>
          </p:cNvSpPr>
          <p:nvPr>
            <p:ph type="title"/>
          </p:nvPr>
        </p:nvSpPr>
        <p:spPr>
          <a:xfrm>
            <a:off x="727650" y="930076"/>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Aspectos claves del SCRUM</a:t>
            </a:r>
            <a:endParaRPr dirty="0"/>
          </a:p>
        </p:txBody>
      </p:sp>
      <p:sp>
        <p:nvSpPr>
          <p:cNvPr id="109" name="Google Shape;109;p17"/>
          <p:cNvSpPr txBox="1">
            <a:spLocks noGrp="1"/>
          </p:cNvSpPr>
          <p:nvPr>
            <p:ph type="body" idx="1"/>
          </p:nvPr>
        </p:nvSpPr>
        <p:spPr>
          <a:xfrm>
            <a:off x="727650" y="1197676"/>
            <a:ext cx="7688700" cy="33705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s" sz="1100" b="1" dirty="0">
                <a:solidFill>
                  <a:srgbClr val="111111"/>
                </a:solidFill>
                <a:latin typeface="Poppins"/>
                <a:ea typeface="Poppins"/>
                <a:cs typeface="Poppins"/>
                <a:sym typeface="Poppins"/>
              </a:rPr>
              <a:t>1. Transparencia</a:t>
            </a:r>
            <a:endParaRPr sz="1100" b="1" dirty="0">
              <a:solidFill>
                <a:srgbClr val="111111"/>
              </a:solidFill>
              <a:latin typeface="Poppins"/>
              <a:ea typeface="Poppins"/>
              <a:cs typeface="Poppins"/>
              <a:sym typeface="Poppins"/>
            </a:endParaRPr>
          </a:p>
          <a:p>
            <a:pPr marL="0" lvl="0" indent="0" algn="just" rtl="0">
              <a:lnSpc>
                <a:spcPct val="150000"/>
              </a:lnSpc>
              <a:spcBef>
                <a:spcPts val="800"/>
              </a:spcBef>
              <a:spcAft>
                <a:spcPts val="0"/>
              </a:spcAft>
              <a:buNone/>
            </a:pPr>
            <a:r>
              <a:rPr lang="es" sz="1100" dirty="0">
                <a:solidFill>
                  <a:srgbClr val="111111"/>
                </a:solidFill>
                <a:latin typeface="Poppins"/>
                <a:ea typeface="Poppins"/>
                <a:cs typeface="Poppins"/>
                <a:sym typeface="Poppins"/>
              </a:rPr>
              <a:t>Con el método Scrum todos los implicados tienen conocimiento de qué ocurre en el proyecto y cómo ocurre. Esto hace que haya un entendimiento “común” del proyecto, una visión global.</a:t>
            </a:r>
            <a:endParaRPr sz="1100" dirty="0">
              <a:solidFill>
                <a:srgbClr val="111111"/>
              </a:solidFill>
              <a:latin typeface="Poppins"/>
              <a:ea typeface="Poppins"/>
              <a:cs typeface="Poppins"/>
              <a:sym typeface="Poppins"/>
            </a:endParaRPr>
          </a:p>
          <a:p>
            <a:pPr marL="0" lvl="0" indent="0" algn="just" rtl="0">
              <a:lnSpc>
                <a:spcPct val="150000"/>
              </a:lnSpc>
              <a:spcBef>
                <a:spcPts val="1100"/>
              </a:spcBef>
              <a:spcAft>
                <a:spcPts val="0"/>
              </a:spcAft>
              <a:buNone/>
            </a:pPr>
            <a:r>
              <a:rPr lang="es" sz="1100" b="1" dirty="0">
                <a:solidFill>
                  <a:srgbClr val="111111"/>
                </a:solidFill>
                <a:latin typeface="Poppins"/>
                <a:ea typeface="Poppins"/>
                <a:cs typeface="Poppins"/>
                <a:sym typeface="Poppins"/>
              </a:rPr>
              <a:t>2. Inspección</a:t>
            </a:r>
            <a:endParaRPr sz="1100" b="1" dirty="0">
              <a:solidFill>
                <a:srgbClr val="111111"/>
              </a:solidFill>
              <a:latin typeface="Poppins"/>
              <a:ea typeface="Poppins"/>
              <a:cs typeface="Poppins"/>
              <a:sym typeface="Poppins"/>
            </a:endParaRPr>
          </a:p>
          <a:p>
            <a:pPr marL="0" lvl="0" indent="0" algn="just" rtl="0">
              <a:lnSpc>
                <a:spcPct val="150000"/>
              </a:lnSpc>
              <a:spcBef>
                <a:spcPts val="800"/>
              </a:spcBef>
              <a:spcAft>
                <a:spcPts val="0"/>
              </a:spcAft>
              <a:buNone/>
            </a:pPr>
            <a:r>
              <a:rPr lang="es" sz="1100" dirty="0">
                <a:solidFill>
                  <a:srgbClr val="111111"/>
                </a:solidFill>
                <a:latin typeface="Poppins"/>
                <a:ea typeface="Poppins"/>
                <a:cs typeface="Poppins"/>
                <a:sym typeface="Poppins"/>
              </a:rPr>
              <a:t>Los miembros del equipo Scrum frecuentemente inspeccionan el progreso para detectar posibles problemas. La inspección no es un examen diario, sino una forma de saber que el trabajo fluye y que el equipo funciona de manera auto-organizada.</a:t>
            </a:r>
            <a:endParaRPr sz="1100" dirty="0">
              <a:solidFill>
                <a:srgbClr val="111111"/>
              </a:solidFill>
              <a:latin typeface="Poppins"/>
              <a:ea typeface="Poppins"/>
              <a:cs typeface="Poppins"/>
              <a:sym typeface="Poppins"/>
            </a:endParaRPr>
          </a:p>
          <a:p>
            <a:pPr marL="0" lvl="0" indent="0" algn="just" rtl="0">
              <a:lnSpc>
                <a:spcPct val="150000"/>
              </a:lnSpc>
              <a:spcBef>
                <a:spcPts val="1100"/>
              </a:spcBef>
              <a:spcAft>
                <a:spcPts val="0"/>
              </a:spcAft>
              <a:buNone/>
            </a:pPr>
            <a:r>
              <a:rPr lang="es" sz="1100" b="1" dirty="0">
                <a:solidFill>
                  <a:srgbClr val="111111"/>
                </a:solidFill>
                <a:latin typeface="Poppins"/>
                <a:ea typeface="Poppins"/>
                <a:cs typeface="Poppins"/>
                <a:sym typeface="Poppins"/>
              </a:rPr>
              <a:t>3. Adaptación</a:t>
            </a:r>
            <a:endParaRPr sz="1100" b="1" dirty="0">
              <a:solidFill>
                <a:srgbClr val="111111"/>
              </a:solidFill>
              <a:latin typeface="Poppins"/>
              <a:ea typeface="Poppins"/>
              <a:cs typeface="Poppins"/>
              <a:sym typeface="Poppins"/>
            </a:endParaRPr>
          </a:p>
          <a:p>
            <a:pPr marL="0" lvl="0" indent="0" algn="just" rtl="0">
              <a:lnSpc>
                <a:spcPct val="150000"/>
              </a:lnSpc>
              <a:spcBef>
                <a:spcPts val="800"/>
              </a:spcBef>
              <a:spcAft>
                <a:spcPts val="0"/>
              </a:spcAft>
              <a:buNone/>
            </a:pPr>
            <a:r>
              <a:rPr lang="es" sz="1100" dirty="0">
                <a:solidFill>
                  <a:srgbClr val="111111"/>
                </a:solidFill>
                <a:latin typeface="Poppins"/>
                <a:ea typeface="Poppins"/>
                <a:cs typeface="Poppins"/>
                <a:sym typeface="Poppins"/>
              </a:rPr>
              <a:t>Cuando hay algo que cambiar, el equipo se ajusta para conseguir el objetivo del sprint. Esta es la clave para conseguir el éxito en proyectos complejos, donde los requisitos son cambiantes o poco definidos y en donde la adaptación, la innovación, la complejidad y flexibilidad son fundamentales.</a:t>
            </a:r>
            <a:endParaRPr sz="1100" dirty="0">
              <a:solidFill>
                <a:srgbClr val="111111"/>
              </a:solidFill>
              <a:latin typeface="Poppins"/>
              <a:ea typeface="Poppins"/>
              <a:cs typeface="Poppins"/>
              <a:sym typeface="Poppins"/>
            </a:endParaRPr>
          </a:p>
          <a:p>
            <a:pPr marL="0" lvl="0" indent="0" algn="l" rtl="0">
              <a:lnSpc>
                <a:spcPct val="150000"/>
              </a:lnSpc>
              <a:spcBef>
                <a:spcPts val="1100"/>
              </a:spcBef>
              <a:spcAft>
                <a:spcPts val="1100"/>
              </a:spcAft>
              <a:buNone/>
            </a:pPr>
            <a:endParaRPr sz="1100" dirty="0">
              <a:solidFill>
                <a:srgbClr val="111111"/>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544516" y="945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¿Que es el pseudocódigo?</a:t>
            </a:r>
            <a:endParaRPr dirty="0"/>
          </a:p>
          <a:p>
            <a:pPr marL="0" lvl="0" indent="0" algn="l" rtl="0">
              <a:spcBef>
                <a:spcPts val="0"/>
              </a:spcBef>
              <a:spcAft>
                <a:spcPts val="0"/>
              </a:spcAft>
              <a:buNone/>
            </a:pPr>
            <a:endParaRPr dirty="0"/>
          </a:p>
        </p:txBody>
      </p:sp>
      <p:sp>
        <p:nvSpPr>
          <p:cNvPr id="116" name="Google Shape;116;p18"/>
          <p:cNvSpPr txBox="1">
            <a:spLocks noGrp="1"/>
          </p:cNvSpPr>
          <p:nvPr>
            <p:ph type="body" idx="1"/>
          </p:nvPr>
        </p:nvSpPr>
        <p:spPr>
          <a:xfrm>
            <a:off x="544516" y="1347900"/>
            <a:ext cx="4402800" cy="2956500"/>
          </a:xfrm>
          <a:prstGeom prst="rect">
            <a:avLst/>
          </a:prstGeom>
        </p:spPr>
        <p:txBody>
          <a:bodyPr spcFirstLastPara="1" wrap="square" lIns="91425" tIns="91425" rIns="91425" bIns="91425" anchor="t" anchorCtr="0">
            <a:noAutofit/>
          </a:bodyPr>
          <a:lstStyle/>
          <a:p>
            <a:pPr marL="0" lvl="0" indent="0" algn="just" rtl="0">
              <a:lnSpc>
                <a:spcPct val="100000"/>
              </a:lnSpc>
              <a:spcBef>
                <a:spcPts val="1500"/>
              </a:spcBef>
              <a:spcAft>
                <a:spcPts val="0"/>
              </a:spcAft>
              <a:buNone/>
            </a:pPr>
            <a:r>
              <a:rPr lang="es" sz="1200" dirty="0">
                <a:latin typeface="Poppins"/>
                <a:ea typeface="Poppins"/>
                <a:cs typeface="Poppins"/>
                <a:sym typeface="Poppins"/>
              </a:rPr>
              <a:t>La pseudo programación, o </a:t>
            </a:r>
            <a:r>
              <a:rPr lang="es" sz="1200" b="1" dirty="0">
                <a:latin typeface="Poppins"/>
                <a:ea typeface="Poppins"/>
                <a:cs typeface="Poppins"/>
                <a:sym typeface="Poppins"/>
              </a:rPr>
              <a:t>pseudocódigo</a:t>
            </a:r>
            <a:r>
              <a:rPr lang="es" sz="1200" dirty="0">
                <a:latin typeface="Poppins"/>
                <a:ea typeface="Poppins"/>
                <a:cs typeface="Poppins"/>
                <a:sym typeface="Poppins"/>
              </a:rPr>
              <a:t>, es una práctica por la cual, antes de empezar a programar cualquier proyecto, sobre cómo debe funcionar el proyecto. En este esquema se suele utilizar lenguaje humano natural en lugar de lenguaje de máquina para poder entender, a simple vista, cómo debe funcionar el programa.</a:t>
            </a:r>
            <a:endParaRPr sz="1200" dirty="0">
              <a:latin typeface="Poppins"/>
              <a:ea typeface="Poppins"/>
              <a:cs typeface="Poppins"/>
              <a:sym typeface="Poppins"/>
            </a:endParaRPr>
          </a:p>
          <a:p>
            <a:pPr marL="0" lvl="0" indent="0" algn="just" rtl="0">
              <a:lnSpc>
                <a:spcPct val="100000"/>
              </a:lnSpc>
              <a:spcBef>
                <a:spcPts val="1500"/>
              </a:spcBef>
              <a:spcAft>
                <a:spcPts val="1500"/>
              </a:spcAft>
              <a:buNone/>
            </a:pPr>
            <a:r>
              <a:rPr lang="es" sz="1200" dirty="0">
                <a:latin typeface="Poppins"/>
                <a:ea typeface="Poppins"/>
                <a:cs typeface="Poppins"/>
                <a:sym typeface="Poppins"/>
              </a:rPr>
              <a:t>No existe un lenguaje universal para crear el pseudocódigo del programa, ya que eso depende de cada programador. Lo importante es esquematizar cómo debe ser el código y cómo va a funcionar una vez compilado. Podemos escribir código tal cual, en una hoja, o recurrir a esquemas o diagramas que nos permiten ver el programa de una forma mucho más gráfica.</a:t>
            </a:r>
            <a:endParaRPr sz="1200" dirty="0">
              <a:latin typeface="Poppins"/>
              <a:ea typeface="Poppins"/>
              <a:cs typeface="Poppins"/>
              <a:sym typeface="Poppins"/>
            </a:endParaRPr>
          </a:p>
        </p:txBody>
      </p:sp>
      <p:pic>
        <p:nvPicPr>
          <p:cNvPr id="117" name="Google Shape;117;p18"/>
          <p:cNvPicPr preferRelativeResize="0"/>
          <p:nvPr/>
        </p:nvPicPr>
        <p:blipFill>
          <a:blip r:embed="rId3">
            <a:alphaModFix/>
          </a:blip>
          <a:stretch>
            <a:fillRect/>
          </a:stretch>
        </p:blipFill>
        <p:spPr>
          <a:xfrm>
            <a:off x="5246430" y="1481050"/>
            <a:ext cx="3556741" cy="269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19"/>
          <p:cNvSpPr txBox="1">
            <a:spLocks noGrp="1"/>
          </p:cNvSpPr>
          <p:nvPr>
            <p:ph type="title"/>
          </p:nvPr>
        </p:nvSpPr>
        <p:spPr>
          <a:xfrm>
            <a:off x="531834" y="945243"/>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a:t>
            </a:r>
            <a:r>
              <a:rPr lang="es" dirty="0" smtClean="0"/>
              <a:t>Qué </a:t>
            </a:r>
            <a:r>
              <a:rPr lang="es" dirty="0"/>
              <a:t>es el pseudocódigo?</a:t>
            </a:r>
            <a:endParaRPr dirty="0"/>
          </a:p>
          <a:p>
            <a:pPr marL="0" lvl="0" indent="0" algn="l" rtl="0">
              <a:spcBef>
                <a:spcPts val="0"/>
              </a:spcBef>
              <a:spcAft>
                <a:spcPts val="0"/>
              </a:spcAft>
              <a:buNone/>
            </a:pPr>
            <a:endParaRPr dirty="0"/>
          </a:p>
        </p:txBody>
      </p:sp>
      <p:sp>
        <p:nvSpPr>
          <p:cNvPr id="122" name="Google Shape;122;p19"/>
          <p:cNvSpPr txBox="1">
            <a:spLocks noGrp="1"/>
          </p:cNvSpPr>
          <p:nvPr>
            <p:ph type="body" idx="1"/>
          </p:nvPr>
        </p:nvSpPr>
        <p:spPr>
          <a:xfrm>
            <a:off x="531834" y="1212843"/>
            <a:ext cx="5077856" cy="3185100"/>
          </a:xfrm>
          <a:prstGeom prst="rect">
            <a:avLst/>
          </a:prstGeom>
        </p:spPr>
        <p:txBody>
          <a:bodyPr spcFirstLastPara="1" wrap="square" lIns="91425" tIns="91425" rIns="91425" bIns="91425" anchor="t" anchorCtr="0">
            <a:noAutofit/>
          </a:bodyPr>
          <a:lstStyle/>
          <a:p>
            <a:pPr marL="0" lvl="0" indent="0" algn="just" rtl="0">
              <a:lnSpc>
                <a:spcPct val="90000"/>
              </a:lnSpc>
              <a:spcBef>
                <a:spcPts val="1500"/>
              </a:spcBef>
              <a:spcAft>
                <a:spcPts val="0"/>
              </a:spcAft>
              <a:buNone/>
            </a:pPr>
            <a:r>
              <a:rPr lang="es" sz="1100" dirty="0">
                <a:latin typeface="Poppins"/>
                <a:ea typeface="Poppins"/>
                <a:cs typeface="Poppins"/>
                <a:sym typeface="Poppins"/>
              </a:rPr>
              <a:t>Algunos de los elementos que deben estar presentes en el pseudocódigo de cualquier programa son:</a:t>
            </a:r>
            <a:endParaRPr sz="1100" dirty="0">
              <a:latin typeface="Poppins"/>
              <a:ea typeface="Poppins"/>
              <a:cs typeface="Poppins"/>
              <a:sym typeface="Poppins"/>
            </a:endParaRPr>
          </a:p>
          <a:p>
            <a:pPr marL="457200" lvl="0" indent="-292100" algn="just" rtl="0">
              <a:lnSpc>
                <a:spcPct val="90000"/>
              </a:lnSpc>
              <a:spcBef>
                <a:spcPts val="1500"/>
              </a:spcBef>
              <a:spcAft>
                <a:spcPts val="0"/>
              </a:spcAft>
              <a:buClr>
                <a:srgbClr val="333333"/>
              </a:buClr>
              <a:buSzPts val="1000"/>
              <a:buFont typeface="Poppins"/>
              <a:buChar char="●"/>
            </a:pPr>
            <a:r>
              <a:rPr lang="es" sz="1100" dirty="0">
                <a:latin typeface="Poppins"/>
                <a:ea typeface="Poppins"/>
                <a:cs typeface="Poppins"/>
                <a:sym typeface="Poppins"/>
              </a:rPr>
              <a:t>Funciones y operaciones.</a:t>
            </a:r>
            <a:endParaRPr sz="1100" dirty="0">
              <a:latin typeface="Poppins"/>
              <a:ea typeface="Poppins"/>
              <a:cs typeface="Poppins"/>
              <a:sym typeface="Poppins"/>
            </a:endParaRPr>
          </a:p>
          <a:p>
            <a:pPr marL="457200" lvl="0" indent="-292100" algn="just" rtl="0">
              <a:lnSpc>
                <a:spcPct val="90000"/>
              </a:lnSpc>
              <a:spcBef>
                <a:spcPts val="0"/>
              </a:spcBef>
              <a:spcAft>
                <a:spcPts val="0"/>
              </a:spcAft>
              <a:buClr>
                <a:srgbClr val="333333"/>
              </a:buClr>
              <a:buSzPts val="1000"/>
              <a:buFont typeface="Poppins"/>
              <a:buChar char="●"/>
            </a:pPr>
            <a:r>
              <a:rPr lang="es" sz="1100" dirty="0">
                <a:latin typeface="Poppins"/>
                <a:ea typeface="Poppins"/>
                <a:cs typeface="Poppins"/>
                <a:sym typeface="Poppins"/>
              </a:rPr>
              <a:t>Estructuras de control.</a:t>
            </a:r>
            <a:endParaRPr sz="1100" dirty="0">
              <a:latin typeface="Poppins"/>
              <a:ea typeface="Poppins"/>
              <a:cs typeface="Poppins"/>
              <a:sym typeface="Poppins"/>
            </a:endParaRPr>
          </a:p>
          <a:p>
            <a:pPr marL="457200" lvl="0" indent="-292100" algn="just" rtl="0">
              <a:lnSpc>
                <a:spcPct val="90000"/>
              </a:lnSpc>
              <a:spcBef>
                <a:spcPts val="0"/>
              </a:spcBef>
              <a:spcAft>
                <a:spcPts val="0"/>
              </a:spcAft>
              <a:buClr>
                <a:srgbClr val="333333"/>
              </a:buClr>
              <a:buSzPts val="1000"/>
              <a:buFont typeface="Poppins"/>
              <a:buChar char="●"/>
            </a:pPr>
            <a:r>
              <a:rPr lang="es" sz="1100" dirty="0">
                <a:latin typeface="Poppins"/>
                <a:ea typeface="Poppins"/>
                <a:cs typeface="Poppins"/>
                <a:sym typeface="Poppins"/>
              </a:rPr>
              <a:t>Bucles e interacciones.</a:t>
            </a:r>
            <a:endParaRPr sz="1100" dirty="0">
              <a:latin typeface="Poppins"/>
              <a:ea typeface="Poppins"/>
              <a:cs typeface="Poppins"/>
              <a:sym typeface="Poppins"/>
            </a:endParaRPr>
          </a:p>
          <a:p>
            <a:pPr marL="0" lvl="0" indent="0" algn="just" rtl="0">
              <a:lnSpc>
                <a:spcPct val="100000"/>
              </a:lnSpc>
              <a:spcBef>
                <a:spcPts val="1600"/>
              </a:spcBef>
              <a:spcAft>
                <a:spcPts val="0"/>
              </a:spcAft>
              <a:buNone/>
            </a:pPr>
            <a:r>
              <a:rPr lang="es" sz="1100" dirty="0">
                <a:latin typeface="Poppins"/>
                <a:ea typeface="Poppins"/>
                <a:cs typeface="Poppins"/>
                <a:sym typeface="Poppins"/>
              </a:rPr>
              <a:t>La principal ventaja que nos encontramos al trabajar con este tipo de código es que se utiliza un lenguaje sencillo y no estructurado. Es decir, programamos como si estuviéramos contando a otra persona cómo debe funcionar el programa. De esta manera, mejora la programación y facilita la resolución de posibles problemas que puedan aparecer durante la programación o en la depuración.</a:t>
            </a:r>
            <a:endParaRPr sz="1100" dirty="0">
              <a:latin typeface="Poppins"/>
              <a:ea typeface="Poppins"/>
              <a:cs typeface="Poppins"/>
              <a:sym typeface="Poppins"/>
            </a:endParaRPr>
          </a:p>
          <a:p>
            <a:pPr marL="0" lvl="0" indent="0" algn="just" rtl="0">
              <a:lnSpc>
                <a:spcPct val="90000"/>
              </a:lnSpc>
              <a:spcBef>
                <a:spcPts val="1500"/>
              </a:spcBef>
              <a:spcAft>
                <a:spcPts val="1500"/>
              </a:spcAft>
              <a:buNone/>
            </a:pPr>
            <a:r>
              <a:rPr lang="es" sz="1100" dirty="0">
                <a:latin typeface="Poppins"/>
                <a:ea typeface="Poppins"/>
                <a:cs typeface="Poppins"/>
                <a:sym typeface="Poppins"/>
              </a:rPr>
              <a:t>El pseudocódigo es más fácil de escribir e interpretar que el código normal. Por ello, además de ser una buena fuente de aprendizaje para la estructura de los lenguajes, también lo es para que otras personas nos ayuden con el código sin necesidad de conocer el lenguaje completo.</a:t>
            </a:r>
            <a:endParaRPr sz="1400" dirty="0">
              <a:latin typeface="Poppins"/>
              <a:ea typeface="Poppins"/>
              <a:cs typeface="Poppins"/>
              <a:sym typeface="Poppins"/>
            </a:endParaRPr>
          </a:p>
        </p:txBody>
      </p:sp>
      <p:pic>
        <p:nvPicPr>
          <p:cNvPr id="124" name="Google Shape;124;p19"/>
          <p:cNvPicPr preferRelativeResize="0"/>
          <p:nvPr/>
        </p:nvPicPr>
        <p:blipFill rotWithShape="1">
          <a:blip r:embed="rId3">
            <a:alphaModFix/>
          </a:blip>
          <a:srcRect l="3327" r="10687"/>
          <a:stretch/>
        </p:blipFill>
        <p:spPr>
          <a:xfrm>
            <a:off x="5771250" y="1770650"/>
            <a:ext cx="3053450" cy="2192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679300" y="915521"/>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Componentes del pseudocódigo</a:t>
            </a:r>
            <a:endParaRPr dirty="0"/>
          </a:p>
        </p:txBody>
      </p:sp>
      <p:sp>
        <p:nvSpPr>
          <p:cNvPr id="130" name="Google Shape;130;p20"/>
          <p:cNvSpPr txBox="1">
            <a:spLocks noGrp="1"/>
          </p:cNvSpPr>
          <p:nvPr>
            <p:ph type="body" idx="1"/>
          </p:nvPr>
        </p:nvSpPr>
        <p:spPr>
          <a:xfrm>
            <a:off x="679300" y="1183121"/>
            <a:ext cx="7738800" cy="7833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200"/>
              </a:spcAft>
              <a:buNone/>
            </a:pPr>
            <a:r>
              <a:rPr lang="es" sz="1050" dirty="0">
                <a:solidFill>
                  <a:srgbClr val="222222"/>
                </a:solidFill>
                <a:highlight>
                  <a:srgbClr val="FFFFFF"/>
                </a:highlight>
                <a:latin typeface="Poppins"/>
                <a:ea typeface="Poppins"/>
                <a:cs typeface="Poppins"/>
                <a:sym typeface="Poppins"/>
              </a:rPr>
              <a:t>Un desarrollo de software escrito en pseudocódigo debe permitir la ejecución de instrucciones primitivas, de proceso, de control, de descripción y compuestas. Para ello, en la redacción de pseudocódigo, los usuarios tienen disponibles tres tipos de estructuras básicas de control: las secuenciales, las selectivas y las iterativas.</a:t>
            </a:r>
            <a:endParaRPr sz="1050" dirty="0">
              <a:latin typeface="Poppins"/>
              <a:ea typeface="Poppins"/>
              <a:cs typeface="Poppins"/>
              <a:sym typeface="Poppins"/>
            </a:endParaRPr>
          </a:p>
        </p:txBody>
      </p:sp>
      <p:graphicFrame>
        <p:nvGraphicFramePr>
          <p:cNvPr id="131" name="Google Shape;131;p20"/>
          <p:cNvGraphicFramePr/>
          <p:nvPr/>
        </p:nvGraphicFramePr>
        <p:xfrm>
          <a:off x="729450" y="2151770"/>
          <a:ext cx="7513150" cy="2560200"/>
        </p:xfrm>
        <a:graphic>
          <a:graphicData uri="http://schemas.openxmlformats.org/drawingml/2006/table">
            <a:tbl>
              <a:tblPr>
                <a:noFill/>
                <a:tableStyleId>{42BF1169-207D-4DA0-8549-A733122AAD8E}</a:tableStyleId>
              </a:tblPr>
              <a:tblGrid>
                <a:gridCol w="1633200"/>
                <a:gridCol w="5879950"/>
              </a:tblGrid>
              <a:tr h="295375">
                <a:tc>
                  <a:txBody>
                    <a:bodyPr/>
                    <a:lstStyle/>
                    <a:p>
                      <a:pPr marL="0" lvl="0" indent="0" algn="l" rtl="0">
                        <a:lnSpc>
                          <a:spcPct val="100000"/>
                        </a:lnSpc>
                        <a:spcBef>
                          <a:spcPts val="0"/>
                        </a:spcBef>
                        <a:spcAft>
                          <a:spcPts val="0"/>
                        </a:spcAft>
                        <a:buNone/>
                      </a:pPr>
                      <a:r>
                        <a:rPr lang="es" sz="1000" b="1">
                          <a:highlight>
                            <a:srgbClr val="FFFFFF"/>
                          </a:highlight>
                          <a:latin typeface="Poppins"/>
                          <a:ea typeface="Poppins"/>
                          <a:cs typeface="Poppins"/>
                          <a:sym typeface="Poppins"/>
                        </a:rPr>
                        <a:t>Estructuras secuenciales</a:t>
                      </a:r>
                      <a:endParaRPr sz="1000" b="1">
                        <a:highlight>
                          <a:srgbClr val="FFFFFF"/>
                        </a:highlight>
                        <a:latin typeface="Poppins"/>
                        <a:ea typeface="Poppins"/>
                        <a:cs typeface="Poppins"/>
                        <a:sym typeface="Poppins"/>
                      </a:endParaRPr>
                    </a:p>
                  </a:txBody>
                  <a:tcPr marL="91425" marR="91425" marT="91425" marB="91425">
                    <a:lnT w="10575" cap="flat" cmpd="sng">
                      <a:solidFill>
                        <a:srgbClr val="EBEBEB"/>
                      </a:solidFill>
                      <a:prstDash val="solid"/>
                      <a:round/>
                      <a:headEnd type="none" w="sm" len="sm"/>
                      <a:tailEnd type="none" w="sm" len="sm"/>
                    </a:lnT>
                    <a:lnB w="10575" cap="flat" cmpd="sng">
                      <a:solidFill>
                        <a:srgbClr val="EBEBEB"/>
                      </a:solidFill>
                      <a:prstDash val="solid"/>
                      <a:round/>
                      <a:headEnd type="none" w="sm" len="sm"/>
                      <a:tailEnd type="none" w="sm" len="sm"/>
                    </a:lnB>
                    <a:solidFill>
                      <a:srgbClr val="FCFCFA"/>
                    </a:solidFill>
                  </a:tcPr>
                </a:tc>
                <a:tc>
                  <a:txBody>
                    <a:bodyPr/>
                    <a:lstStyle/>
                    <a:p>
                      <a:pPr marL="0" lvl="0" indent="0" algn="l" rtl="0">
                        <a:lnSpc>
                          <a:spcPct val="100000"/>
                        </a:lnSpc>
                        <a:spcBef>
                          <a:spcPts val="0"/>
                        </a:spcBef>
                        <a:spcAft>
                          <a:spcPts val="0"/>
                        </a:spcAft>
                        <a:buNone/>
                      </a:pPr>
                      <a:r>
                        <a:rPr lang="es" sz="1000">
                          <a:highlight>
                            <a:srgbClr val="FFFFFF"/>
                          </a:highlight>
                          <a:latin typeface="Poppins"/>
                          <a:ea typeface="Poppins"/>
                          <a:cs typeface="Poppins"/>
                          <a:sym typeface="Poppins"/>
                        </a:rPr>
                        <a:t>Las instrucciones se siguen en una secuencia fija que normalmente se encuentra definida por el número de renglón. Esto significa que las instrucciones se ejecutan de arriba hacia abajo.</a:t>
                      </a:r>
                      <a:endParaRPr sz="1000">
                        <a:highlight>
                          <a:srgbClr val="FFFFFF"/>
                        </a:highlight>
                        <a:latin typeface="Poppins"/>
                        <a:ea typeface="Poppins"/>
                        <a:cs typeface="Poppins"/>
                        <a:sym typeface="Poppins"/>
                      </a:endParaRPr>
                    </a:p>
                  </a:txBody>
                  <a:tcPr marL="91425" marR="91425" marT="91425" marB="91425">
                    <a:lnT w="10575" cap="flat" cmpd="sng">
                      <a:solidFill>
                        <a:srgbClr val="EBEBEB"/>
                      </a:solidFill>
                      <a:prstDash val="solid"/>
                      <a:round/>
                      <a:headEnd type="none" w="sm" len="sm"/>
                      <a:tailEnd type="none" w="sm" len="sm"/>
                    </a:lnT>
                    <a:lnB w="10575" cap="flat" cmpd="sng">
                      <a:solidFill>
                        <a:srgbClr val="EBEBEB"/>
                      </a:solidFill>
                      <a:prstDash val="solid"/>
                      <a:round/>
                      <a:headEnd type="none" w="sm" len="sm"/>
                      <a:tailEnd type="none" w="sm" len="sm"/>
                    </a:lnB>
                  </a:tcPr>
                </a:tc>
              </a:tr>
              <a:tr h="324500">
                <a:tc>
                  <a:txBody>
                    <a:bodyPr/>
                    <a:lstStyle/>
                    <a:p>
                      <a:pPr marL="0" lvl="0" indent="0" algn="l" rtl="0">
                        <a:lnSpc>
                          <a:spcPct val="100000"/>
                        </a:lnSpc>
                        <a:spcBef>
                          <a:spcPts val="0"/>
                        </a:spcBef>
                        <a:spcAft>
                          <a:spcPts val="0"/>
                        </a:spcAft>
                        <a:buNone/>
                      </a:pPr>
                      <a:r>
                        <a:rPr lang="es" sz="1000" b="1">
                          <a:highlight>
                            <a:srgbClr val="FFFFFF"/>
                          </a:highlight>
                          <a:latin typeface="Poppins"/>
                          <a:ea typeface="Poppins"/>
                          <a:cs typeface="Poppins"/>
                          <a:sym typeface="Poppins"/>
                        </a:rPr>
                        <a:t>Estructuras selectivas</a:t>
                      </a:r>
                      <a:endParaRPr sz="1000" b="1">
                        <a:highlight>
                          <a:srgbClr val="FFFFFF"/>
                        </a:highlight>
                        <a:latin typeface="Poppins"/>
                        <a:ea typeface="Poppins"/>
                        <a:cs typeface="Poppins"/>
                        <a:sym typeface="Poppins"/>
                      </a:endParaRPr>
                    </a:p>
                  </a:txBody>
                  <a:tcPr marL="91425" marR="91425" marT="91425" marB="91425">
                    <a:lnT w="10575" cap="flat" cmpd="sng">
                      <a:solidFill>
                        <a:srgbClr val="EBEBEB"/>
                      </a:solidFill>
                      <a:prstDash val="solid"/>
                      <a:round/>
                      <a:headEnd type="none" w="sm" len="sm"/>
                      <a:tailEnd type="none" w="sm" len="sm"/>
                    </a:lnT>
                    <a:lnB w="10575" cap="flat" cmpd="sng">
                      <a:solidFill>
                        <a:srgbClr val="EBEBEB"/>
                      </a:solidFill>
                      <a:prstDash val="solid"/>
                      <a:round/>
                      <a:headEnd type="none" w="sm" len="sm"/>
                      <a:tailEnd type="none" w="sm" len="sm"/>
                    </a:lnB>
                    <a:solidFill>
                      <a:srgbClr val="FCFCFA"/>
                    </a:solidFill>
                  </a:tcPr>
                </a:tc>
                <a:tc>
                  <a:txBody>
                    <a:bodyPr/>
                    <a:lstStyle/>
                    <a:p>
                      <a:pPr marL="0" lvl="0" indent="0" algn="l" rtl="0">
                        <a:lnSpc>
                          <a:spcPct val="100000"/>
                        </a:lnSpc>
                        <a:spcBef>
                          <a:spcPts val="0"/>
                        </a:spcBef>
                        <a:spcAft>
                          <a:spcPts val="0"/>
                        </a:spcAft>
                        <a:buNone/>
                      </a:pPr>
                      <a:r>
                        <a:rPr lang="es" sz="1000">
                          <a:highlight>
                            <a:srgbClr val="FFFFFF"/>
                          </a:highlight>
                          <a:latin typeface="Poppins"/>
                          <a:ea typeface="Poppins"/>
                          <a:cs typeface="Poppins"/>
                          <a:sym typeface="Poppins"/>
                        </a:rPr>
                        <a:t>Las instrucciones selectivas representan instrucciones que pueden o no ejecutarse, de acuerdo el cumplimiento de una condición.</a:t>
                      </a:r>
                      <a:endParaRPr sz="1000">
                        <a:highlight>
                          <a:srgbClr val="FFFFFF"/>
                        </a:highlight>
                        <a:latin typeface="Poppins"/>
                        <a:ea typeface="Poppins"/>
                        <a:cs typeface="Poppins"/>
                        <a:sym typeface="Poppins"/>
                      </a:endParaRPr>
                    </a:p>
                  </a:txBody>
                  <a:tcPr marL="91425" marR="91425" marT="91425" marB="91425">
                    <a:lnT w="10575" cap="flat" cmpd="sng">
                      <a:solidFill>
                        <a:srgbClr val="EBEBEB"/>
                      </a:solidFill>
                      <a:prstDash val="solid"/>
                      <a:round/>
                      <a:headEnd type="none" w="sm" len="sm"/>
                      <a:tailEnd type="none" w="sm" len="sm"/>
                    </a:lnT>
                    <a:lnB w="10575" cap="flat" cmpd="sng">
                      <a:solidFill>
                        <a:srgbClr val="EBEBEB"/>
                      </a:solidFill>
                      <a:prstDash val="solid"/>
                      <a:round/>
                      <a:headEnd type="none" w="sm" len="sm"/>
                      <a:tailEnd type="none" w="sm" len="sm"/>
                    </a:lnB>
                  </a:tcPr>
                </a:tc>
              </a:tr>
              <a:tr h="324500">
                <a:tc>
                  <a:txBody>
                    <a:bodyPr/>
                    <a:lstStyle/>
                    <a:p>
                      <a:pPr marL="0" lvl="0" indent="0" algn="l" rtl="0">
                        <a:lnSpc>
                          <a:spcPct val="100000"/>
                        </a:lnSpc>
                        <a:spcBef>
                          <a:spcPts val="0"/>
                        </a:spcBef>
                        <a:spcAft>
                          <a:spcPts val="0"/>
                        </a:spcAft>
                        <a:buNone/>
                      </a:pPr>
                      <a:r>
                        <a:rPr lang="es" sz="1000" b="1">
                          <a:highlight>
                            <a:srgbClr val="FFFFFF"/>
                          </a:highlight>
                          <a:latin typeface="Poppins"/>
                          <a:ea typeface="Poppins"/>
                          <a:cs typeface="Poppins"/>
                          <a:sym typeface="Poppins"/>
                        </a:rPr>
                        <a:t>Selectiva doble (alternativa)</a:t>
                      </a:r>
                      <a:endParaRPr sz="1000" b="1">
                        <a:highlight>
                          <a:srgbClr val="FFFFFF"/>
                        </a:highlight>
                        <a:latin typeface="Poppins"/>
                        <a:ea typeface="Poppins"/>
                        <a:cs typeface="Poppins"/>
                        <a:sym typeface="Poppins"/>
                      </a:endParaRPr>
                    </a:p>
                  </a:txBody>
                  <a:tcPr marL="91425" marR="91425" marT="91425" marB="91425">
                    <a:lnT w="10575" cap="flat" cmpd="sng">
                      <a:solidFill>
                        <a:srgbClr val="EBEBEB"/>
                      </a:solidFill>
                      <a:prstDash val="solid"/>
                      <a:round/>
                      <a:headEnd type="none" w="sm" len="sm"/>
                      <a:tailEnd type="none" w="sm" len="sm"/>
                    </a:lnT>
                    <a:lnB w="10575" cap="flat" cmpd="sng">
                      <a:solidFill>
                        <a:srgbClr val="EBEBEB"/>
                      </a:solidFill>
                      <a:prstDash val="solid"/>
                      <a:round/>
                      <a:headEnd type="none" w="sm" len="sm"/>
                      <a:tailEnd type="none" w="sm" len="sm"/>
                    </a:lnB>
                    <a:solidFill>
                      <a:srgbClr val="FCFCFA"/>
                    </a:solidFill>
                  </a:tcPr>
                </a:tc>
                <a:tc>
                  <a:txBody>
                    <a:bodyPr/>
                    <a:lstStyle/>
                    <a:p>
                      <a:pPr marL="0" lvl="0" indent="0" algn="l" rtl="0">
                        <a:lnSpc>
                          <a:spcPct val="100000"/>
                        </a:lnSpc>
                        <a:spcBef>
                          <a:spcPts val="0"/>
                        </a:spcBef>
                        <a:spcAft>
                          <a:spcPts val="0"/>
                        </a:spcAft>
                        <a:buNone/>
                      </a:pPr>
                      <a:r>
                        <a:rPr lang="es" sz="1000">
                          <a:highlight>
                            <a:srgbClr val="FFFFFF"/>
                          </a:highlight>
                          <a:latin typeface="Poppins"/>
                          <a:ea typeface="Poppins"/>
                          <a:cs typeface="Poppins"/>
                          <a:sym typeface="Poppins"/>
                        </a:rPr>
                        <a:t>La instrucción alternativa realiza una instrucción de dos posibles, de acuerdo al cumplimiento de una condición.</a:t>
                      </a:r>
                      <a:endParaRPr sz="1000">
                        <a:highlight>
                          <a:srgbClr val="FFFFFF"/>
                        </a:highlight>
                        <a:latin typeface="Poppins"/>
                        <a:ea typeface="Poppins"/>
                        <a:cs typeface="Poppins"/>
                        <a:sym typeface="Poppins"/>
                      </a:endParaRPr>
                    </a:p>
                  </a:txBody>
                  <a:tcPr marL="91425" marR="91425" marT="91425" marB="91425">
                    <a:lnT w="10575" cap="flat" cmpd="sng">
                      <a:solidFill>
                        <a:srgbClr val="EBEBEB"/>
                      </a:solidFill>
                      <a:prstDash val="solid"/>
                      <a:round/>
                      <a:headEnd type="none" w="sm" len="sm"/>
                      <a:tailEnd type="none" w="sm" len="sm"/>
                    </a:lnT>
                    <a:lnB w="10575" cap="flat" cmpd="sng">
                      <a:solidFill>
                        <a:srgbClr val="EBEBEB"/>
                      </a:solidFill>
                      <a:prstDash val="solid"/>
                      <a:round/>
                      <a:headEnd type="none" w="sm" len="sm"/>
                      <a:tailEnd type="none" w="sm" len="sm"/>
                    </a:lnB>
                  </a:tcPr>
                </a:tc>
              </a:tr>
              <a:tr h="295375">
                <a:tc>
                  <a:txBody>
                    <a:bodyPr/>
                    <a:lstStyle/>
                    <a:p>
                      <a:pPr marL="0" lvl="0" indent="0" algn="l" rtl="0">
                        <a:lnSpc>
                          <a:spcPct val="100000"/>
                        </a:lnSpc>
                        <a:spcBef>
                          <a:spcPts val="0"/>
                        </a:spcBef>
                        <a:spcAft>
                          <a:spcPts val="0"/>
                        </a:spcAft>
                        <a:buNone/>
                      </a:pPr>
                      <a:r>
                        <a:rPr lang="es" sz="1000" b="1">
                          <a:highlight>
                            <a:srgbClr val="FFFFFF"/>
                          </a:highlight>
                          <a:latin typeface="Poppins"/>
                          <a:ea typeface="Poppins"/>
                          <a:cs typeface="Poppins"/>
                          <a:sym typeface="Poppins"/>
                        </a:rPr>
                        <a:t>Selectiva múltiple</a:t>
                      </a:r>
                      <a:endParaRPr sz="1000" b="1">
                        <a:highlight>
                          <a:srgbClr val="FFFFFF"/>
                        </a:highlight>
                        <a:latin typeface="Poppins"/>
                        <a:ea typeface="Poppins"/>
                        <a:cs typeface="Poppins"/>
                        <a:sym typeface="Poppins"/>
                      </a:endParaRPr>
                    </a:p>
                  </a:txBody>
                  <a:tcPr marL="91425" marR="91425" marT="91425" marB="91425">
                    <a:lnT w="10575" cap="flat" cmpd="sng">
                      <a:solidFill>
                        <a:srgbClr val="EBEBEB"/>
                      </a:solidFill>
                      <a:prstDash val="solid"/>
                      <a:round/>
                      <a:headEnd type="none" w="sm" len="sm"/>
                      <a:tailEnd type="none" w="sm" len="sm"/>
                    </a:lnT>
                    <a:solidFill>
                      <a:srgbClr val="FCFCFA"/>
                    </a:solidFill>
                  </a:tcPr>
                </a:tc>
                <a:tc>
                  <a:txBody>
                    <a:bodyPr/>
                    <a:lstStyle/>
                    <a:p>
                      <a:pPr marL="0" lvl="0" indent="0" algn="l" rtl="0">
                        <a:lnSpc>
                          <a:spcPct val="100000"/>
                        </a:lnSpc>
                        <a:spcBef>
                          <a:spcPts val="0"/>
                        </a:spcBef>
                        <a:spcAft>
                          <a:spcPts val="0"/>
                        </a:spcAft>
                        <a:buNone/>
                      </a:pPr>
                      <a:r>
                        <a:rPr lang="es" sz="1000">
                          <a:highlight>
                            <a:srgbClr val="FFFFFF"/>
                          </a:highlight>
                          <a:latin typeface="Poppins"/>
                          <a:ea typeface="Poppins"/>
                          <a:cs typeface="Poppins"/>
                          <a:sym typeface="Poppins"/>
                        </a:rPr>
                        <a:t>Otro uso común es también la utilización de una selección múltiple, lo que equivaldría a anidar varias funciones de selección. En este tipo de situaciones, existen una serie de condiciones que tienen que ser mutuamente excluyentes, si una de ellas se cumple las demás tienen que ser necesariamente falsas, hay un caso “Si no” que será verdadero cuando las demás condiciones sean falsas.</a:t>
                      </a:r>
                      <a:endParaRPr sz="1000">
                        <a:highlight>
                          <a:srgbClr val="FFFFFF"/>
                        </a:highlight>
                        <a:latin typeface="Poppins"/>
                        <a:ea typeface="Poppins"/>
                        <a:cs typeface="Poppins"/>
                        <a:sym typeface="Poppins"/>
                      </a:endParaRPr>
                    </a:p>
                  </a:txBody>
                  <a:tcPr marL="91425" marR="91425" marT="91425" marB="91425">
                    <a:lnT w="10575" cap="flat" cmpd="sng">
                      <a:solidFill>
                        <a:srgbClr val="EBEBEB"/>
                      </a:solidFill>
                      <a:prstDash val="solid"/>
                      <a:round/>
                      <a:headEnd type="none" w="sm" len="sm"/>
                      <a:tailEnd type="none" w="sm" len="sm"/>
                    </a:lnT>
                  </a:tcPr>
                </a:tc>
              </a:tr>
            </a:tbl>
          </a:graphicData>
        </a:graphic>
      </p:graphicFrame>
    </p:spTree>
  </p:cSld>
  <p:clrMapOvr>
    <a:masterClrMapping/>
  </p:clrMapOvr>
</p:sld>
</file>

<file path=ppt/theme/theme1.xml><?xml version="1.0" encoding="utf-8"?>
<a:theme xmlns:a="http://schemas.openxmlformats.org/drawingml/2006/main" name="MisionTIC_Presentació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MisionTIC_Presentación</Template>
  <TotalTime>61</TotalTime>
  <Words>2124</Words>
  <Application>Microsoft Office PowerPoint</Application>
  <PresentationFormat>Presentación en pantalla (16:9)</PresentationFormat>
  <Paragraphs>100</Paragraphs>
  <Slides>17</Slides>
  <Notes>16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Calibri Light</vt:lpstr>
      <vt:lpstr>Calibri</vt:lpstr>
      <vt:lpstr>Poppins</vt:lpstr>
      <vt:lpstr>Montserrat</vt:lpstr>
      <vt:lpstr>MisionTIC_Presentación</vt:lpstr>
      <vt:lpstr>Metodologías ágiles Introducción</vt:lpstr>
      <vt:lpstr>Extreme programming (XP)</vt:lpstr>
      <vt:lpstr>Kanban</vt:lpstr>
      <vt:lpstr>SCRUM</vt:lpstr>
      <vt:lpstr>Presentación de PowerPoint</vt:lpstr>
      <vt:lpstr>Aspectos claves del SCRUM</vt:lpstr>
      <vt:lpstr>¿Que es el pseudocódigo? </vt:lpstr>
      <vt:lpstr>¿Qué es el pseudocódigo? </vt:lpstr>
      <vt:lpstr>Componentes del pseudocódigo</vt:lpstr>
      <vt:lpstr>Presentación de PowerPoint</vt:lpstr>
      <vt:lpstr>Prácticas correctas a la hora de programar</vt:lpstr>
      <vt:lpstr>Presentación de PowerPoint</vt:lpstr>
      <vt:lpstr>Presentación de PowerPoint</vt:lpstr>
      <vt:lpstr>Presentación de PowerPoint</vt:lpstr>
      <vt:lpstr>Sistema de control de versiones </vt:lpstr>
      <vt:lpstr>Presentación de PowerPoint</vt:lpstr>
      <vt:lpstr>GITHUB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Recurso 1 Introducción</dc:title>
  <dc:creator>Juan S</dc:creator>
  <cp:lastModifiedBy>Usuario.</cp:lastModifiedBy>
  <cp:revision>4</cp:revision>
  <dcterms:modified xsi:type="dcterms:W3CDTF">2021-05-05T17:45:25Z</dcterms:modified>
</cp:coreProperties>
</file>