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5" r:id="rId4"/>
    <p:sldId id="268" r:id="rId5"/>
    <p:sldId id="264" r:id="rId6"/>
    <p:sldId id="269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F8FAE9-82A3-7441-8C22-A60AF434E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530EF62-9100-4A49-B5F0-D213C87BA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C566895-255D-2D47-9BCE-DD3E204A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3B89-E26E-46C9-AC17-FF83B0F3673E}" type="datetimeFigureOut">
              <a:rPr lang="es-CO" smtClean="0"/>
              <a:t>5/05/2021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4D3AB93-05A7-D748-ADDD-A4030FBF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479137D-EAA1-F347-AC37-F23A056A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FA9DD-66C0-4F4B-B89A-5F547EE06A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798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2D0E02-772A-1544-B046-648E9083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17A29EF-4C84-E745-A7F7-5CFC619C6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608688-21B4-BF40-9AC3-FCA4753B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3B89-E26E-46C9-AC17-FF83B0F3673E}" type="datetimeFigureOut">
              <a:rPr lang="es-CO" smtClean="0"/>
              <a:t>5/05/2021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1BFF6A2-D7FF-8B4A-BB20-A2CA41B0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957311B-FC9E-894F-80F3-25E44B0B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FA9DD-66C0-4F4B-B89A-5F547EE06A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349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640BACB-C1CB-6E4F-82FB-37F8E0172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C94596C-2D6F-7447-851A-A3B2C203D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C83809-ED0E-AA47-9F9B-3168804A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3B89-E26E-46C9-AC17-FF83B0F3673E}" type="datetimeFigureOut">
              <a:rPr lang="es-CO" smtClean="0"/>
              <a:t>5/05/2021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EF709EA-03E8-0C45-8C09-2F9C60E1E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DCD4B20-9E6E-C14D-A101-61A1DF618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FA9DD-66C0-4F4B-B89A-5F547EE06A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3940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F8FA9DD-66C0-4F4B-B89A-5F547EE06A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374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F94F70-3989-3649-A1CE-171C029F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780915-F435-FC45-9192-F92E3EDFF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39B8307-5B8D-644B-A870-64EC019E9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3B89-E26E-46C9-AC17-FF83B0F3673E}" type="datetimeFigureOut">
              <a:rPr lang="es-CO" smtClean="0"/>
              <a:t>5/05/2021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2B62A0-832B-E444-9287-8D3DC16F1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AFC2F8A-0615-2049-BA6A-2980987AA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FA9DD-66C0-4F4B-B89A-5F547EE06A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257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ADCAE3-1C8D-224B-B8D5-761CBB7F9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1C8C847-3FAA-0847-B9AB-68372097D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18C08F-1B48-A444-ABE3-A6985DDE0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3B89-E26E-46C9-AC17-FF83B0F3673E}" type="datetimeFigureOut">
              <a:rPr lang="es-CO" smtClean="0"/>
              <a:t>5/05/2021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ADC6A4E-3A6C-DD47-AC73-4DBFC158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8A98444-0109-9344-8875-F03D133D4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FA9DD-66C0-4F4B-B89A-5F547EE06A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538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DE6720-20EA-1D43-BF2F-9001BE84E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3FC9E3-24E5-794E-A689-1FCFC583A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8132B11-E15D-854D-AA9B-03F87D33B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05ED4A5-50D0-5F43-A47F-B2534357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3B89-E26E-46C9-AC17-FF83B0F3673E}" type="datetimeFigureOut">
              <a:rPr lang="es-CO" smtClean="0"/>
              <a:t>5/05/2021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B651469-F229-F74C-8CA0-70C23149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0D5C797-B715-314C-A749-64EAFF6F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FA9DD-66C0-4F4B-B89A-5F547EE06A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152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D6738D-2F47-FC47-92BB-4FC926967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77EE744-854A-EA4F-9650-B7C97A9C4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F7C771C-7D66-DA4E-85DC-EF5945F00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A740682-7A86-EA4A-8231-754605E06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B7679C4-F553-874A-A04B-B01767D7C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5BEFC62-31B8-EF49-9A8C-9C09148C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3B89-E26E-46C9-AC17-FF83B0F3673E}" type="datetimeFigureOut">
              <a:rPr lang="es-CO" smtClean="0"/>
              <a:t>5/05/2021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B29DAD3-0619-6344-93B9-F8049DD65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1EE05F8-6B7A-E74B-AACE-D11C4086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FA9DD-66C0-4F4B-B89A-5F547EE06A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699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0E8950-0CCB-464A-A6A8-CFA7DACA1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728588D-7D20-2F41-9EE4-C8D382800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3B89-E26E-46C9-AC17-FF83B0F3673E}" type="datetimeFigureOut">
              <a:rPr lang="es-CO" smtClean="0"/>
              <a:t>5/05/2021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6A7D752-1F18-6D44-8D2B-24BD71B5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602AB28-1762-D74A-994B-BAB48791E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FA9DD-66C0-4F4B-B89A-5F547EE06A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500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D2C61E9-A9DE-C44A-9AF2-295ADF3B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3B89-E26E-46C9-AC17-FF83B0F3673E}" type="datetimeFigureOut">
              <a:rPr lang="es-CO" smtClean="0"/>
              <a:t>5/05/2021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9D95CB7-301E-E34A-A0A5-6A19EB9A5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21CFFA3-850A-2B44-8D06-04340B3D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FA9DD-66C0-4F4B-B89A-5F547EE06A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759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B6F84A-85C3-294A-AAD3-16933C45F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0DE22A-0D1A-044E-8011-DC3A23A0E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682B57F-60A4-5549-989B-C115412C6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059B7AA-FC34-5D4B-9CDA-A77EBB5F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3B89-E26E-46C9-AC17-FF83B0F3673E}" type="datetimeFigureOut">
              <a:rPr lang="es-CO" smtClean="0"/>
              <a:t>5/05/2021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3B34AA4-3978-FF41-B916-D173B71C9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B369A07-B5FA-F949-8DE7-5E86F9D7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FA9DD-66C0-4F4B-B89A-5F547EE06A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035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77853D-AD11-B148-8FD7-7D455D678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BFAF04B-C97D-684A-9663-ABD90F254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8578428-216E-8745-9E27-B71E8A17E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3FDCB1E-5F91-9A4A-AA84-3EB7AFFDE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3B89-E26E-46C9-AC17-FF83B0F3673E}" type="datetimeFigureOut">
              <a:rPr lang="es-CO" smtClean="0"/>
              <a:t>5/05/2021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5FDC322-3BCE-E44B-94F2-162F76511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A8319EB-D58E-1240-BC66-D553E244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FA9DD-66C0-4F4B-B89A-5F547EE06A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013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DA8C874-7E6E-8348-8451-9A1FA370D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4C8E06-EF32-1147-A16D-E8DF40756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DF09720-1D82-D841-AA4A-1663EA344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43B89-E26E-46C9-AC17-FF83B0F3673E}" type="datetimeFigureOut">
              <a:rPr lang="es-CO" smtClean="0"/>
              <a:t>5/05/2021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9744A0-D8DF-F84B-B74D-307D3A86C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CFBBCE3-2557-8345-A5B1-3E729CC0D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FA9DD-66C0-4F4B-B89A-5F547EE06A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819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6;p13"/>
          <p:cNvSpPr txBox="1">
            <a:spLocks noGrp="1"/>
          </p:cNvSpPr>
          <p:nvPr>
            <p:ph type="ctrTitle"/>
          </p:nvPr>
        </p:nvSpPr>
        <p:spPr>
          <a:xfrm>
            <a:off x="806724" y="1232297"/>
            <a:ext cx="9972893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Poppins"/>
              <a:ea typeface="Poppins"/>
              <a:cs typeface="Poppins"/>
              <a:sym typeface="Poppins"/>
            </a:endParaRPr>
          </a:p>
          <a:p>
            <a:pPr lvl="0" algn="l">
              <a:spcBef>
                <a:spcPts val="0"/>
              </a:spcBef>
            </a:pPr>
            <a:r>
              <a:rPr lang="es" b="1" dirty="0" smtClean="0">
                <a:latin typeface="Poppins"/>
                <a:ea typeface="Poppins"/>
                <a:cs typeface="Poppins"/>
                <a:sym typeface="Poppins"/>
              </a:rPr>
              <a:t>Switch</a:t>
            </a:r>
            <a:br>
              <a:rPr lang="es" b="1" dirty="0" smtClean="0">
                <a:latin typeface="Poppins"/>
                <a:ea typeface="Poppins"/>
                <a:cs typeface="Poppins"/>
                <a:sym typeface="Poppins"/>
              </a:rPr>
            </a:br>
            <a:r>
              <a:rPr lang="es" b="1" dirty="0">
                <a:latin typeface="Poppins"/>
                <a:ea typeface="Poppins"/>
                <a:cs typeface="Poppins"/>
                <a:sym typeface="Poppins"/>
              </a:rPr>
              <a:t>Operador ternario</a:t>
            </a:r>
            <a:endParaRPr b="1" dirty="0"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15381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414198" y="1107919"/>
            <a:ext cx="9144000" cy="912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1800" b="1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Switch</a:t>
            </a:r>
            <a:r>
              <a:rPr lang="es-CO" sz="18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-case en </a:t>
            </a:r>
            <a:r>
              <a:rPr lang="es-CO" sz="1800" b="1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Python</a:t>
            </a:r>
            <a:endParaRPr lang="es-CO" sz="18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14198" y="1739792"/>
            <a:ext cx="10551261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ES" sz="1600" dirty="0">
                <a:latin typeface="Poppins" panose="00000500000000000000" pitchFamily="2" charset="0"/>
                <a:cs typeface="Poppins" panose="00000500000000000000" pitchFamily="2" charset="0"/>
              </a:rPr>
              <a:t>La forma de </a:t>
            </a:r>
            <a:r>
              <a:rPr lang="es-E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Python</a:t>
            </a:r>
            <a:r>
              <a:rPr lang="es-ES" sz="1600" dirty="0">
                <a:latin typeface="Poppins" panose="00000500000000000000" pitchFamily="2" charset="0"/>
                <a:cs typeface="Poppins" panose="00000500000000000000" pitchFamily="2" charset="0"/>
              </a:rPr>
              <a:t> de implementar la instrucción </a:t>
            </a:r>
            <a:r>
              <a:rPr lang="es-ES" sz="1600" b="1" dirty="0" err="1">
                <a:latin typeface="Poppins" panose="00000500000000000000" pitchFamily="2" charset="0"/>
                <a:cs typeface="Poppins" panose="00000500000000000000" pitchFamily="2" charset="0"/>
              </a:rPr>
              <a:t>switch</a:t>
            </a:r>
            <a:r>
              <a:rPr lang="es-ES" sz="1600" dirty="0">
                <a:latin typeface="Poppins" panose="00000500000000000000" pitchFamily="2" charset="0"/>
                <a:cs typeface="Poppins" panose="00000500000000000000" pitchFamily="2" charset="0"/>
              </a:rPr>
              <a:t> es utilizar las asignaciones de diccionarios, también conocidas como matrices asociativas, que proporcionan asignaciones simples de clave-valor de uno a uno.</a:t>
            </a:r>
          </a:p>
          <a:p>
            <a:pPr algn="just"/>
            <a:r>
              <a:rPr lang="es-ES" sz="1600" dirty="0">
                <a:latin typeface="Poppins" panose="00000500000000000000" pitchFamily="2" charset="0"/>
                <a:cs typeface="Poppins" panose="00000500000000000000" pitchFamily="2" charset="0"/>
              </a:rPr>
              <a:t>Aquí esta la implementación de </a:t>
            </a:r>
            <a:r>
              <a:rPr lang="es-E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Python</a:t>
            </a:r>
            <a:r>
              <a:rPr lang="es-ES" sz="1600" dirty="0">
                <a:latin typeface="Poppins" panose="00000500000000000000" pitchFamily="2" charset="0"/>
                <a:cs typeface="Poppins" panose="00000500000000000000" pitchFamily="2" charset="0"/>
              </a:rPr>
              <a:t> de la declaración anterior. En el siguiente ejemplo, creamos un diccionario llamado </a:t>
            </a:r>
            <a:r>
              <a:rPr lang="es-ES" sz="1600" b="1" dirty="0" err="1">
                <a:latin typeface="Poppins" panose="00000500000000000000" pitchFamily="2" charset="0"/>
                <a:cs typeface="Poppins" panose="00000500000000000000" pitchFamily="2" charset="0"/>
              </a:rPr>
              <a:t>switcher</a:t>
            </a:r>
            <a:r>
              <a:rPr lang="es-ES" sz="1600" dirty="0">
                <a:latin typeface="Poppins" panose="00000500000000000000" pitchFamily="2" charset="0"/>
                <a:cs typeface="Poppins" panose="00000500000000000000" pitchFamily="2" charset="0"/>
              </a:rPr>
              <a:t> para almacenar todos los casos del tipo </a:t>
            </a:r>
            <a:r>
              <a:rPr lang="es-ES" sz="1600" b="1" dirty="0" err="1">
                <a:latin typeface="Poppins" panose="00000500000000000000" pitchFamily="2" charset="0"/>
                <a:cs typeface="Poppins" panose="00000500000000000000" pitchFamily="2" charset="0"/>
              </a:rPr>
              <a:t>switch</a:t>
            </a:r>
            <a:r>
              <a:rPr lang="es-ES" sz="16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algn="just"/>
            <a:r>
              <a:rPr lang="es-ES" sz="1600" dirty="0">
                <a:latin typeface="Poppins" panose="00000500000000000000" pitchFamily="2" charset="0"/>
                <a:cs typeface="Poppins" panose="00000500000000000000" pitchFamily="2" charset="0"/>
              </a:rPr>
              <a:t/>
            </a:r>
            <a:br>
              <a:rPr lang="es-ES" sz="1600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kumimoji="0" lang="es-CO" sz="1600" b="0" i="0" u="none" strike="noStrike" cap="none" normalizeH="0" baseline="0" dirty="0" smtClean="0">
              <a:ln>
                <a:noFill/>
              </a:ln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933121" y="3744900"/>
            <a:ext cx="486392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>
                <a:latin typeface="Poppins" panose="00000500000000000000" pitchFamily="2" charset="0"/>
                <a:cs typeface="Poppins" panose="00000500000000000000" pitchFamily="2" charset="0"/>
              </a:rPr>
              <a:t>En el ejemplo, al pasar un argumento en la función </a:t>
            </a:r>
            <a:r>
              <a:rPr lang="es-ES" sz="1600" b="1" dirty="0" err="1">
                <a:latin typeface="Poppins" panose="00000500000000000000" pitchFamily="2" charset="0"/>
                <a:cs typeface="Poppins" panose="00000500000000000000" pitchFamily="2" charset="0"/>
              </a:rPr>
              <a:t>switch_demo</a:t>
            </a:r>
            <a:r>
              <a:rPr lang="es-ES" sz="1600" dirty="0">
                <a:latin typeface="Poppins" panose="00000500000000000000" pitchFamily="2" charset="0"/>
                <a:cs typeface="Poppins" panose="00000500000000000000" pitchFamily="2" charset="0"/>
              </a:rPr>
              <a:t>, se busca el valor en el diccionario. Si se encuentra una coincidencia, se imprime el valor asociado, de lo contrario se imprime una cadena predeterminada (“</a:t>
            </a:r>
            <a:r>
              <a:rPr lang="es-ES" sz="1600" dirty="0" err="1">
                <a:latin typeface="Poppins" panose="00000500000000000000" pitchFamily="2" charset="0"/>
                <a:cs typeface="Poppins" panose="00000500000000000000" pitchFamily="2" charset="0"/>
              </a:rPr>
              <a:t>Invalid</a:t>
            </a:r>
            <a:r>
              <a:rPr lang="es-E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s-ES" sz="1600" dirty="0" err="1">
                <a:latin typeface="Poppins" panose="00000500000000000000" pitchFamily="2" charset="0"/>
                <a:cs typeface="Poppins" panose="00000500000000000000" pitchFamily="2" charset="0"/>
              </a:rPr>
              <a:t>Month</a:t>
            </a:r>
            <a:r>
              <a:rPr lang="es-ES" sz="1600" dirty="0">
                <a:latin typeface="Poppins" panose="00000500000000000000" pitchFamily="2" charset="0"/>
                <a:cs typeface="Poppins" panose="00000500000000000000" pitchFamily="2" charset="0"/>
              </a:rPr>
              <a:t>”). La cadena predeterminada ayuda a implementar la opción “default” de la sentencia </a:t>
            </a:r>
            <a:r>
              <a:rPr lang="es-ES" sz="1600" dirty="0" err="1">
                <a:latin typeface="Poppins" panose="00000500000000000000" pitchFamily="2" charset="0"/>
                <a:cs typeface="Poppins" panose="00000500000000000000" pitchFamily="2" charset="0"/>
              </a:rPr>
              <a:t>switch</a:t>
            </a:r>
            <a:r>
              <a:rPr lang="es-ES" sz="16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s-CO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43" y="3062529"/>
            <a:ext cx="50958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9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789486" y="621044"/>
            <a:ext cx="9144000" cy="912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sz="18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5214" y="1708621"/>
            <a:ext cx="10551261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6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Ejemplo de implementación</a:t>
            </a:r>
            <a:r>
              <a:rPr lang="es-ES" sz="1600" b="1" dirty="0">
                <a:latin typeface="Poppins" panose="00000500000000000000" pitchFamily="2" charset="0"/>
                <a:cs typeface="Poppins" panose="00000500000000000000" pitchFamily="2" charset="0"/>
              </a:rPr>
              <a:t/>
            </a:r>
            <a:br>
              <a:rPr lang="es-ES" sz="1600" b="1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kumimoji="0" lang="es-CO" sz="1600" b="1" i="0" u="none" strike="noStrike" cap="none" normalizeH="0" baseline="0" dirty="0" smtClean="0">
              <a:ln>
                <a:noFill/>
              </a:ln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05214" y="2147049"/>
            <a:ext cx="103198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>
                <a:latin typeface="Poppins" panose="00000500000000000000" pitchFamily="2" charset="0"/>
                <a:cs typeface="Poppins" panose="00000500000000000000" pitchFamily="2" charset="0"/>
              </a:rPr>
              <a:t>Como ejemplo </a:t>
            </a:r>
            <a:r>
              <a:rPr lang="es-ES" sz="1600" dirty="0" smtClean="0">
                <a:latin typeface="Poppins" panose="00000500000000000000" pitchFamily="2" charset="0"/>
                <a:cs typeface="Poppins" panose="00000500000000000000" pitchFamily="2" charset="0"/>
              </a:rPr>
              <a:t>se implementará un menú, representará </a:t>
            </a:r>
            <a:r>
              <a:rPr lang="es-ES" sz="1600" dirty="0">
                <a:latin typeface="Poppins" panose="00000500000000000000" pitchFamily="2" charset="0"/>
                <a:cs typeface="Poppins" panose="00000500000000000000" pitchFamily="2" charset="0"/>
              </a:rPr>
              <a:t>un caso distinto del </a:t>
            </a:r>
            <a:r>
              <a:rPr lang="es-ES" sz="1600" b="1" dirty="0" err="1">
                <a:latin typeface="Poppins" panose="00000500000000000000" pitchFamily="2" charset="0"/>
                <a:cs typeface="Poppins" panose="00000500000000000000" pitchFamily="2" charset="0"/>
              </a:rPr>
              <a:t>switch</a:t>
            </a:r>
            <a:r>
              <a:rPr lang="es-ES" sz="16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s-CO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14854" y="4595021"/>
            <a:ext cx="107319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>
                <a:latin typeface="Poppins" panose="00000500000000000000" pitchFamily="2" charset="0"/>
                <a:cs typeface="Poppins" panose="00000500000000000000" pitchFamily="2" charset="0"/>
              </a:rPr>
              <a:t>Nos hace falta definir la opción </a:t>
            </a:r>
            <a:r>
              <a:rPr lang="es-ES" sz="1600" b="1" dirty="0">
                <a:latin typeface="Poppins" panose="00000500000000000000" pitchFamily="2" charset="0"/>
                <a:cs typeface="Poppins" panose="00000500000000000000" pitchFamily="2" charset="0"/>
              </a:rPr>
              <a:t>default</a:t>
            </a:r>
            <a:r>
              <a:rPr lang="es-ES" sz="1600" dirty="0">
                <a:latin typeface="Poppins" panose="00000500000000000000" pitchFamily="2" charset="0"/>
                <a:cs typeface="Poppins" panose="00000500000000000000" pitchFamily="2" charset="0"/>
              </a:rPr>
              <a:t> que tiene el </a:t>
            </a:r>
            <a:r>
              <a:rPr lang="es-ES" sz="1600" b="1" dirty="0" err="1">
                <a:latin typeface="Poppins" panose="00000500000000000000" pitchFamily="2" charset="0"/>
                <a:cs typeface="Poppins" panose="00000500000000000000" pitchFamily="2" charset="0"/>
              </a:rPr>
              <a:t>switch</a:t>
            </a:r>
            <a:r>
              <a:rPr lang="es-ES" sz="1600" b="1" dirty="0">
                <a:latin typeface="Poppins" panose="00000500000000000000" pitchFamily="2" charset="0"/>
                <a:cs typeface="Poppins" panose="00000500000000000000" pitchFamily="2" charset="0"/>
              </a:rPr>
              <a:t>, </a:t>
            </a:r>
            <a:r>
              <a:rPr lang="es-ES" sz="1600" dirty="0">
                <a:latin typeface="Poppins" panose="00000500000000000000" pitchFamily="2" charset="0"/>
                <a:cs typeface="Poppins" panose="00000500000000000000" pitchFamily="2" charset="0"/>
              </a:rPr>
              <a:t>lo que hace es ejecutar un bloque de código por defecto, es decir, que es diferente a todas las opciones. Para nuestro ejemplo el </a:t>
            </a:r>
            <a:r>
              <a:rPr lang="es-ES" sz="1600" b="1" dirty="0">
                <a:latin typeface="Poppins" panose="00000500000000000000" pitchFamily="2" charset="0"/>
                <a:cs typeface="Poppins" panose="00000500000000000000" pitchFamily="2" charset="0"/>
              </a:rPr>
              <a:t>default</a:t>
            </a:r>
            <a:r>
              <a:rPr lang="es-ES" sz="1600" dirty="0">
                <a:latin typeface="Poppins" panose="00000500000000000000" pitchFamily="2" charset="0"/>
                <a:cs typeface="Poppins" panose="00000500000000000000" pitchFamily="2" charset="0"/>
              </a:rPr>
              <a:t> mostrará un mensaje.</a:t>
            </a:r>
            <a:endParaRPr lang="es-CO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741" y="2804839"/>
            <a:ext cx="5507995" cy="147094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3"/>
          <a:srcRect t="2833" r="16167"/>
          <a:stretch/>
        </p:blipFill>
        <p:spPr>
          <a:xfrm>
            <a:off x="2918741" y="5756856"/>
            <a:ext cx="5413890" cy="39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51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789486" y="621044"/>
            <a:ext cx="9144000" cy="912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sz="18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7941" y="1533543"/>
            <a:ext cx="10551261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6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Ejemplo de implementación</a:t>
            </a:r>
            <a:r>
              <a:rPr lang="es-ES" sz="1600" b="1" dirty="0">
                <a:latin typeface="Poppins" panose="00000500000000000000" pitchFamily="2" charset="0"/>
                <a:cs typeface="Poppins" panose="00000500000000000000" pitchFamily="2" charset="0"/>
              </a:rPr>
              <a:t/>
            </a:r>
            <a:br>
              <a:rPr lang="es-ES" sz="1600" b="1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kumimoji="0" lang="es-CO" sz="1600" b="1" i="0" u="none" strike="noStrike" cap="none" normalizeH="0" baseline="0" dirty="0" smtClean="0">
              <a:ln>
                <a:noFill/>
              </a:ln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796" y="2420367"/>
            <a:ext cx="5093192" cy="170134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30559" y="4402687"/>
            <a:ext cx="107967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29292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Finalmente introducimos los valores de a y b, llamamos a la función </a:t>
            </a:r>
            <a:r>
              <a:rPr lang="es-ES" sz="1600" b="1" dirty="0" err="1">
                <a:solidFill>
                  <a:srgbClr val="29292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menu</a:t>
            </a:r>
            <a:r>
              <a:rPr lang="es-ES" sz="1600" b="1" dirty="0">
                <a:solidFill>
                  <a:srgbClr val="29292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(), </a:t>
            </a:r>
            <a:r>
              <a:rPr lang="es-ES" sz="1600" dirty="0">
                <a:solidFill>
                  <a:srgbClr val="29292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seleccionamos una opción del menú y mostramos el resultado</a:t>
            </a:r>
            <a:endParaRPr lang="es-CO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796" y="5268439"/>
            <a:ext cx="4962242" cy="113906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227941" y="1835592"/>
            <a:ext cx="107967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solidFill>
                  <a:srgbClr val="29292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 define el diccionario. Tenga en cuenta que dentro de las opciones puede establecer funciones tales como opcion1.</a:t>
            </a:r>
            <a:endParaRPr lang="es-CO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22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789486" y="621044"/>
            <a:ext cx="9144000" cy="912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sz="18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82487" y="1369636"/>
            <a:ext cx="10551261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ES" sz="1600" dirty="0">
                <a:latin typeface="Poppins" panose="00000500000000000000" pitchFamily="2" charset="0"/>
                <a:cs typeface="Poppins" panose="00000500000000000000" pitchFamily="2" charset="0"/>
              </a:rPr>
              <a:t>Dado que puede alterar los diccionarios de </a:t>
            </a:r>
            <a:r>
              <a:rPr lang="es-E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Python</a:t>
            </a:r>
            <a:r>
              <a:rPr lang="es-ES" sz="1600" dirty="0">
                <a:latin typeface="Poppins" panose="00000500000000000000" pitchFamily="2" charset="0"/>
                <a:cs typeface="Poppins" panose="00000500000000000000" pitchFamily="2" charset="0"/>
              </a:rPr>
              <a:t> en tiempo de ejecución (agregar, eliminar o actualizar pares clave-valor), puede cambiar fácilmente la declaración de conmutación en tiempo de ejecución. </a:t>
            </a:r>
            <a:r>
              <a:rPr lang="es-ES" sz="1600" dirty="0" smtClean="0">
                <a:latin typeface="Poppins" panose="00000500000000000000" pitchFamily="2" charset="0"/>
                <a:cs typeface="Poppins" panose="00000500000000000000" pitchFamily="2" charset="0"/>
              </a:rPr>
              <a:t>Más adelante en otro recurso, se abordará el trabajo con diccionarios. </a:t>
            </a:r>
            <a:r>
              <a:rPr lang="es-ES" sz="1600" dirty="0">
                <a:latin typeface="Poppins" panose="00000500000000000000" pitchFamily="2" charset="0"/>
                <a:cs typeface="Poppins" panose="00000500000000000000" pitchFamily="2" charset="0"/>
              </a:rPr>
              <a:t/>
            </a:r>
            <a:br>
              <a:rPr lang="es-ES" sz="1600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kumimoji="0" lang="es-CO" sz="1600" b="0" i="0" u="none" strike="noStrike" cap="none" normalizeH="0" baseline="0" dirty="0" smtClean="0">
              <a:ln>
                <a:noFill/>
              </a:ln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51604" y="2184596"/>
            <a:ext cx="9144000" cy="912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18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Operador ternario</a:t>
            </a:r>
            <a:endParaRPr lang="es-CO" sz="18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615" y="3745393"/>
            <a:ext cx="6050941" cy="297963"/>
          </a:xfrm>
          <a:prstGeom prst="rect">
            <a:avLst/>
          </a:prstGeom>
        </p:spPr>
      </p:pic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82487" y="3095152"/>
            <a:ext cx="10551261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ES" sz="1600" dirty="0" smtClean="0">
                <a:latin typeface="Poppins" panose="00000500000000000000" pitchFamily="2" charset="0"/>
                <a:cs typeface="Poppins" panose="00000500000000000000" pitchFamily="2" charset="0"/>
              </a:rPr>
              <a:t>Los operadores ternarios en </a:t>
            </a:r>
            <a:r>
              <a:rPr lang="es-ES" sz="16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Python</a:t>
            </a:r>
            <a:r>
              <a:rPr lang="es-ES" sz="1600" dirty="0" smtClean="0">
                <a:latin typeface="Poppins" panose="00000500000000000000" pitchFamily="2" charset="0"/>
                <a:cs typeface="Poppins" panose="00000500000000000000" pitchFamily="2" charset="0"/>
              </a:rPr>
              <a:t> son operadores condiciones que tienen la siguiente forma: </a:t>
            </a:r>
            <a:r>
              <a:rPr lang="es-ES" sz="1600" dirty="0">
                <a:latin typeface="Poppins" panose="00000500000000000000" pitchFamily="2" charset="0"/>
                <a:cs typeface="Poppins" panose="00000500000000000000" pitchFamily="2" charset="0"/>
              </a:rPr>
              <a:t/>
            </a:r>
            <a:br>
              <a:rPr lang="es-ES" sz="1600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kumimoji="0" lang="es-CO" sz="1600" b="0" i="0" u="none" strike="noStrike" cap="none" normalizeH="0" baseline="0" dirty="0" smtClean="0">
              <a:ln>
                <a:noFill/>
              </a:ln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615" y="4926803"/>
            <a:ext cx="6520358" cy="516464"/>
          </a:xfrm>
          <a:prstGeom prst="rect">
            <a:avLst/>
          </a:prstGeom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382487" y="4342028"/>
            <a:ext cx="10551261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600" dirty="0" smtClean="0">
                <a:latin typeface="Poppins" panose="00000500000000000000" pitchFamily="2" charset="0"/>
                <a:cs typeface="Poppins" panose="00000500000000000000" pitchFamily="2" charset="0"/>
              </a:rPr>
              <a:t>Un ejemplo aplicativo se encuentra a continuación: </a:t>
            </a:r>
            <a:r>
              <a:rPr lang="es-ES" sz="1600" dirty="0">
                <a:latin typeface="Poppins" panose="00000500000000000000" pitchFamily="2" charset="0"/>
                <a:cs typeface="Poppins" panose="00000500000000000000" pitchFamily="2" charset="0"/>
              </a:rPr>
              <a:t/>
            </a:r>
            <a:br>
              <a:rPr lang="es-ES" sz="1600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kumimoji="0" lang="es-CO" sz="1600" b="0" i="0" u="none" strike="noStrike" cap="none" normalizeH="0" baseline="0" dirty="0" smtClean="0">
              <a:ln>
                <a:noFill/>
              </a:ln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3477296" y="5743450"/>
            <a:ext cx="8512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>
                <a:latin typeface="Poppins" panose="00000500000000000000" pitchFamily="2" charset="0"/>
                <a:cs typeface="Poppins" panose="00000500000000000000" pitchFamily="2" charset="0"/>
              </a:rPr>
              <a:t>Como se puede ver, permiten verificar de manera rápida una condición, y lo mejor de todo es que se puede hacer en una sola línea de código. Por lo general hacen que el código sea más compacto y fácil de leer.</a:t>
            </a:r>
            <a:endParaRPr lang="es-CO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990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789486" y="621044"/>
            <a:ext cx="9144000" cy="912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sz="18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07247" y="1932151"/>
            <a:ext cx="1055126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ES" sz="1600" dirty="0">
                <a:latin typeface="Poppins" panose="00000500000000000000" pitchFamily="2" charset="0"/>
                <a:cs typeface="Poppins" panose="00000500000000000000" pitchFamily="2" charset="0"/>
              </a:rPr>
              <a:t>En </a:t>
            </a:r>
            <a:r>
              <a:rPr lang="es-E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Python</a:t>
            </a:r>
            <a:r>
              <a:rPr lang="es-ES" sz="1600" dirty="0">
                <a:latin typeface="Poppins" panose="00000500000000000000" pitchFamily="2" charset="0"/>
                <a:cs typeface="Poppins" panose="00000500000000000000" pitchFamily="2" charset="0"/>
              </a:rPr>
              <a:t> existe también una forma </a:t>
            </a:r>
            <a:r>
              <a:rPr lang="es-ES" sz="1600" dirty="0" smtClean="0">
                <a:latin typeface="Poppins" panose="00000500000000000000" pitchFamily="2" charset="0"/>
                <a:cs typeface="Poppins" panose="00000500000000000000" pitchFamily="2" charset="0"/>
              </a:rPr>
              <a:t>abreviada </a:t>
            </a:r>
            <a:r>
              <a:rPr lang="es-ES" sz="1600" dirty="0">
                <a:latin typeface="Poppins" panose="00000500000000000000" pitchFamily="2" charset="0"/>
                <a:cs typeface="Poppins" panose="00000500000000000000" pitchFamily="2" charset="0"/>
              </a:rPr>
              <a:t>del operador </a:t>
            </a:r>
            <a:r>
              <a:rPr lang="es-ES" sz="1600" dirty="0" smtClean="0">
                <a:latin typeface="Poppins" panose="00000500000000000000" pitchFamily="2" charset="0"/>
                <a:cs typeface="Poppins" panose="00000500000000000000" pitchFamily="2" charset="0"/>
              </a:rPr>
              <a:t>ternario:</a:t>
            </a:r>
            <a:endParaRPr kumimoji="0" lang="es-CO" sz="1600" b="0" i="0" u="none" strike="noStrike" cap="none" normalizeH="0" baseline="0" dirty="0" smtClean="0">
              <a:ln>
                <a:noFill/>
              </a:ln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952764" y="2491750"/>
            <a:ext cx="2090637" cy="1354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CO" sz="1600" dirty="0">
                <a:latin typeface="Poppins" panose="00000500000000000000" pitchFamily="2" charset="0"/>
                <a:cs typeface="Poppins" panose="00000500000000000000" pitchFamily="2" charset="0"/>
              </a:rPr>
              <a:t>&gt;&gt;&gt; True </a:t>
            </a:r>
            <a:r>
              <a:rPr lang="es-CO" sz="1600" dirty="0" err="1">
                <a:latin typeface="Poppins" panose="00000500000000000000" pitchFamily="2" charset="0"/>
                <a:cs typeface="Poppins" panose="00000500000000000000" pitchFamily="2" charset="0"/>
              </a:rPr>
              <a:t>or</a:t>
            </a:r>
            <a:r>
              <a:rPr lang="es-CO" sz="1600" dirty="0">
                <a:latin typeface="Poppins" panose="00000500000000000000" pitchFamily="2" charset="0"/>
                <a:cs typeface="Poppins" panose="00000500000000000000" pitchFamily="2" charset="0"/>
              </a:rPr>
              <a:t> "</a:t>
            </a:r>
            <a:r>
              <a:rPr lang="es-CO" sz="1600" dirty="0" smtClean="0">
                <a:latin typeface="Poppins" panose="00000500000000000000" pitchFamily="2" charset="0"/>
                <a:cs typeface="Poppins" panose="00000500000000000000" pitchFamily="2" charset="0"/>
              </a:rPr>
              <a:t>Valor“</a:t>
            </a:r>
          </a:p>
          <a:p>
            <a:r>
              <a:rPr lang="es-CO" sz="1600" dirty="0" smtClean="0">
                <a:latin typeface="Poppins" panose="00000500000000000000" pitchFamily="2" charset="0"/>
                <a:cs typeface="Poppins" panose="00000500000000000000" pitchFamily="2" charset="0"/>
              </a:rPr>
              <a:t>True</a:t>
            </a:r>
          </a:p>
          <a:p>
            <a:endParaRPr lang="es-CO" sz="16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s-CO" sz="1600" dirty="0" smtClean="0">
                <a:latin typeface="Poppins" panose="00000500000000000000" pitchFamily="2" charset="0"/>
                <a:cs typeface="Poppins" panose="00000500000000000000" pitchFamily="2" charset="0"/>
              </a:rPr>
              <a:t>&gt;&gt;&gt; </a:t>
            </a:r>
            <a:r>
              <a:rPr lang="es-CO" sz="1600" dirty="0">
                <a:latin typeface="Poppins" panose="00000500000000000000" pitchFamily="2" charset="0"/>
                <a:cs typeface="Poppins" panose="00000500000000000000" pitchFamily="2" charset="0"/>
              </a:rPr>
              <a:t>False </a:t>
            </a:r>
            <a:r>
              <a:rPr lang="es-CO" sz="1600" dirty="0" err="1">
                <a:latin typeface="Poppins" panose="00000500000000000000" pitchFamily="2" charset="0"/>
                <a:cs typeface="Poppins" panose="00000500000000000000" pitchFamily="2" charset="0"/>
              </a:rPr>
              <a:t>or</a:t>
            </a:r>
            <a:r>
              <a:rPr lang="es-CO" sz="1600" dirty="0">
                <a:latin typeface="Poppins" panose="00000500000000000000" pitchFamily="2" charset="0"/>
                <a:cs typeface="Poppins" panose="00000500000000000000" pitchFamily="2" charset="0"/>
              </a:rPr>
              <a:t> "</a:t>
            </a:r>
            <a:r>
              <a:rPr lang="es-CO" sz="1600" dirty="0" smtClean="0">
                <a:latin typeface="Poppins" panose="00000500000000000000" pitchFamily="2" charset="0"/>
                <a:cs typeface="Poppins" panose="00000500000000000000" pitchFamily="2" charset="0"/>
              </a:rPr>
              <a:t>Valor“</a:t>
            </a:r>
          </a:p>
          <a:p>
            <a:r>
              <a:rPr lang="es-CO" sz="1600" dirty="0" smtClean="0">
                <a:latin typeface="Poppins" panose="00000500000000000000" pitchFamily="2" charset="0"/>
                <a:cs typeface="Poppins" panose="00000500000000000000" pitchFamily="2" charset="0"/>
              </a:rPr>
              <a:t>'</a:t>
            </a:r>
            <a:r>
              <a:rPr lang="es-CO" sz="16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Some</a:t>
            </a:r>
            <a:r>
              <a:rPr lang="es-CO" sz="1600" dirty="0">
                <a:latin typeface="Poppins" panose="00000500000000000000" pitchFamily="2" charset="0"/>
                <a:cs typeface="Poppins" panose="00000500000000000000" pitchFamily="2" charset="0"/>
              </a:rPr>
              <a:t>'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07247" y="4067012"/>
            <a:ext cx="103971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latin typeface="Poppins" panose="00000500000000000000" pitchFamily="2" charset="0"/>
                <a:cs typeface="Poppins" panose="00000500000000000000" pitchFamily="2" charset="0"/>
              </a:rPr>
              <a:t>Es una herramienta bastante útil cuando quieres verificar rápidamente el contenido de una variable, y mostrar un mensaje alternativo si está vacío.</a:t>
            </a:r>
            <a:endParaRPr lang="es-CO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312" y="5054541"/>
            <a:ext cx="7472174" cy="76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85824"/>
      </p:ext>
    </p:extLst>
  </p:cSld>
  <p:clrMapOvr>
    <a:masterClrMapping/>
  </p:clrMapOvr>
</p:sld>
</file>

<file path=ppt/theme/theme1.xml><?xml version="1.0" encoding="utf-8"?>
<a:theme xmlns:a="http://schemas.openxmlformats.org/drawingml/2006/main" name="misiont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siontic" id="{19625CE6-A660-4995-80FA-D54D3248E85A}" vid="{B3D31742-1481-47A3-998A-F2EFB18651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misiontic</Template>
  <TotalTime>854</TotalTime>
  <Words>256</Words>
  <Application>Microsoft Office PowerPoint</Application>
  <PresentationFormat>Panorámica</PresentationFormat>
  <Paragraphs>25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Poppins</vt:lpstr>
      <vt:lpstr>misiontic</vt:lpstr>
      <vt:lpstr> Switch Operador ternario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Recurso 3</dc:title>
  <dc:creator>Usuario de Windows</dc:creator>
  <cp:lastModifiedBy>Usuario.</cp:lastModifiedBy>
  <cp:revision>28</cp:revision>
  <dcterms:created xsi:type="dcterms:W3CDTF">2021-05-01T22:31:45Z</dcterms:created>
  <dcterms:modified xsi:type="dcterms:W3CDTF">2021-05-06T04:45:22Z</dcterms:modified>
</cp:coreProperties>
</file>