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Poppins" panose="00000500000000000000" pitchFamily="50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DAC9A6-8651-473C-92C9-37A4EB373DEF}">
  <a:tblStyle styleId="{9FDAC9A6-8651-473C-92C9-37A4EB373D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0177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78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4aa804c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4aa804c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66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4aa804c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4aa804c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383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4aa804c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4aa804c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51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4aa804c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4aa804c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35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4aa804c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4aa804c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80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4aa804c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4aa804c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98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4aa804c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4aa804c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8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4aa804c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a4aa804c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51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4aa804c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4aa804c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54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F8FAE9-82A3-7441-8C22-A60AF434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30EF62-9100-4A49-B5F0-D213C87BA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566895-255D-2D47-9BCE-DD3E204A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432-8FFA-954C-9FBC-D33C5402BCDA}" type="datetimeFigureOut">
              <a:rPr lang="x-none" smtClean="0"/>
              <a:t>5/05/2021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3AB93-05A7-D748-ADDD-A4030FB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79137D-EAA1-F347-AC37-F23A056A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2432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2D0E02-772A-1544-B046-648E9083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17A29EF-4C84-E745-A7F7-5CFC619C6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608688-21B4-BF40-9AC3-FCA4753B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432-8FFA-954C-9FBC-D33C5402BCDA}" type="datetimeFigureOut">
              <a:rPr lang="x-none" smtClean="0"/>
              <a:t>5/05/2021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BFF6A2-D7FF-8B4A-BB20-A2CA41B0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57311B-FC9E-894F-80F3-25E44B0B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6067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640BACB-C1CB-6E4F-82FB-37F8E0172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C94596C-2D6F-7447-851A-A3B2C203D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C83809-ED0E-AA47-9F9B-3168804A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432-8FFA-954C-9FBC-D33C5402BCDA}" type="datetimeFigureOut">
              <a:rPr lang="x-none" smtClean="0"/>
              <a:t>5/05/2021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F709EA-03E8-0C45-8C09-2F9C60E1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CD4B20-9E6E-C14D-A101-61A1DF61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9191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4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94F70-3989-3649-A1CE-171C029F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780915-F435-FC45-9192-F92E3EDF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9B8307-5B8D-644B-A870-64EC019E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432-8FFA-954C-9FBC-D33C5402BCDA}" type="datetimeFigureOut">
              <a:rPr lang="x-none" smtClean="0"/>
              <a:t>5/05/2021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2B62A0-832B-E444-9287-8D3DC16F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FC2F8A-0615-2049-BA6A-2980987A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13454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ADCAE3-1C8D-224B-B8D5-761CBB7F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C8C847-3FAA-0847-B9AB-68372097D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18C08F-1B48-A444-ABE3-A6985DDE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432-8FFA-954C-9FBC-D33C5402BCDA}" type="datetimeFigureOut">
              <a:rPr lang="x-none" smtClean="0"/>
              <a:t>5/05/2021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DC6A4E-3A6C-DD47-AC73-4DBFC158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A98444-0109-9344-8875-F03D133D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1910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E6720-20EA-1D43-BF2F-9001BE84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3FC9E3-24E5-794E-A689-1FCFC583A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132B11-E15D-854D-AA9B-03F87D33B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5ED4A5-50D0-5F43-A47F-B2534357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432-8FFA-954C-9FBC-D33C5402BCDA}" type="datetimeFigureOut">
              <a:rPr lang="x-none" smtClean="0"/>
              <a:t>5/05/2021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651469-F229-F74C-8CA0-70C23149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0D5C797-B715-314C-A749-64EAFF6F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37597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D6738D-2F47-FC47-92BB-4FC92696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7EE744-854A-EA4F-9650-B7C97A9C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7C771C-7D66-DA4E-85DC-EF5945F00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A740682-7A86-EA4A-8231-754605E06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B7679C4-F553-874A-A04B-B01767D7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BEFC62-31B8-EF49-9A8C-9C09148C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432-8FFA-954C-9FBC-D33C5402BCDA}" type="datetimeFigureOut">
              <a:rPr lang="x-none" smtClean="0"/>
              <a:t>5/05/2021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B29DAD3-0619-6344-93B9-F8049DD6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1EE05F8-6B7A-E74B-AACE-D11C4086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0648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E8950-0CCB-464A-A6A8-CFA7DACA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8588D-7D20-2F41-9EE4-C8D38280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432-8FFA-954C-9FBC-D33C5402BCDA}" type="datetimeFigureOut">
              <a:rPr lang="x-none" smtClean="0"/>
              <a:t>5/05/2021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A7D752-1F18-6D44-8D2B-24BD71B5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02AB28-1762-D74A-994B-BAB48791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19250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D2C61E9-A9DE-C44A-9AF2-295ADF3B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432-8FFA-954C-9FBC-D33C5402BCDA}" type="datetimeFigureOut">
              <a:rPr lang="x-none" smtClean="0"/>
              <a:t>5/05/2021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D95CB7-301E-E34A-A0A5-6A19EB9A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21CFFA3-850A-2B44-8D06-04340B3D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2858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B6F84A-85C3-294A-AAD3-16933C45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DE22A-0D1A-044E-8011-DC3A23A0E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682B57F-60A4-5549-989B-C115412C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59B7AA-FC34-5D4B-9CDA-A77EBB5F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432-8FFA-954C-9FBC-D33C5402BCDA}" type="datetimeFigureOut">
              <a:rPr lang="x-none" smtClean="0"/>
              <a:t>5/05/2021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B34AA4-3978-FF41-B916-D173B71C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369A07-B5FA-F949-8DE7-5E86F9D7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08893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7853D-AD11-B148-8FD7-7D455D6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BFAF04B-C97D-684A-9663-ABD90F254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8578428-216E-8745-9E27-B71E8A17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FDCB1E-5F91-9A4A-AA84-3EB7AFFD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432-8FFA-954C-9FBC-D33C5402BCDA}" type="datetimeFigureOut">
              <a:rPr lang="x-none" smtClean="0"/>
              <a:t>5/05/2021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FDC322-3BCE-E44B-94F2-162F7651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8319EB-D58E-1240-BC66-D553E244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3315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DA8C874-7E6E-8348-8451-9A1FA370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4C8E06-EF32-1147-A16D-E8DF4075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F09720-1D82-D841-AA4A-1663EA344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2D432-8FFA-954C-9FBC-D33C5402BCDA}" type="datetimeFigureOut">
              <a:rPr lang="x-none" smtClean="0"/>
              <a:t>5/05/2021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744A0-D8DF-F84B-B74D-307D3A86C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FBBCE3-2557-8345-A5B1-3E729CC0D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77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4200" b="1" smtClean="0">
              <a:solidFill>
                <a:srgbClr val="1A1A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b="1" smtClean="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Tipos </a:t>
            </a:r>
            <a:r>
              <a:rPr lang="es" sz="4200" b="1" dirty="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de datos y variables</a:t>
            </a:r>
            <a:endParaRPr sz="4200" b="1" dirty="0">
              <a:solidFill>
                <a:srgbClr val="1A1A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727650" y="1132325"/>
            <a:ext cx="929100" cy="1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232675" y="1228475"/>
            <a:ext cx="7688700" cy="3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Los valores booleanos son además el resultado de expresiones que utilizan operadores relacionales (comparaciones entre valores):</a:t>
            </a: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065" y="1619700"/>
            <a:ext cx="4539460" cy="201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 t="8122"/>
          <a:stretch/>
        </p:blipFill>
        <p:spPr>
          <a:xfrm>
            <a:off x="2291475" y="3443408"/>
            <a:ext cx="4407882" cy="866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88522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Poppins"/>
                <a:ea typeface="Poppins"/>
                <a:cs typeface="Poppins"/>
                <a:sym typeface="Poppins"/>
              </a:rPr>
              <a:t>Tipos de datos y variables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729450" y="1307423"/>
            <a:ext cx="7688700" cy="16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4E443C"/>
                </a:solidFill>
                <a:highlight>
                  <a:srgbClr val="FCFCFA"/>
                </a:highlight>
                <a:latin typeface="Poppins"/>
                <a:ea typeface="Poppins"/>
                <a:cs typeface="Poppins"/>
                <a:sym typeface="Poppins"/>
              </a:rPr>
              <a:t>En Python los tipos básicos se dividen en:</a:t>
            </a: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4E443C"/>
                </a:solidFill>
                <a:highlight>
                  <a:srgbClr val="FCFCFA"/>
                </a:highlight>
                <a:latin typeface="Poppins"/>
                <a:ea typeface="Poppins"/>
                <a:cs typeface="Poppins"/>
                <a:sym typeface="Poppins"/>
              </a:rPr>
              <a:t>•	 Números, como pueden ser 3 (entero), 15.57 (de coma flotante) o 7 + 5j (complejos)</a:t>
            </a: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4E443C"/>
                </a:solidFill>
                <a:highlight>
                  <a:srgbClr val="FCFCFA"/>
                </a:highlight>
                <a:latin typeface="Poppins"/>
                <a:ea typeface="Poppins"/>
                <a:cs typeface="Poppins"/>
                <a:sym typeface="Poppins"/>
              </a:rPr>
              <a:t>•	 Cadenas de texto, como “Hola Mundo” </a:t>
            </a: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4E443C"/>
                </a:solidFill>
                <a:highlight>
                  <a:srgbClr val="FCFCFA"/>
                </a:highlight>
                <a:latin typeface="Poppins"/>
                <a:ea typeface="Poppins"/>
                <a:cs typeface="Poppins"/>
                <a:sym typeface="Poppins"/>
              </a:rPr>
              <a:t>•	 Valores booleanos: True (verdad) y False (falso).</a:t>
            </a: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4E443C"/>
                </a:solidFill>
                <a:highlight>
                  <a:srgbClr val="FCFCFA"/>
                </a:highlight>
                <a:latin typeface="Poppins"/>
                <a:ea typeface="Poppins"/>
                <a:cs typeface="Poppins"/>
                <a:sym typeface="Poppins"/>
              </a:rPr>
              <a:t> Vamos a crear un par de variables a modo de ejemplo. Una de tipo cadena y una de tipo entero:</a:t>
            </a: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46" y="2739051"/>
            <a:ext cx="3791154" cy="16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9450" y="101950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Poppins"/>
                <a:ea typeface="Poppins"/>
                <a:cs typeface="Poppins"/>
                <a:sym typeface="Poppins"/>
              </a:rPr>
              <a:t>Diferencias con otros lenguajes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554701"/>
            <a:ext cx="7688700" cy="16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4E443C"/>
                </a:solidFill>
                <a:highlight>
                  <a:srgbClr val="FCFCFA"/>
                </a:highlight>
                <a:latin typeface="Poppins"/>
                <a:ea typeface="Poppins"/>
                <a:cs typeface="Poppins"/>
                <a:sym typeface="Poppins"/>
              </a:rPr>
              <a:t>Como puedes ver, en Python, a diferencia de muchos otros lenguajes, </a:t>
            </a:r>
            <a:r>
              <a:rPr lang="es" sz="1100" b="1" dirty="0">
                <a:solidFill>
                  <a:srgbClr val="4E443C"/>
                </a:solidFill>
                <a:highlight>
                  <a:srgbClr val="FCFCFA"/>
                </a:highlight>
                <a:latin typeface="Poppins"/>
                <a:ea typeface="Poppins"/>
                <a:cs typeface="Poppins"/>
                <a:sym typeface="Poppins"/>
              </a:rPr>
              <a:t>no se declara el tipo de la variable al crearla</a:t>
            </a:r>
            <a:r>
              <a:rPr lang="es" sz="1100" dirty="0">
                <a:solidFill>
                  <a:srgbClr val="4E443C"/>
                </a:solidFill>
                <a:highlight>
                  <a:srgbClr val="FCFCFA"/>
                </a:highlight>
                <a:latin typeface="Poppins"/>
                <a:ea typeface="Poppins"/>
                <a:cs typeface="Poppins"/>
                <a:sym typeface="Poppins"/>
              </a:rPr>
              <a:t>. En Java, por ejemplo, escribiríamos:</a:t>
            </a: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4294967295"/>
          </p:nvPr>
        </p:nvSpPr>
        <p:spPr>
          <a:xfrm>
            <a:off x="1454150" y="2990870"/>
            <a:ext cx="7689850" cy="61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4E443C"/>
                </a:solidFill>
                <a:highlight>
                  <a:srgbClr val="FCFCFA"/>
                </a:highlight>
                <a:latin typeface="Poppins"/>
                <a:ea typeface="Poppins"/>
                <a:cs typeface="Poppins"/>
                <a:sym typeface="Poppins"/>
              </a:rPr>
              <a:t>Este pequeño ejemplo también nos ha servido para presentar los comentarios inline en Python: cadenas de texto que comienzan con el carácter # y que Python ignora totalmente.</a:t>
            </a: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4E443C"/>
              </a:solidFill>
              <a:highlight>
                <a:srgbClr val="FCFCFA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55202"/>
            <a:ext cx="214084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7650" y="92589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Poppins"/>
                <a:ea typeface="Poppins"/>
                <a:cs typeface="Poppins"/>
                <a:sym typeface="Poppins"/>
              </a:rPr>
              <a:t>Enteros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7650" y="1521196"/>
            <a:ext cx="7688700" cy="3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Los números enteros son aquellos números positivos o negativos que no tienen decimales (además del cero). En Python se pueden representar mediante el tipo int (de integer, entero) o el tipo long (largo). La única diferencia es que el tipo long permite almacenar números más grandes. Es aconsejable no utilizar el tipo long a menos que sea necesario, para no malgastar memoria.</a:t>
            </a: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El tipo int de Python se implementa a bajo nivel mediante un tipo long de C. Y dado que Python utiliza C por debajo, como C, y a diferencia de Java, el rango de los valores que puede representar depende de la plataforma.</a:t>
            </a: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En la mayor parte de las máquinas el long de C se almacena utilizando 32 bits, es decir, mediante el uso de una variable de tipo int de Python podemos almacenar números de -231 a 231 - 1, o lo que es lo mismo, de -2.147.483.648 a 2.147.483.647. En plataformas de 64 bits, el rango es de -9.223.372.036.854.775.808 hasta 9.223.372.036.854.775.807.</a:t>
            </a: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727650" y="1132325"/>
            <a:ext cx="929100" cy="1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123290" y="962267"/>
            <a:ext cx="7142355" cy="8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El tipo long de Python permite almacenar números de cualquier precisión, estando limitados solo por la memoria disponible en la máquina. Al asignar un número a una variable esta pasará a tener tipo int, a menos que el número sea tan grande como para requerir el uso del tipo long.</a:t>
            </a: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4294967295"/>
          </p:nvPr>
        </p:nvSpPr>
        <p:spPr>
          <a:xfrm>
            <a:off x="123290" y="2114371"/>
            <a:ext cx="7689850" cy="884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También podemos indicar a Python que un número se almacene usando long añadiendo una L al final: </a:t>
            </a: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4294967295"/>
          </p:nvPr>
        </p:nvSpPr>
        <p:spPr>
          <a:xfrm>
            <a:off x="123290" y="3044642"/>
            <a:ext cx="7689850" cy="414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5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El literal que se asigna a la variable también se puede expresar como un octal, anteponiendo un cero:</a:t>
            </a:r>
            <a:endParaRPr sz="105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4294967295"/>
          </p:nvPr>
        </p:nvSpPr>
        <p:spPr>
          <a:xfrm>
            <a:off x="123290" y="3993787"/>
            <a:ext cx="7689850" cy="414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5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o bien en hexadecimal, anteponiendo un 0x:</a:t>
            </a:r>
            <a:endParaRPr sz="105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050" y="1516475"/>
            <a:ext cx="2510450" cy="5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175" y="2562525"/>
            <a:ext cx="2510450" cy="43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0050" y="3495175"/>
            <a:ext cx="2310009" cy="4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0465" y="4414025"/>
            <a:ext cx="2783072" cy="4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7650" y="597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Reales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131749" y="936643"/>
            <a:ext cx="7688700" cy="4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Los números reales son los que tienen decimales. En Python se expresan mediante el tipo </a:t>
            </a:r>
            <a:r>
              <a:rPr lang="es" sz="1100" b="1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float</a:t>
            </a: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. En otros lenguajes de programación, como C, tenemos también el tipo double, similar a float pero de mayor precisión (double = doble precisión). Python, sin embargo, implementa su tipo float a bajo nivel mediante una variable de tipo double de C, es decir, utilizando 64 bits, luego en Python siempre se utiliza doble precisión, y en concreto se sigue el estándar IEEE 754: 1 bit para el signo, 11 para el exponente, y 52 para la mantisa.</a:t>
            </a: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Para representar un número real en Python se escribe primero la parte entera, seguido de un punto y por último la parte decimal. De esta manera creariamos un float en python.</a:t>
            </a: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También se puede utilizar notación científica, y añadir una e (de exponente) para indicar un exponente en base 10. Por ejemplo: </a:t>
            </a: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sería equivalente a 0.1 x 10-3 = 0.1 x 0.001 = 0.0001</a:t>
            </a: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00" y="2578279"/>
            <a:ext cx="1457425" cy="4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13" y="3728273"/>
            <a:ext cx="1359375" cy="3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7650" y="960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Operadores Aritméticos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39" name="Google Shape;139;p19"/>
          <p:cNvGraphicFramePr/>
          <p:nvPr/>
        </p:nvGraphicFramePr>
        <p:xfrm>
          <a:off x="952500" y="1400825"/>
          <a:ext cx="7239000" cy="3295125"/>
        </p:xfrm>
        <a:graphic>
          <a:graphicData uri="http://schemas.openxmlformats.org/drawingml/2006/table">
            <a:tbl>
              <a:tblPr>
                <a:noFill/>
                <a:tableStyleId>{9FDAC9A6-8651-473C-92C9-37A4EB373DEF}</a:tableStyleId>
              </a:tblPr>
              <a:tblGrid>
                <a:gridCol w="1887325"/>
                <a:gridCol w="2856200"/>
                <a:gridCol w="2495475"/>
              </a:tblGrid>
              <a:tr h="36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Operación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Descripción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Ejemplo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+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Suma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 = 3 + 2 # r es 5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Resta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 = 4 - 7 # r es -3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Negación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 = -7 # r es -7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*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Multiplicación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 = 2 * 6 # r es 12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**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Exponente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 = 2 ** 6 # r es 64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/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División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 = 3.5 / 2 # r es 1.75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//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División entera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 = 3.5 // 2 # r es 1.0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Módulo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 = 7 % 2 # r es 1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7650" y="85196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Poppins"/>
                <a:ea typeface="Poppins"/>
                <a:cs typeface="Poppins"/>
                <a:sym typeface="Poppins"/>
              </a:rPr>
              <a:t>Cadenas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727650" y="1192425"/>
            <a:ext cx="7688700" cy="3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Las cadenas no son más que texto encerrado entre comillas simples (‘cadena’) o dobles (“cadena”). Dentro de las comillas se pueden añadir caracteres especiales separándolos con \, como \n, el carácter de nueva línea, o \t, el de tabulación.</a:t>
            </a:r>
            <a:endParaRPr sz="110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Las cadenas también admiten operadores como +, que funciona realizando una concatenación de las cadenas utilizadas como operandos y *, en la que se repite la cadena tantas veces como lo indique el número utilizado como segundo operando.</a:t>
            </a:r>
            <a:endParaRPr sz="110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79" y="1775966"/>
            <a:ext cx="1918450" cy="4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379" y="3146197"/>
            <a:ext cx="2598225" cy="10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7650" y="84370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Booleanos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727650" y="1192425"/>
            <a:ext cx="7688700" cy="3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Una variable de tipo booleano sólo puede tener dos valores: True (cierto) y False (falso). Estos valores son especialmente importantes para las expresiones condicionales y los bucles, como veremos más adelante.</a:t>
            </a: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3302E"/>
                </a:solidFill>
                <a:latin typeface="Poppins"/>
                <a:ea typeface="Poppins"/>
                <a:cs typeface="Poppins"/>
                <a:sym typeface="Poppins"/>
              </a:rPr>
              <a:t>Estos son los distintos tipos de operadores con los que podemos trabajar con valores booleanos, los llamados operadores lógicos o condicionales:</a:t>
            </a: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33302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753" y="2571750"/>
            <a:ext cx="4587150" cy="16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sionTIC_Presentació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MisionTIC_Presentación</Template>
  <TotalTime>18</TotalTime>
  <Words>826</Words>
  <Application>Microsoft Office PowerPoint</Application>
  <PresentationFormat>Presentación en pantalla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Poppins</vt:lpstr>
      <vt:lpstr>Calibri</vt:lpstr>
      <vt:lpstr>MisionTIC_Presentación</vt:lpstr>
      <vt:lpstr>Presentación de PowerPoint</vt:lpstr>
      <vt:lpstr>Tipos de datos y variables</vt:lpstr>
      <vt:lpstr>Diferencias con otros lenguajes</vt:lpstr>
      <vt:lpstr>Enteros</vt:lpstr>
      <vt:lpstr>Presentación de PowerPoint</vt:lpstr>
      <vt:lpstr>Reales</vt:lpstr>
      <vt:lpstr>Operadores Aritméticos</vt:lpstr>
      <vt:lpstr>Cadenas </vt:lpstr>
      <vt:lpstr>Booleanos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</dc:creator>
  <cp:lastModifiedBy>Usuario.</cp:lastModifiedBy>
  <cp:revision>3</cp:revision>
  <dcterms:modified xsi:type="dcterms:W3CDTF">2021-05-05T18:37:34Z</dcterms:modified>
</cp:coreProperties>
</file>