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Poppi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7B+IfqpOmGfNrol2USG+9nAUO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oppins-regular.fntdata"/><Relationship Id="rId21" Type="http://schemas.openxmlformats.org/officeDocument/2006/relationships/slide" Target="slides/slide17.xml"/><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5"/>
            <a:ext cx="4351339"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6"/>
            <a:ext cx="5811839"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4"/>
            <a:ext cx="5811839"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30"/>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600"/>
              <a:buFont typeface="Calibri"/>
              <a:buNone/>
              <a:defRPr sz="3466"/>
            </a:lvl1pPr>
            <a:lvl2pPr lvl="1">
              <a:spcBef>
                <a:spcPts val="0"/>
              </a:spcBef>
              <a:spcAft>
                <a:spcPts val="0"/>
              </a:spcAft>
              <a:buSzPts val="2600"/>
              <a:buNone/>
              <a:defRPr sz="3466"/>
            </a:lvl2pPr>
            <a:lvl3pPr lvl="2">
              <a:spcBef>
                <a:spcPts val="0"/>
              </a:spcBef>
              <a:spcAft>
                <a:spcPts val="0"/>
              </a:spcAft>
              <a:buSzPts val="2600"/>
              <a:buNone/>
              <a:defRPr sz="3466"/>
            </a:lvl3pPr>
            <a:lvl4pPr lvl="3">
              <a:spcBef>
                <a:spcPts val="0"/>
              </a:spcBef>
              <a:spcAft>
                <a:spcPts val="0"/>
              </a:spcAft>
              <a:buSzPts val="2600"/>
              <a:buNone/>
              <a:defRPr sz="3466"/>
            </a:lvl4pPr>
            <a:lvl5pPr lvl="4">
              <a:spcBef>
                <a:spcPts val="0"/>
              </a:spcBef>
              <a:spcAft>
                <a:spcPts val="0"/>
              </a:spcAft>
              <a:buSzPts val="2600"/>
              <a:buNone/>
              <a:defRPr sz="3466"/>
            </a:lvl5pPr>
            <a:lvl6pPr lvl="5">
              <a:spcBef>
                <a:spcPts val="0"/>
              </a:spcBef>
              <a:spcAft>
                <a:spcPts val="0"/>
              </a:spcAft>
              <a:buSzPts val="2600"/>
              <a:buNone/>
              <a:defRPr sz="3466"/>
            </a:lvl6pPr>
            <a:lvl7pPr lvl="6">
              <a:spcBef>
                <a:spcPts val="0"/>
              </a:spcBef>
              <a:spcAft>
                <a:spcPts val="0"/>
              </a:spcAft>
              <a:buSzPts val="2600"/>
              <a:buNone/>
              <a:defRPr sz="3466"/>
            </a:lvl7pPr>
            <a:lvl8pPr lvl="7">
              <a:spcBef>
                <a:spcPts val="0"/>
              </a:spcBef>
              <a:spcAft>
                <a:spcPts val="0"/>
              </a:spcAft>
              <a:buSzPts val="2600"/>
              <a:buNone/>
              <a:defRPr sz="3466"/>
            </a:lvl8pPr>
            <a:lvl9pPr lvl="8">
              <a:spcBef>
                <a:spcPts val="0"/>
              </a:spcBef>
              <a:spcAft>
                <a:spcPts val="0"/>
              </a:spcAft>
              <a:buSzPts val="2600"/>
              <a:buNone/>
              <a:defRPr sz="3466"/>
            </a:lvl9pPr>
          </a:lstStyle>
          <a:p/>
        </p:txBody>
      </p:sp>
      <p:sp>
        <p:nvSpPr>
          <p:cNvPr id="82" name="Google Shape;82;p30"/>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rmAutofit/>
          </a:bodyPr>
          <a:lstStyle>
            <a:lvl1pPr indent="-311150" lvl="0" marL="457200" algn="l">
              <a:lnSpc>
                <a:spcPct val="90000"/>
              </a:lnSpc>
              <a:spcBef>
                <a:spcPts val="0"/>
              </a:spcBef>
              <a:spcAft>
                <a:spcPts val="0"/>
              </a:spcAft>
              <a:buClr>
                <a:schemeClr val="dk1"/>
              </a:buClr>
              <a:buSzPts val="1300"/>
              <a:buChar char="●"/>
              <a:defRPr/>
            </a:lvl1pPr>
            <a:lvl2pPr indent="-298450" lvl="1" marL="914400" algn="l">
              <a:lnSpc>
                <a:spcPct val="90000"/>
              </a:lnSpc>
              <a:spcBef>
                <a:spcPts val="0"/>
              </a:spcBef>
              <a:spcAft>
                <a:spcPts val="0"/>
              </a:spcAft>
              <a:buClr>
                <a:schemeClr val="dk1"/>
              </a:buClr>
              <a:buSzPts val="1100"/>
              <a:buChar char="○"/>
              <a:defRPr/>
            </a:lvl2pPr>
            <a:lvl3pPr indent="-298450" lvl="2" marL="1371600" algn="l">
              <a:lnSpc>
                <a:spcPct val="90000"/>
              </a:lnSpc>
              <a:spcBef>
                <a:spcPts val="0"/>
              </a:spcBef>
              <a:spcAft>
                <a:spcPts val="0"/>
              </a:spcAft>
              <a:buClr>
                <a:schemeClr val="dk1"/>
              </a:buClr>
              <a:buSzPts val="1100"/>
              <a:buChar char="■"/>
              <a:defRPr/>
            </a:lvl3pPr>
            <a:lvl4pPr indent="-298450" lvl="3" marL="1828800" algn="l">
              <a:lnSpc>
                <a:spcPct val="90000"/>
              </a:lnSpc>
              <a:spcBef>
                <a:spcPts val="0"/>
              </a:spcBef>
              <a:spcAft>
                <a:spcPts val="0"/>
              </a:spcAft>
              <a:buClr>
                <a:schemeClr val="dk1"/>
              </a:buClr>
              <a:buSzPts val="1100"/>
              <a:buChar char="●"/>
              <a:defRPr/>
            </a:lvl4pPr>
            <a:lvl5pPr indent="-298450" lvl="4" marL="2286000" algn="l">
              <a:lnSpc>
                <a:spcPct val="90000"/>
              </a:lnSpc>
              <a:spcBef>
                <a:spcPts val="0"/>
              </a:spcBef>
              <a:spcAft>
                <a:spcPts val="0"/>
              </a:spcAft>
              <a:buClr>
                <a:schemeClr val="dk1"/>
              </a:buClr>
              <a:buSzPts val="1100"/>
              <a:buChar char="○"/>
              <a:defRPr/>
            </a:lvl5pPr>
            <a:lvl6pPr indent="-298450" lvl="5" marL="2743200" algn="l">
              <a:lnSpc>
                <a:spcPct val="90000"/>
              </a:lnSpc>
              <a:spcBef>
                <a:spcPts val="0"/>
              </a:spcBef>
              <a:spcAft>
                <a:spcPts val="0"/>
              </a:spcAft>
              <a:buClr>
                <a:schemeClr val="dk1"/>
              </a:buClr>
              <a:buSzPts val="1100"/>
              <a:buChar char="■"/>
              <a:defRPr/>
            </a:lvl6pPr>
            <a:lvl7pPr indent="-298450" lvl="6" marL="3200400" algn="l">
              <a:lnSpc>
                <a:spcPct val="90000"/>
              </a:lnSpc>
              <a:spcBef>
                <a:spcPts val="0"/>
              </a:spcBef>
              <a:spcAft>
                <a:spcPts val="0"/>
              </a:spcAft>
              <a:buClr>
                <a:schemeClr val="dk1"/>
              </a:buClr>
              <a:buSzPts val="1100"/>
              <a:buChar char="●"/>
              <a:defRPr/>
            </a:lvl7pPr>
            <a:lvl8pPr indent="-298450" lvl="7" marL="3657600" algn="l">
              <a:lnSpc>
                <a:spcPct val="90000"/>
              </a:lnSpc>
              <a:spcBef>
                <a:spcPts val="0"/>
              </a:spcBef>
              <a:spcAft>
                <a:spcPts val="0"/>
              </a:spcAft>
              <a:buClr>
                <a:schemeClr val="dk1"/>
              </a:buClr>
              <a:buSzPts val="1100"/>
              <a:buChar char="○"/>
              <a:defRPr/>
            </a:lvl8pPr>
            <a:lvl9pPr indent="-298450" lvl="8" marL="4114800" algn="l">
              <a:lnSpc>
                <a:spcPct val="90000"/>
              </a:lnSpc>
              <a:spcBef>
                <a:spcPts val="0"/>
              </a:spcBef>
              <a:spcAft>
                <a:spcPts val="0"/>
              </a:spcAft>
              <a:buClr>
                <a:schemeClr val="dk1"/>
              </a:buClr>
              <a:buSzPts val="1100"/>
              <a:buChar char="■"/>
              <a:defRPr/>
            </a:lvl9pPr>
          </a:lstStyle>
          <a:p/>
        </p:txBody>
      </p:sp>
      <p:sp>
        <p:nvSpPr>
          <p:cNvPr id="83" name="Google Shape;83;p30"/>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806724" y="1232297"/>
            <a:ext cx="9972893"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0000"/>
              <a:buFont typeface="Poppins"/>
              <a:buNone/>
            </a:pPr>
            <a:br>
              <a:rPr b="1" lang="es-ES">
                <a:latin typeface="Poppins"/>
                <a:ea typeface="Poppins"/>
                <a:cs typeface="Poppins"/>
                <a:sym typeface="Poppins"/>
              </a:rPr>
            </a:br>
            <a:r>
              <a:rPr b="1" lang="es-ES">
                <a:latin typeface="Poppins"/>
                <a:ea typeface="Poppins"/>
                <a:cs typeface="Poppins"/>
                <a:sym typeface="Poppins"/>
              </a:rPr>
              <a:t>Estructuras condicionales</a:t>
            </a:r>
            <a:endParaRPr b="1">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4003852" y="1403461"/>
            <a:ext cx="4210050" cy="1552575"/>
          </a:xfrm>
          <a:prstGeom prst="rect">
            <a:avLst/>
          </a:prstGeom>
          <a:noFill/>
          <a:ln>
            <a:noFill/>
          </a:ln>
        </p:spPr>
      </p:pic>
      <p:sp>
        <p:nvSpPr>
          <p:cNvPr id="161" name="Google Shape;161;p10"/>
          <p:cNvSpPr/>
          <p:nvPr/>
        </p:nvSpPr>
        <p:spPr>
          <a:xfrm>
            <a:off x="742680" y="3259024"/>
            <a:ext cx="10732395"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Cada condición es comprobada en orden. Si la primera es falsa, se comprueba la siguiente y así con las demás. Si una de ellas es verdadera, se ejecuta la rama correspondiente, y la sentencia termina. Incluso si hay más de una condición que sea verdadera, sólo se ejecuta la primera que se encuentra. </a:t>
            </a:r>
            <a:endParaRPr sz="1600">
              <a:solidFill>
                <a:schemeClr val="dk1"/>
              </a:solidFill>
              <a:latin typeface="Poppins"/>
              <a:ea typeface="Poppins"/>
              <a:cs typeface="Poppins"/>
              <a:sym typeface="Poppins"/>
            </a:endParaRPr>
          </a:p>
        </p:txBody>
      </p:sp>
      <p:sp>
        <p:nvSpPr>
          <p:cNvPr id="162" name="Google Shape;162;p10"/>
          <p:cNvSpPr/>
          <p:nvPr/>
        </p:nvSpPr>
        <p:spPr>
          <a:xfrm>
            <a:off x="652528" y="5298411"/>
            <a:ext cx="10590728"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Un condicional puede también estar </a:t>
            </a:r>
            <a:r>
              <a:rPr b="1" lang="es-ES" sz="1600">
                <a:solidFill>
                  <a:schemeClr val="dk1"/>
                </a:solidFill>
                <a:latin typeface="Poppins"/>
                <a:ea typeface="Poppins"/>
                <a:cs typeface="Poppins"/>
                <a:sym typeface="Poppins"/>
              </a:rPr>
              <a:t>anidado</a:t>
            </a:r>
            <a:r>
              <a:rPr lang="es-ES" sz="1600">
                <a:solidFill>
                  <a:schemeClr val="dk1"/>
                </a:solidFill>
                <a:latin typeface="Poppins"/>
                <a:ea typeface="Poppins"/>
                <a:cs typeface="Poppins"/>
                <a:sym typeface="Poppins"/>
              </a:rPr>
              <a:t> dentro de otro. Podríamos haber escrito el ejemplo anterior de las tres ramas de este modo:</a:t>
            </a:r>
            <a:endParaRPr sz="1600">
              <a:solidFill>
                <a:schemeClr val="dk1"/>
              </a:solidFill>
              <a:latin typeface="Poppins"/>
              <a:ea typeface="Poppins"/>
              <a:cs typeface="Poppins"/>
              <a:sym typeface="Poppins"/>
            </a:endParaRPr>
          </a:p>
        </p:txBody>
      </p:sp>
      <p:sp>
        <p:nvSpPr>
          <p:cNvPr id="163" name="Google Shape;163;p10"/>
          <p:cNvSpPr/>
          <p:nvPr/>
        </p:nvSpPr>
        <p:spPr>
          <a:xfrm>
            <a:off x="652528" y="4393009"/>
            <a:ext cx="2670924" cy="406265"/>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s-ES" sz="1800">
                <a:solidFill>
                  <a:srgbClr val="262626"/>
                </a:solidFill>
                <a:latin typeface="Poppins"/>
                <a:ea typeface="Poppins"/>
                <a:cs typeface="Poppins"/>
                <a:sym typeface="Poppins"/>
              </a:rPr>
              <a:t>Condicional anidado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idx="1" type="body"/>
          </p:nvPr>
        </p:nvSpPr>
        <p:spPr>
          <a:xfrm>
            <a:off x="645017" y="4273626"/>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El condicional exterior contiene dos ramas. La primera rama ejecuta una sentencia simple. La segunda contiene otra sentencia if, que tiene a su vez sus propias dos ramas. Esas dos ramas son ambas sentencias simples, pero podrían haber sido sentencias condicionales también. </a:t>
            </a:r>
            <a:endParaRPr/>
          </a:p>
          <a:p>
            <a:pPr indent="0" lvl="0" marL="0" rtl="0" algn="just">
              <a:lnSpc>
                <a:spcPct val="90000"/>
              </a:lnSpc>
              <a:spcBef>
                <a:spcPts val="1000"/>
              </a:spcBef>
              <a:spcAft>
                <a:spcPts val="0"/>
              </a:spcAft>
              <a:buClr>
                <a:schemeClr val="dk1"/>
              </a:buClr>
              <a:buSzPts val="1600"/>
              <a:buNone/>
            </a:pPr>
            <a:r>
              <a:rPr lang="es-ES" sz="1600">
                <a:latin typeface="Poppins"/>
                <a:ea typeface="Poppins"/>
                <a:cs typeface="Poppins"/>
                <a:sym typeface="Poppins"/>
              </a:rPr>
              <a:t>A pesar de que el indentado de las sentencias hace que la estructura esté clara, los condicionales anidados pueden volverse difíciles de leer rápidamente. En general, es buena idea evitarlos si se puede.</a:t>
            </a:r>
            <a:endParaRPr sz="1600">
              <a:latin typeface="Poppins"/>
              <a:ea typeface="Poppins"/>
              <a:cs typeface="Poppins"/>
              <a:sym typeface="Poppins"/>
            </a:endParaRPr>
          </a:p>
        </p:txBody>
      </p:sp>
      <p:pic>
        <p:nvPicPr>
          <p:cNvPr id="169" name="Google Shape;169;p11"/>
          <p:cNvPicPr preferRelativeResize="0"/>
          <p:nvPr/>
        </p:nvPicPr>
        <p:blipFill rotWithShape="1">
          <a:blip r:embed="rId3">
            <a:alphaModFix/>
          </a:blip>
          <a:srcRect b="0" l="0" r="0" t="0"/>
          <a:stretch/>
        </p:blipFill>
        <p:spPr>
          <a:xfrm>
            <a:off x="5513633" y="811367"/>
            <a:ext cx="6356273" cy="3163885"/>
          </a:xfrm>
          <a:prstGeom prst="rect">
            <a:avLst/>
          </a:prstGeom>
          <a:noFill/>
          <a:ln>
            <a:noFill/>
          </a:ln>
        </p:spPr>
      </p:pic>
      <p:pic>
        <p:nvPicPr>
          <p:cNvPr id="170" name="Google Shape;170;p11"/>
          <p:cNvPicPr preferRelativeResize="0"/>
          <p:nvPr/>
        </p:nvPicPr>
        <p:blipFill rotWithShape="1">
          <a:blip r:embed="rId4">
            <a:alphaModFix/>
          </a:blip>
          <a:srcRect b="0" l="0" r="0" t="0"/>
          <a:stretch/>
        </p:blipFill>
        <p:spPr>
          <a:xfrm>
            <a:off x="754608" y="1309747"/>
            <a:ext cx="4075493" cy="21671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p:nvPr/>
        </p:nvSpPr>
        <p:spPr>
          <a:xfrm>
            <a:off x="812442" y="2155702"/>
            <a:ext cx="108171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Los operadores lógicos a menudo proporcionan un modo de simplificar las sentencias condicionales anidadas. Por ejemplo, el código siguiente puede ser reescrito usando un único condicional: </a:t>
            </a:r>
            <a:endParaRPr sz="1600">
              <a:solidFill>
                <a:schemeClr val="dk1"/>
              </a:solidFill>
              <a:latin typeface="Poppins"/>
              <a:ea typeface="Poppins"/>
              <a:cs typeface="Poppins"/>
              <a:sym typeface="Poppins"/>
            </a:endParaRPr>
          </a:p>
        </p:txBody>
      </p:sp>
      <p:sp>
        <p:nvSpPr>
          <p:cNvPr id="176" name="Google Shape;176;p12"/>
          <p:cNvSpPr/>
          <p:nvPr/>
        </p:nvSpPr>
        <p:spPr>
          <a:xfrm>
            <a:off x="812442" y="4020780"/>
            <a:ext cx="998541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La sentencia print se ejecuta solamente si se cumplen las dos condiciones anteriores, así que en realidad podemos conseguir el mismo efecto con el operador and:</a:t>
            </a:r>
            <a:endParaRPr sz="1600">
              <a:solidFill>
                <a:schemeClr val="dk1"/>
              </a:solidFill>
              <a:latin typeface="Poppins"/>
              <a:ea typeface="Poppins"/>
              <a:cs typeface="Poppins"/>
              <a:sym typeface="Poppins"/>
            </a:endParaRPr>
          </a:p>
        </p:txBody>
      </p:sp>
      <p:pic>
        <p:nvPicPr>
          <p:cNvPr id="177" name="Google Shape;177;p12"/>
          <p:cNvPicPr preferRelativeResize="0"/>
          <p:nvPr/>
        </p:nvPicPr>
        <p:blipFill rotWithShape="1">
          <a:blip r:embed="rId3">
            <a:alphaModFix/>
          </a:blip>
          <a:srcRect b="0" l="0" r="0" t="0"/>
          <a:stretch/>
        </p:blipFill>
        <p:spPr>
          <a:xfrm>
            <a:off x="3283174" y="2853435"/>
            <a:ext cx="6115050" cy="762000"/>
          </a:xfrm>
          <a:prstGeom prst="rect">
            <a:avLst/>
          </a:prstGeom>
          <a:noFill/>
          <a:ln>
            <a:noFill/>
          </a:ln>
        </p:spPr>
      </p:pic>
      <p:pic>
        <p:nvPicPr>
          <p:cNvPr id="178" name="Google Shape;178;p12"/>
          <p:cNvPicPr preferRelativeResize="0"/>
          <p:nvPr/>
        </p:nvPicPr>
        <p:blipFill rotWithShape="1">
          <a:blip r:embed="rId4">
            <a:alphaModFix/>
          </a:blip>
          <a:srcRect b="0" l="0" r="0" t="0"/>
          <a:stretch/>
        </p:blipFill>
        <p:spPr>
          <a:xfrm>
            <a:off x="3283174" y="4829383"/>
            <a:ext cx="6791325" cy="78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3"/>
          <p:cNvPicPr preferRelativeResize="0"/>
          <p:nvPr/>
        </p:nvPicPr>
        <p:blipFill rotWithShape="1">
          <a:blip r:embed="rId3">
            <a:alphaModFix/>
          </a:blip>
          <a:srcRect b="0" l="0" r="0" t="0"/>
          <a:stretch/>
        </p:blipFill>
        <p:spPr>
          <a:xfrm>
            <a:off x="2633865" y="2133621"/>
            <a:ext cx="5439602" cy="1690687"/>
          </a:xfrm>
          <a:prstGeom prst="rect">
            <a:avLst/>
          </a:prstGeom>
          <a:noFill/>
          <a:ln>
            <a:noFill/>
          </a:ln>
        </p:spPr>
      </p:pic>
      <p:sp>
        <p:nvSpPr>
          <p:cNvPr id="184" name="Google Shape;184;p13"/>
          <p:cNvSpPr/>
          <p:nvPr/>
        </p:nvSpPr>
        <p:spPr>
          <a:xfrm>
            <a:off x="279042" y="1388428"/>
            <a:ext cx="106293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Si gasto hasta $100, pago con dinero en efectivo. Sino, si gasto más de $100 pero menos de $300, pago con tarjeta de débito. Sino, pago con tarjeta de crédito. </a:t>
            </a:r>
            <a:endParaRPr sz="1800">
              <a:solidFill>
                <a:schemeClr val="dk1"/>
              </a:solidFill>
              <a:latin typeface="Poppins"/>
              <a:ea typeface="Poppins"/>
              <a:cs typeface="Poppins"/>
              <a:sym typeface="Poppins"/>
            </a:endParaRPr>
          </a:p>
        </p:txBody>
      </p:sp>
      <p:sp>
        <p:nvSpPr>
          <p:cNvPr id="185" name="Google Shape;185;p13"/>
          <p:cNvSpPr/>
          <p:nvPr/>
        </p:nvSpPr>
        <p:spPr>
          <a:xfrm>
            <a:off x="279042" y="4310972"/>
            <a:ext cx="72170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Si la compra es mayor a $100, obtengo un descuento del 10% </a:t>
            </a:r>
            <a:endParaRPr sz="1800">
              <a:solidFill>
                <a:schemeClr val="dk1"/>
              </a:solidFill>
              <a:latin typeface="Poppins"/>
              <a:ea typeface="Poppins"/>
              <a:cs typeface="Poppins"/>
              <a:sym typeface="Poppins"/>
            </a:endParaRPr>
          </a:p>
        </p:txBody>
      </p:sp>
      <p:pic>
        <p:nvPicPr>
          <p:cNvPr id="186" name="Google Shape;186;p13"/>
          <p:cNvPicPr preferRelativeResize="0"/>
          <p:nvPr/>
        </p:nvPicPr>
        <p:blipFill rotWithShape="1">
          <a:blip r:embed="rId4">
            <a:alphaModFix/>
          </a:blip>
          <a:srcRect b="0" l="0" r="0" t="0"/>
          <a:stretch/>
        </p:blipFill>
        <p:spPr>
          <a:xfrm>
            <a:off x="3651295" y="4776536"/>
            <a:ext cx="6976705" cy="15178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idx="1" type="body"/>
          </p:nvPr>
        </p:nvSpPr>
        <p:spPr>
          <a:xfrm>
            <a:off x="838200" y="2005928"/>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lang="es-ES" sz="1800">
                <a:latin typeface="Poppins"/>
                <a:ea typeface="Poppins"/>
                <a:cs typeface="Poppins"/>
                <a:sym typeface="Poppins"/>
              </a:rPr>
              <a:t>Si se escribe un código en un script de Python y se produce un error, el script se detendrá inmediatamente, y mostrará un “traceback”. No ejecutará la siguiente sentencia.</a:t>
            </a:r>
            <a:endParaRPr sz="1800">
              <a:latin typeface="Poppins"/>
              <a:ea typeface="Poppins"/>
              <a:cs typeface="Poppins"/>
              <a:sym typeface="Poppins"/>
            </a:endParaRPr>
          </a:p>
        </p:txBody>
      </p:sp>
      <p:sp>
        <p:nvSpPr>
          <p:cNvPr id="192" name="Google Shape;192;p14"/>
          <p:cNvSpPr/>
          <p:nvPr/>
        </p:nvSpPr>
        <p:spPr>
          <a:xfrm>
            <a:off x="838200" y="1486851"/>
            <a:ext cx="72138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dk1"/>
                </a:solidFill>
                <a:latin typeface="Poppins"/>
                <a:ea typeface="Poppins"/>
                <a:cs typeface="Poppins"/>
                <a:sym typeface="Poppins"/>
              </a:rPr>
              <a:t>Captura de excepciones usando try y except</a:t>
            </a:r>
            <a:endParaRPr b="1" sz="2400">
              <a:solidFill>
                <a:schemeClr val="dk1"/>
              </a:solidFill>
              <a:latin typeface="Poppins"/>
              <a:ea typeface="Poppins"/>
              <a:cs typeface="Poppins"/>
              <a:sym typeface="Poppins"/>
            </a:endParaRPr>
          </a:p>
        </p:txBody>
      </p:sp>
      <p:sp>
        <p:nvSpPr>
          <p:cNvPr id="193" name="Google Shape;193;p14"/>
          <p:cNvSpPr/>
          <p:nvPr/>
        </p:nvSpPr>
        <p:spPr>
          <a:xfrm>
            <a:off x="838200" y="2883313"/>
            <a:ext cx="105156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Poppins"/>
                <a:ea typeface="Poppins"/>
                <a:cs typeface="Poppins"/>
                <a:sym typeface="Poppins"/>
              </a:rPr>
              <a:t>Existen estructuras de ejecución condicional dentro de Python para manejar este tipo de errores esperados e inesperados, llamadas “try / except”. La idea de try y except es que si se sabe que cierta secuencia de instrucciones puede generar un problema, sea posible añadir ciertas sentencias para que sean ejecutadas en caso de error. </a:t>
            </a:r>
            <a:endParaRPr/>
          </a:p>
          <a:p>
            <a:pPr indent="0" lvl="0" marL="0" marR="0" rtl="0" algn="just">
              <a:spcBef>
                <a:spcPts val="0"/>
              </a:spcBef>
              <a:spcAft>
                <a:spcPts val="0"/>
              </a:spcAft>
              <a:buNone/>
            </a:pPr>
            <a:r>
              <a:t/>
            </a:r>
            <a:endParaRPr sz="18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800">
                <a:solidFill>
                  <a:schemeClr val="dk1"/>
                </a:solidFill>
                <a:latin typeface="Poppins"/>
                <a:ea typeface="Poppins"/>
                <a:cs typeface="Poppins"/>
                <a:sym typeface="Poppins"/>
              </a:rPr>
              <a:t>Estas sentencias extras (el bloque except) serán ignoradas si no se produce ningún error. Puedes pensar en la característica try y except de Python como una “póliza de seguros” en una secuencia de sentencias.</a:t>
            </a:r>
            <a:endParaRPr sz="1800">
              <a:solidFill>
                <a:schemeClr val="dk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5"/>
          <p:cNvPicPr preferRelativeResize="0"/>
          <p:nvPr>
            <p:ph idx="1" type="body"/>
          </p:nvPr>
        </p:nvPicPr>
        <p:blipFill rotWithShape="1">
          <a:blip r:embed="rId3">
            <a:alphaModFix/>
          </a:blip>
          <a:srcRect b="0" l="0" r="0" t="0"/>
          <a:stretch/>
        </p:blipFill>
        <p:spPr>
          <a:xfrm>
            <a:off x="2605823" y="1807114"/>
            <a:ext cx="6698349" cy="1558020"/>
          </a:xfrm>
          <a:prstGeom prst="rect">
            <a:avLst/>
          </a:prstGeom>
          <a:noFill/>
          <a:ln>
            <a:noFill/>
          </a:ln>
        </p:spPr>
      </p:pic>
      <p:sp>
        <p:nvSpPr>
          <p:cNvPr id="199" name="Google Shape;199;p15"/>
          <p:cNvSpPr/>
          <p:nvPr/>
        </p:nvSpPr>
        <p:spPr>
          <a:xfrm>
            <a:off x="272065" y="1385072"/>
            <a:ext cx="108354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He aquí un programa de ejemplo para convertir una temperatura desde grados Fahrenheit a grados Celsius:</a:t>
            </a:r>
            <a:endParaRPr sz="1800">
              <a:solidFill>
                <a:schemeClr val="dk1"/>
              </a:solidFill>
              <a:latin typeface="Poppins"/>
              <a:ea typeface="Poppins"/>
              <a:cs typeface="Poppins"/>
              <a:sym typeface="Poppins"/>
            </a:endParaRPr>
          </a:p>
        </p:txBody>
      </p:sp>
      <p:sp>
        <p:nvSpPr>
          <p:cNvPr id="200" name="Google Shape;200;p15"/>
          <p:cNvSpPr/>
          <p:nvPr/>
        </p:nvSpPr>
        <p:spPr>
          <a:xfrm>
            <a:off x="588132" y="3248567"/>
            <a:ext cx="403538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Si ejecutamos este código y le damos una entrada no válida, simplemente fallará con un mensaje de error:</a:t>
            </a:r>
            <a:endParaRPr sz="1600">
              <a:solidFill>
                <a:schemeClr val="dk1"/>
              </a:solidFill>
              <a:latin typeface="Poppins"/>
              <a:ea typeface="Poppins"/>
              <a:cs typeface="Poppins"/>
              <a:sym typeface="Poppins"/>
            </a:endParaRPr>
          </a:p>
        </p:txBody>
      </p:sp>
      <p:pic>
        <p:nvPicPr>
          <p:cNvPr id="201" name="Google Shape;201;p15"/>
          <p:cNvPicPr preferRelativeResize="0"/>
          <p:nvPr/>
        </p:nvPicPr>
        <p:blipFill rotWithShape="1">
          <a:blip r:embed="rId4">
            <a:alphaModFix/>
          </a:blip>
          <a:srcRect b="0" l="0" r="0" t="0"/>
          <a:stretch/>
        </p:blipFill>
        <p:spPr>
          <a:xfrm>
            <a:off x="588132" y="4153135"/>
            <a:ext cx="4324350" cy="1543050"/>
          </a:xfrm>
          <a:prstGeom prst="rect">
            <a:avLst/>
          </a:prstGeom>
          <a:noFill/>
          <a:ln>
            <a:noFill/>
          </a:ln>
        </p:spPr>
      </p:pic>
      <p:sp>
        <p:nvSpPr>
          <p:cNvPr id="202" name="Google Shape;202;p15"/>
          <p:cNvSpPr/>
          <p:nvPr/>
        </p:nvSpPr>
        <p:spPr>
          <a:xfrm>
            <a:off x="5849691" y="3248567"/>
            <a:ext cx="6096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Se puede reescribir nuestro conversor de temperaturas de esta forma:</a:t>
            </a:r>
            <a:endParaRPr sz="1600">
              <a:solidFill>
                <a:schemeClr val="dk1"/>
              </a:solidFill>
              <a:latin typeface="Poppins"/>
              <a:ea typeface="Poppins"/>
              <a:cs typeface="Poppins"/>
              <a:sym typeface="Poppins"/>
            </a:endParaRPr>
          </a:p>
        </p:txBody>
      </p:sp>
      <p:pic>
        <p:nvPicPr>
          <p:cNvPr id="203" name="Google Shape;203;p15"/>
          <p:cNvPicPr preferRelativeResize="0"/>
          <p:nvPr/>
        </p:nvPicPr>
        <p:blipFill rotWithShape="1">
          <a:blip r:embed="rId5">
            <a:alphaModFix/>
          </a:blip>
          <a:srcRect b="0" l="0" r="0" t="0"/>
          <a:stretch/>
        </p:blipFill>
        <p:spPr>
          <a:xfrm>
            <a:off x="5849691" y="4169443"/>
            <a:ext cx="5257800" cy="176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p:nvPr/>
        </p:nvSpPr>
        <p:spPr>
          <a:xfrm>
            <a:off x="176011" y="1468966"/>
            <a:ext cx="1033315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Python comienza ejecutando la secuencia de sentencias del bloque try. Si todo va bien, se saltará todo el bloque except y terminará. Si ocurre una excepción dentro del bloque try, Python saltará fuera de ese bloque y ejecutará la secuencia de sentencias del bloque except.</a:t>
            </a:r>
            <a:endParaRPr sz="1600">
              <a:solidFill>
                <a:schemeClr val="dk1"/>
              </a:solidFill>
              <a:latin typeface="Poppins"/>
              <a:ea typeface="Poppins"/>
              <a:cs typeface="Poppins"/>
              <a:sym typeface="Poppins"/>
            </a:endParaRPr>
          </a:p>
        </p:txBody>
      </p:sp>
      <p:sp>
        <p:nvSpPr>
          <p:cNvPr id="209" name="Google Shape;209;p16"/>
          <p:cNvSpPr/>
          <p:nvPr/>
        </p:nvSpPr>
        <p:spPr>
          <a:xfrm>
            <a:off x="176011" y="2412957"/>
            <a:ext cx="10333150"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Gestionar una excepción con una sentencia try recibe el nombre de capturar una excepción. En este ejemplo, la clausula except muestra un mensaje de error. En general, capturar una excepción te da la oportunidad de corregir el problema, volverlo a intentar o, al menos, terminar el programa con elegancia</a:t>
            </a:r>
            <a:endParaRPr sz="1600">
              <a:solidFill>
                <a:schemeClr val="dk1"/>
              </a:solidFill>
              <a:latin typeface="Poppins"/>
              <a:ea typeface="Poppins"/>
              <a:cs typeface="Poppins"/>
              <a:sym typeface="Poppins"/>
            </a:endParaRPr>
          </a:p>
        </p:txBody>
      </p:sp>
      <p:sp>
        <p:nvSpPr>
          <p:cNvPr id="210" name="Google Shape;210;p16"/>
          <p:cNvSpPr/>
          <p:nvPr/>
        </p:nvSpPr>
        <p:spPr>
          <a:xfrm>
            <a:off x="176011" y="3692645"/>
            <a:ext cx="1033315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Python permite utilizar varios except para un solo bloque try, de forma que podamos dar un tratamiento distinto a la excepción dependiendo del tipo de excepción de la que se trate. Esto es una buena práctica, y es tan sencillo como indicar el nombre del tipo a continuación del except</a:t>
            </a:r>
            <a:endParaRPr sz="1600">
              <a:solidFill>
                <a:schemeClr val="dk1"/>
              </a:solidFill>
              <a:latin typeface="Poppins"/>
              <a:ea typeface="Poppins"/>
              <a:cs typeface="Poppins"/>
              <a:sym typeface="Poppins"/>
            </a:endParaRPr>
          </a:p>
        </p:txBody>
      </p:sp>
      <p:pic>
        <p:nvPicPr>
          <p:cNvPr id="211" name="Google Shape;211;p16"/>
          <p:cNvPicPr preferRelativeResize="0"/>
          <p:nvPr/>
        </p:nvPicPr>
        <p:blipFill rotWithShape="1">
          <a:blip r:embed="rId3">
            <a:alphaModFix/>
          </a:blip>
          <a:srcRect b="0" l="0" r="0" t="0"/>
          <a:stretch/>
        </p:blipFill>
        <p:spPr>
          <a:xfrm>
            <a:off x="3861180" y="4726112"/>
            <a:ext cx="3838575" cy="156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p:nvPr/>
        </p:nvSpPr>
        <p:spPr>
          <a:xfrm>
            <a:off x="279041" y="1400965"/>
            <a:ext cx="10771031"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Poppins"/>
                <a:ea typeface="Poppins"/>
                <a:cs typeface="Poppins"/>
                <a:sym typeface="Poppins"/>
              </a:rPr>
              <a:t>Cuando se lanza una excepción en el bloque try, se busca en cada una de las clausulas except un manejador adecuado para el tipo de error que se produjo. En caso de que no se encuentre, se propaga la excepción. Además podemos hacer que un mismo except sirva para tratar más de una excepción usando una tupla para listar los tipos de error que queremos que trate el bloque:</a:t>
            </a:r>
            <a:endParaRPr sz="1800">
              <a:solidFill>
                <a:schemeClr val="dk1"/>
              </a:solidFill>
              <a:latin typeface="Poppins"/>
              <a:ea typeface="Poppins"/>
              <a:cs typeface="Poppins"/>
              <a:sym typeface="Poppins"/>
            </a:endParaRPr>
          </a:p>
        </p:txBody>
      </p:sp>
      <p:pic>
        <p:nvPicPr>
          <p:cNvPr id="217" name="Google Shape;217;p17"/>
          <p:cNvPicPr preferRelativeResize="0"/>
          <p:nvPr/>
        </p:nvPicPr>
        <p:blipFill rotWithShape="1">
          <a:blip r:embed="rId3">
            <a:alphaModFix/>
          </a:blip>
          <a:srcRect b="0" l="0" r="0" t="0"/>
          <a:stretch/>
        </p:blipFill>
        <p:spPr>
          <a:xfrm>
            <a:off x="4033238" y="2798543"/>
            <a:ext cx="4344280" cy="1452161"/>
          </a:xfrm>
          <a:prstGeom prst="rect">
            <a:avLst/>
          </a:prstGeom>
          <a:noFill/>
          <a:ln>
            <a:noFill/>
          </a:ln>
        </p:spPr>
      </p:pic>
      <p:sp>
        <p:nvSpPr>
          <p:cNvPr id="218" name="Google Shape;218;p17"/>
          <p:cNvSpPr/>
          <p:nvPr/>
        </p:nvSpPr>
        <p:spPr>
          <a:xfrm>
            <a:off x="279041" y="4543855"/>
            <a:ext cx="107710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La construcción try-except puede contar además con una clausula else, que define un fragmento de código a ejecutar sólo si no se ha producido ninguna excepción en el try.</a:t>
            </a:r>
            <a:endParaRPr sz="1800">
              <a:solidFill>
                <a:schemeClr val="dk1"/>
              </a:solidFill>
              <a:latin typeface="Poppins"/>
              <a:ea typeface="Poppins"/>
              <a:cs typeface="Poppins"/>
              <a:sym typeface="Poppins"/>
            </a:endParaRPr>
          </a:p>
        </p:txBody>
      </p:sp>
      <p:pic>
        <p:nvPicPr>
          <p:cNvPr id="219" name="Google Shape;219;p17"/>
          <p:cNvPicPr preferRelativeResize="0"/>
          <p:nvPr/>
        </p:nvPicPr>
        <p:blipFill rotWithShape="1">
          <a:blip r:embed="rId4">
            <a:alphaModFix/>
          </a:blip>
          <a:srcRect b="0" l="0" r="0" t="0"/>
          <a:stretch/>
        </p:blipFill>
        <p:spPr>
          <a:xfrm>
            <a:off x="4033238" y="5190186"/>
            <a:ext cx="3380928" cy="14880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779173" y="2240923"/>
            <a:ext cx="10026202" cy="4185635"/>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chemeClr val="dk1"/>
              </a:buClr>
              <a:buSzPts val="1600"/>
              <a:buNone/>
            </a:pPr>
            <a:r>
              <a:t/>
            </a:r>
            <a:endParaRPr sz="1600">
              <a:solidFill>
                <a:srgbClr val="262626"/>
              </a:solidFill>
              <a:latin typeface="Poppins"/>
              <a:ea typeface="Poppins"/>
              <a:cs typeface="Poppins"/>
              <a:sym typeface="Poppins"/>
            </a:endParaRPr>
          </a:p>
          <a:p>
            <a:pPr indent="0" lvl="0" marL="0" rtl="0" algn="just">
              <a:lnSpc>
                <a:spcPct val="120000"/>
              </a:lnSpc>
              <a:spcBef>
                <a:spcPts val="1000"/>
              </a:spcBef>
              <a:spcAft>
                <a:spcPts val="0"/>
              </a:spcAft>
              <a:buClr>
                <a:srgbClr val="262626"/>
              </a:buClr>
              <a:buSzPts val="1800"/>
              <a:buNone/>
            </a:pPr>
            <a:r>
              <a:rPr b="1" lang="es-ES" sz="1800">
                <a:solidFill>
                  <a:srgbClr val="262626"/>
                </a:solidFill>
                <a:latin typeface="Poppins"/>
                <a:ea typeface="Poppins"/>
                <a:cs typeface="Poppins"/>
                <a:sym typeface="Poppins"/>
              </a:rPr>
              <a:t>Identación</a:t>
            </a:r>
            <a:endParaRPr/>
          </a:p>
          <a:p>
            <a:pPr indent="0" lvl="0" marL="0" rtl="0" algn="just">
              <a:lnSpc>
                <a:spcPct val="120000"/>
              </a:lnSpc>
              <a:spcBef>
                <a:spcPts val="1000"/>
              </a:spcBef>
              <a:spcAft>
                <a:spcPts val="0"/>
              </a:spcAft>
              <a:buClr>
                <a:srgbClr val="262626"/>
              </a:buClr>
              <a:buSzPts val="1600"/>
              <a:buNone/>
            </a:pPr>
            <a:r>
              <a:rPr lang="es-ES" sz="1600">
                <a:solidFill>
                  <a:srgbClr val="262626"/>
                </a:solidFill>
                <a:latin typeface="Poppins"/>
                <a:ea typeface="Poppins"/>
                <a:cs typeface="Poppins"/>
                <a:sym typeface="Poppins"/>
              </a:rPr>
              <a:t>Para hablar de estructuras de control de flujo en Python, es imprescindible primero, hablar de identación.</a:t>
            </a:r>
            <a:endParaRPr/>
          </a:p>
          <a:p>
            <a:pPr indent="0" lvl="0" marL="0" rtl="0" algn="just">
              <a:lnSpc>
                <a:spcPct val="120000"/>
              </a:lnSpc>
              <a:spcBef>
                <a:spcPts val="1000"/>
              </a:spcBef>
              <a:spcAft>
                <a:spcPts val="0"/>
              </a:spcAft>
              <a:buClr>
                <a:schemeClr val="dk1"/>
              </a:buClr>
              <a:buSzPts val="1600"/>
              <a:buNone/>
            </a:pPr>
            <a:r>
              <a:t/>
            </a:r>
            <a:endParaRPr sz="1600">
              <a:solidFill>
                <a:srgbClr val="262626"/>
              </a:solidFill>
              <a:latin typeface="Poppins"/>
              <a:ea typeface="Poppins"/>
              <a:cs typeface="Poppins"/>
              <a:sym typeface="Poppins"/>
            </a:endParaRPr>
          </a:p>
          <a:p>
            <a:pPr indent="0" lvl="0" marL="0" rtl="0" algn="just">
              <a:lnSpc>
                <a:spcPct val="120000"/>
              </a:lnSpc>
              <a:spcBef>
                <a:spcPts val="1000"/>
              </a:spcBef>
              <a:spcAft>
                <a:spcPts val="0"/>
              </a:spcAft>
              <a:buClr>
                <a:srgbClr val="262626"/>
              </a:buClr>
              <a:buSzPts val="1600"/>
              <a:buNone/>
            </a:pPr>
            <a:r>
              <a:rPr b="1" lang="es-ES" sz="1600">
                <a:solidFill>
                  <a:srgbClr val="262626"/>
                </a:solidFill>
                <a:latin typeface="Poppins"/>
                <a:ea typeface="Poppins"/>
                <a:cs typeface="Poppins"/>
                <a:sym typeface="Poppins"/>
              </a:rPr>
              <a:t>¿Qué es la identación? </a:t>
            </a:r>
            <a:r>
              <a:rPr lang="es-ES" sz="1600">
                <a:solidFill>
                  <a:srgbClr val="262626"/>
                </a:solidFill>
                <a:latin typeface="Poppins"/>
                <a:ea typeface="Poppins"/>
                <a:cs typeface="Poppins"/>
                <a:sym typeface="Poppins"/>
              </a:rPr>
              <a:t>En un lenguaje informático, la identación es lo que la sangría al lenguaje humano escrito (a nivel formal). Así como para el lenguaje formal, cuando uno redacta una carta, debe respetar ciertas sangrías, los lenguajes informáticos, requieren una identación.</a:t>
            </a:r>
            <a:endParaRPr/>
          </a:p>
          <a:p>
            <a:pPr indent="0" lvl="0" marL="0" rtl="0" algn="just">
              <a:lnSpc>
                <a:spcPct val="120000"/>
              </a:lnSpc>
              <a:spcBef>
                <a:spcPts val="1000"/>
              </a:spcBef>
              <a:spcAft>
                <a:spcPts val="0"/>
              </a:spcAft>
              <a:buClr>
                <a:srgbClr val="262626"/>
              </a:buClr>
              <a:buSzPts val="1600"/>
              <a:buNone/>
            </a:pPr>
            <a:r>
              <a:rPr lang="es-ES" sz="1600">
                <a:solidFill>
                  <a:srgbClr val="262626"/>
                </a:solidFill>
                <a:latin typeface="Poppins"/>
                <a:ea typeface="Poppins"/>
                <a:cs typeface="Poppins"/>
                <a:sym typeface="Poppins"/>
              </a:rPr>
              <a:t>No todos los lenguajes de programación, necesitan de una identación, aunque sí, se estila implementarla, a fin de otorgar mayor legibilidad al código fuente. Pero en el caso de Python, la identación es obligatoria, ya que de ella, dependerá su estructura.</a:t>
            </a:r>
            <a:endParaRPr sz="1600">
              <a:solidFill>
                <a:srgbClr val="262626"/>
              </a:solidFill>
              <a:latin typeface="Poppins"/>
              <a:ea typeface="Poppins"/>
              <a:cs typeface="Poppins"/>
              <a:sym typeface="Poppins"/>
            </a:endParaRPr>
          </a:p>
        </p:txBody>
      </p:sp>
      <p:sp>
        <p:nvSpPr>
          <p:cNvPr id="94" name="Google Shape;94;p2"/>
          <p:cNvSpPr txBox="1"/>
          <p:nvPr/>
        </p:nvSpPr>
        <p:spPr>
          <a:xfrm>
            <a:off x="779173" y="1171999"/>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Poppins"/>
              <a:buNone/>
            </a:pPr>
            <a:r>
              <a:rPr b="1" i="0" lang="es-ES" sz="4000" u="none" cap="none" strike="noStrike">
                <a:solidFill>
                  <a:schemeClr val="dk1"/>
                </a:solidFill>
                <a:latin typeface="Poppins"/>
                <a:ea typeface="Poppins"/>
                <a:cs typeface="Poppins"/>
                <a:sym typeface="Poppins"/>
              </a:rPr>
              <a:t>Estructuras de Control de Flujo</a:t>
            </a:r>
            <a:endParaRPr b="1" i="0" sz="4000" u="none" cap="none" strike="noStrike">
              <a:solidFill>
                <a:schemeClr val="dk1"/>
              </a:solidFill>
              <a:latin typeface="Poppins"/>
              <a:ea typeface="Poppins"/>
              <a:cs typeface="Poppins"/>
              <a:sym typeface="Poppins"/>
            </a:endParaRPr>
          </a:p>
        </p:txBody>
      </p:sp>
      <p:sp>
        <p:nvSpPr>
          <p:cNvPr id="95" name="Google Shape;95;p2"/>
          <p:cNvSpPr txBox="1"/>
          <p:nvPr/>
        </p:nvSpPr>
        <p:spPr>
          <a:xfrm>
            <a:off x="779173" y="1928074"/>
            <a:ext cx="100927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600" u="none" cap="none" strike="noStrike">
                <a:solidFill>
                  <a:srgbClr val="262626"/>
                </a:solidFill>
                <a:latin typeface="Poppins"/>
                <a:ea typeface="Poppins"/>
                <a:cs typeface="Poppins"/>
                <a:sym typeface="Poppins"/>
              </a:rPr>
              <a:t>Una estructura de control, es un bloque de código que permite agrupar instrucciones de manera controlada. </a:t>
            </a:r>
            <a:endParaRPr/>
          </a:p>
          <a:p>
            <a:pPr indent="0" lvl="0" marL="0" marR="0" rtl="0" algn="l">
              <a:spcBef>
                <a:spcPts val="0"/>
              </a:spcBef>
              <a:spcAft>
                <a:spcPts val="0"/>
              </a:spcAft>
              <a:buNone/>
            </a:pPr>
            <a:r>
              <a:t/>
            </a:r>
            <a:endParaRPr sz="2400">
              <a:solidFill>
                <a:srgbClr val="262626"/>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idx="1" type="body"/>
          </p:nvPr>
        </p:nvSpPr>
        <p:spPr>
          <a:xfrm>
            <a:off x="683654" y="104346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600"/>
              <a:buNone/>
            </a:pPr>
            <a:r>
              <a:t/>
            </a:r>
            <a:endParaRPr sz="1600">
              <a:latin typeface="Poppins"/>
              <a:ea typeface="Poppins"/>
              <a:cs typeface="Poppins"/>
              <a:sym typeface="Poppins"/>
            </a:endParaRPr>
          </a:p>
          <a:p>
            <a:pPr indent="0" lvl="0" marL="0" rtl="0" algn="l">
              <a:lnSpc>
                <a:spcPct val="100000"/>
              </a:lnSpc>
              <a:spcBef>
                <a:spcPts val="1000"/>
              </a:spcBef>
              <a:spcAft>
                <a:spcPts val="0"/>
              </a:spcAft>
              <a:buClr>
                <a:schemeClr val="dk1"/>
              </a:buClr>
              <a:buSzPts val="1600"/>
              <a:buNone/>
            </a:pPr>
            <a:r>
              <a:rPr lang="es-ES" sz="1600">
                <a:latin typeface="Poppins"/>
                <a:ea typeface="Poppins"/>
                <a:cs typeface="Poppins"/>
                <a:sym typeface="Poppins"/>
              </a:rPr>
              <a:t>Una identación de 4 (cuatro) espacios en blanco, indicará que las instrucciones identadas, forman parte de una misma estructura de control.</a:t>
            </a:r>
            <a:endParaRPr/>
          </a:p>
          <a:p>
            <a:pPr indent="0" lvl="0" marL="0" rtl="0" algn="l">
              <a:lnSpc>
                <a:spcPct val="100000"/>
              </a:lnSpc>
              <a:spcBef>
                <a:spcPts val="1000"/>
              </a:spcBef>
              <a:spcAft>
                <a:spcPts val="0"/>
              </a:spcAft>
              <a:buClr>
                <a:schemeClr val="dk1"/>
              </a:buClr>
              <a:buSzPts val="1600"/>
              <a:buNone/>
            </a:pPr>
            <a:r>
              <a:rPr lang="es-ES" sz="1600">
                <a:latin typeface="Poppins"/>
                <a:ea typeface="Poppins"/>
                <a:cs typeface="Poppins"/>
                <a:sym typeface="Poppins"/>
              </a:rPr>
              <a:t>Una estructura de control, entonces, se define de la siguiente forma: </a:t>
            </a:r>
            <a:endParaRPr sz="1600">
              <a:latin typeface="Poppins"/>
              <a:ea typeface="Poppins"/>
              <a:cs typeface="Poppins"/>
              <a:sym typeface="Poppins"/>
            </a:endParaRPr>
          </a:p>
        </p:txBody>
      </p:sp>
      <p:pic>
        <p:nvPicPr>
          <p:cNvPr id="101" name="Google Shape;101;p3"/>
          <p:cNvPicPr preferRelativeResize="0"/>
          <p:nvPr/>
        </p:nvPicPr>
        <p:blipFill rotWithShape="1">
          <a:blip r:embed="rId3">
            <a:alphaModFix/>
          </a:blip>
          <a:srcRect b="0" l="0" r="0" t="0"/>
          <a:stretch/>
        </p:blipFill>
        <p:spPr>
          <a:xfrm>
            <a:off x="2616155" y="1959422"/>
            <a:ext cx="6216611" cy="1147361"/>
          </a:xfrm>
          <a:prstGeom prst="rect">
            <a:avLst/>
          </a:prstGeom>
          <a:noFill/>
          <a:ln>
            <a:noFill/>
          </a:ln>
        </p:spPr>
      </p:pic>
      <p:sp>
        <p:nvSpPr>
          <p:cNvPr id="102" name="Google Shape;102;p3"/>
          <p:cNvSpPr/>
          <p:nvPr/>
        </p:nvSpPr>
        <p:spPr>
          <a:xfrm>
            <a:off x="683654" y="3015997"/>
            <a:ext cx="2573140" cy="406265"/>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s-ES" sz="1800">
                <a:solidFill>
                  <a:srgbClr val="262626"/>
                </a:solidFill>
                <a:latin typeface="Poppins"/>
                <a:ea typeface="Poppins"/>
                <a:cs typeface="Poppins"/>
                <a:sym typeface="Poppins"/>
              </a:rPr>
              <a:t>Asignación múltiple</a:t>
            </a:r>
            <a:endParaRPr/>
          </a:p>
        </p:txBody>
      </p:sp>
      <p:sp>
        <p:nvSpPr>
          <p:cNvPr id="103" name="Google Shape;103;p3"/>
          <p:cNvSpPr/>
          <p:nvPr/>
        </p:nvSpPr>
        <p:spPr>
          <a:xfrm>
            <a:off x="683654" y="3501499"/>
            <a:ext cx="10515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Otra de las ventajas que Python nos provee, es la de poder asignar en una sola instrucción, múltiples variables:</a:t>
            </a:r>
            <a:endParaRPr sz="1600">
              <a:solidFill>
                <a:schemeClr val="dk1"/>
              </a:solidFill>
              <a:latin typeface="Poppins"/>
              <a:ea typeface="Poppins"/>
              <a:cs typeface="Poppins"/>
              <a:sym typeface="Poppins"/>
            </a:endParaRPr>
          </a:p>
        </p:txBody>
      </p:sp>
      <p:sp>
        <p:nvSpPr>
          <p:cNvPr id="104" name="Google Shape;104;p3"/>
          <p:cNvSpPr/>
          <p:nvPr/>
        </p:nvSpPr>
        <p:spPr>
          <a:xfrm>
            <a:off x="683654" y="4236079"/>
            <a:ext cx="10515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En una sola instrucción, estamos declarando tres variables: a, b y c y asignándoles un valor concreto a cada una</a:t>
            </a:r>
            <a:r>
              <a:rPr lang="es-ES" sz="1400">
                <a:solidFill>
                  <a:schemeClr val="dk1"/>
                </a:solidFill>
                <a:latin typeface="Poppins"/>
                <a:ea typeface="Poppins"/>
                <a:cs typeface="Poppins"/>
                <a:sym typeface="Poppins"/>
              </a:rPr>
              <a:t>: </a:t>
            </a:r>
            <a:endParaRPr sz="1400">
              <a:solidFill>
                <a:schemeClr val="dk1"/>
              </a:solidFill>
              <a:latin typeface="Poppins"/>
              <a:ea typeface="Poppins"/>
              <a:cs typeface="Poppins"/>
              <a:sym typeface="Poppins"/>
            </a:endParaRPr>
          </a:p>
        </p:txBody>
      </p:sp>
      <p:pic>
        <p:nvPicPr>
          <p:cNvPr id="105" name="Google Shape;105;p3"/>
          <p:cNvPicPr preferRelativeResize="0"/>
          <p:nvPr/>
        </p:nvPicPr>
        <p:blipFill rotWithShape="1">
          <a:blip r:embed="rId4">
            <a:alphaModFix/>
          </a:blip>
          <a:srcRect b="0" l="0" r="0" t="0"/>
          <a:stretch/>
        </p:blipFill>
        <p:spPr>
          <a:xfrm>
            <a:off x="2957447" y="5489220"/>
            <a:ext cx="5534025" cy="9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body"/>
          </p:nvPr>
        </p:nvSpPr>
        <p:spPr>
          <a:xfrm>
            <a:off x="181377" y="1642809"/>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s-ES" sz="1600">
                <a:latin typeface="Poppins"/>
                <a:ea typeface="Poppins"/>
                <a:cs typeface="Poppins"/>
                <a:sym typeface="Poppins"/>
              </a:rPr>
              <a:t>La asignación múltiple de variables, también </a:t>
            </a:r>
            <a:r>
              <a:rPr lang="es-ES" sz="1800">
                <a:latin typeface="Poppins"/>
                <a:ea typeface="Poppins"/>
                <a:cs typeface="Poppins"/>
                <a:sym typeface="Poppins"/>
              </a:rPr>
              <a:t>puede</a:t>
            </a:r>
            <a:r>
              <a:rPr lang="es-ES" sz="1600">
                <a:latin typeface="Poppins"/>
                <a:ea typeface="Poppins"/>
                <a:cs typeface="Poppins"/>
                <a:sym typeface="Poppins"/>
              </a:rPr>
              <a:t> darse utilizando como valores, el contenido de una tupla:</a:t>
            </a:r>
            <a:endParaRPr sz="1600">
              <a:latin typeface="Poppins"/>
              <a:ea typeface="Poppins"/>
              <a:cs typeface="Poppins"/>
              <a:sym typeface="Poppins"/>
            </a:endParaRPr>
          </a:p>
        </p:txBody>
      </p:sp>
      <p:pic>
        <p:nvPicPr>
          <p:cNvPr id="111" name="Google Shape;111;p4"/>
          <p:cNvPicPr preferRelativeResize="0"/>
          <p:nvPr/>
        </p:nvPicPr>
        <p:blipFill rotWithShape="1">
          <a:blip r:embed="rId3">
            <a:alphaModFix/>
          </a:blip>
          <a:srcRect b="0" l="0" r="0" t="0"/>
          <a:stretch/>
        </p:blipFill>
        <p:spPr>
          <a:xfrm>
            <a:off x="3061748" y="2042830"/>
            <a:ext cx="4754857" cy="1606371"/>
          </a:xfrm>
          <a:prstGeom prst="rect">
            <a:avLst/>
          </a:prstGeom>
          <a:noFill/>
          <a:ln>
            <a:noFill/>
          </a:ln>
        </p:spPr>
      </p:pic>
      <p:sp>
        <p:nvSpPr>
          <p:cNvPr id="112" name="Google Shape;112;p4"/>
          <p:cNvSpPr/>
          <p:nvPr/>
        </p:nvSpPr>
        <p:spPr>
          <a:xfrm>
            <a:off x="181377" y="3649201"/>
            <a:ext cx="26116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O también, de una lista:</a:t>
            </a:r>
            <a:endParaRPr sz="1600">
              <a:solidFill>
                <a:schemeClr val="dk1"/>
              </a:solidFill>
              <a:latin typeface="Poppins"/>
              <a:ea typeface="Poppins"/>
              <a:cs typeface="Poppins"/>
              <a:sym typeface="Poppins"/>
            </a:endParaRPr>
          </a:p>
        </p:txBody>
      </p:sp>
      <p:pic>
        <p:nvPicPr>
          <p:cNvPr id="113" name="Google Shape;113;p4"/>
          <p:cNvPicPr preferRelativeResize="0"/>
          <p:nvPr/>
        </p:nvPicPr>
        <p:blipFill rotWithShape="1">
          <a:blip r:embed="rId4">
            <a:alphaModFix/>
          </a:blip>
          <a:srcRect b="0" l="0" r="0" t="0"/>
          <a:stretch/>
        </p:blipFill>
        <p:spPr>
          <a:xfrm>
            <a:off x="3061748" y="4162528"/>
            <a:ext cx="5919083" cy="16933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idx="1" type="body"/>
          </p:nvPr>
        </p:nvSpPr>
        <p:spPr>
          <a:xfrm>
            <a:off x="838200" y="2117250"/>
            <a:ext cx="10515600" cy="3596882"/>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Clr>
                <a:srgbClr val="262626"/>
              </a:buClr>
              <a:buSzPts val="1800"/>
              <a:buNone/>
            </a:pPr>
            <a:r>
              <a:rPr lang="es-ES" sz="1800">
                <a:solidFill>
                  <a:srgbClr val="262626"/>
                </a:solidFill>
                <a:latin typeface="Poppins"/>
                <a:ea typeface="Poppins"/>
                <a:cs typeface="Poppins"/>
                <a:sym typeface="Poppins"/>
              </a:rPr>
              <a:t>Las estructuras de control condicionales, son aquellas que nos permiten evaluar si una o más condiciones se cumplen, para decir qué acción vamos a ejecutar. La evaluación de condiciones, solo puede arrojar 1 de 2 resultados: verdadero o falso (</a:t>
            </a:r>
            <a:r>
              <a:rPr b="1" lang="es-ES" sz="1800">
                <a:solidFill>
                  <a:srgbClr val="262626"/>
                </a:solidFill>
                <a:latin typeface="Poppins"/>
                <a:ea typeface="Poppins"/>
                <a:cs typeface="Poppins"/>
                <a:sym typeface="Poppins"/>
              </a:rPr>
              <a:t>True </a:t>
            </a:r>
            <a:r>
              <a:rPr lang="es-ES" sz="1800">
                <a:solidFill>
                  <a:srgbClr val="262626"/>
                </a:solidFill>
                <a:latin typeface="Poppins"/>
                <a:ea typeface="Poppins"/>
                <a:cs typeface="Poppins"/>
                <a:sym typeface="Poppins"/>
              </a:rPr>
              <a:t>o </a:t>
            </a:r>
            <a:r>
              <a:rPr b="1" lang="es-ES" sz="1800">
                <a:solidFill>
                  <a:srgbClr val="262626"/>
                </a:solidFill>
                <a:latin typeface="Poppins"/>
                <a:ea typeface="Poppins"/>
                <a:cs typeface="Poppins"/>
                <a:sym typeface="Poppins"/>
              </a:rPr>
              <a:t>False</a:t>
            </a:r>
            <a:r>
              <a:rPr lang="es-ES" sz="1800">
                <a:solidFill>
                  <a:srgbClr val="262626"/>
                </a:solidFill>
                <a:latin typeface="Poppins"/>
                <a:ea typeface="Poppins"/>
                <a:cs typeface="Poppins"/>
                <a:sym typeface="Poppins"/>
              </a:rPr>
              <a:t>). </a:t>
            </a:r>
            <a:endParaRPr/>
          </a:p>
          <a:p>
            <a:pPr indent="0" lvl="0" marL="0" rtl="0" algn="just">
              <a:lnSpc>
                <a:spcPct val="90000"/>
              </a:lnSpc>
              <a:spcBef>
                <a:spcPts val="1000"/>
              </a:spcBef>
              <a:spcAft>
                <a:spcPts val="0"/>
              </a:spcAft>
              <a:buClr>
                <a:schemeClr val="dk1"/>
              </a:buClr>
              <a:buSzPts val="1800"/>
              <a:buNone/>
            </a:pPr>
            <a:r>
              <a:t/>
            </a:r>
            <a:endParaRPr sz="1800">
              <a:solidFill>
                <a:srgbClr val="262626"/>
              </a:solidFill>
              <a:latin typeface="Poppins"/>
              <a:ea typeface="Poppins"/>
              <a:cs typeface="Poppins"/>
              <a:sym typeface="Poppins"/>
            </a:endParaRPr>
          </a:p>
          <a:p>
            <a:pPr indent="0" lvl="0" marL="0" rtl="0" algn="just">
              <a:lnSpc>
                <a:spcPct val="90000"/>
              </a:lnSpc>
              <a:spcBef>
                <a:spcPts val="1000"/>
              </a:spcBef>
              <a:spcAft>
                <a:spcPts val="0"/>
              </a:spcAft>
              <a:buClr>
                <a:srgbClr val="262626"/>
              </a:buClr>
              <a:buSzPts val="1800"/>
              <a:buNone/>
            </a:pPr>
            <a:r>
              <a:rPr lang="es-ES" sz="1800">
                <a:solidFill>
                  <a:srgbClr val="262626"/>
                </a:solidFill>
                <a:latin typeface="Poppins"/>
                <a:ea typeface="Poppins"/>
                <a:cs typeface="Poppins"/>
                <a:sym typeface="Poppins"/>
              </a:rPr>
              <a:t>En la vida diaria, actuamos de acuerdo a la evaluación de condiciones, de manera mucho más frecuente de lo que en realidad creemos: Si el semáforo está en verde, cruzar la calle. Sino, esperar a que el semáforo se ponga en verde. </a:t>
            </a:r>
            <a:endParaRPr/>
          </a:p>
          <a:p>
            <a:pPr indent="0" lvl="0" marL="0" rtl="0" algn="just">
              <a:lnSpc>
                <a:spcPct val="90000"/>
              </a:lnSpc>
              <a:spcBef>
                <a:spcPts val="1000"/>
              </a:spcBef>
              <a:spcAft>
                <a:spcPts val="0"/>
              </a:spcAft>
              <a:buClr>
                <a:schemeClr val="dk1"/>
              </a:buClr>
              <a:buSzPts val="1800"/>
              <a:buNone/>
            </a:pPr>
            <a:r>
              <a:t/>
            </a:r>
            <a:endParaRPr sz="1800">
              <a:solidFill>
                <a:srgbClr val="262626"/>
              </a:solidFill>
              <a:latin typeface="Poppins"/>
              <a:ea typeface="Poppins"/>
              <a:cs typeface="Poppins"/>
              <a:sym typeface="Poppins"/>
            </a:endParaRPr>
          </a:p>
          <a:p>
            <a:pPr indent="0" lvl="0" marL="0" rtl="0" algn="just">
              <a:lnSpc>
                <a:spcPct val="90000"/>
              </a:lnSpc>
              <a:spcBef>
                <a:spcPts val="1000"/>
              </a:spcBef>
              <a:spcAft>
                <a:spcPts val="0"/>
              </a:spcAft>
              <a:buClr>
                <a:srgbClr val="262626"/>
              </a:buClr>
              <a:buSzPts val="1800"/>
              <a:buNone/>
            </a:pPr>
            <a:r>
              <a:rPr lang="es-ES" sz="1800">
                <a:solidFill>
                  <a:srgbClr val="262626"/>
                </a:solidFill>
                <a:latin typeface="Poppins"/>
                <a:ea typeface="Poppins"/>
                <a:cs typeface="Poppins"/>
                <a:sym typeface="Poppins"/>
              </a:rPr>
              <a:t>Si un programa no fuera más que una lista de órdenes a ejecutar de forma secuencial, una por una, no tendría mucha utilidad. Los condicionales nos permiten comprobar condiciones y hacer que nuestro programa se comporte de una forma u otra, que ejecute un fragmento de código u otro, dependiendo de esta condición.</a:t>
            </a:r>
            <a:endParaRPr sz="1800">
              <a:solidFill>
                <a:srgbClr val="262626"/>
              </a:solidFill>
              <a:latin typeface="Poppins"/>
              <a:ea typeface="Poppins"/>
              <a:cs typeface="Poppins"/>
              <a:sym typeface="Poppins"/>
            </a:endParaRPr>
          </a:p>
        </p:txBody>
      </p:sp>
      <p:sp>
        <p:nvSpPr>
          <p:cNvPr id="119" name="Google Shape;119;p5"/>
          <p:cNvSpPr txBox="1"/>
          <p:nvPr/>
        </p:nvSpPr>
        <p:spPr>
          <a:xfrm>
            <a:off x="838200" y="1204751"/>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Poppins"/>
              <a:buNone/>
            </a:pPr>
            <a:r>
              <a:rPr b="1" lang="es-ES" sz="4000">
                <a:solidFill>
                  <a:schemeClr val="dk1"/>
                </a:solidFill>
                <a:latin typeface="Poppins"/>
                <a:ea typeface="Poppins"/>
                <a:cs typeface="Poppins"/>
                <a:sym typeface="Poppins"/>
              </a:rPr>
              <a:t>Condicionales</a:t>
            </a:r>
            <a:endParaRPr b="1" sz="40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3055117" y="1588081"/>
            <a:ext cx="6028375" cy="2001323"/>
          </a:xfrm>
          <a:prstGeom prst="rect">
            <a:avLst/>
          </a:prstGeom>
          <a:noFill/>
          <a:ln>
            <a:noFill/>
          </a:ln>
        </p:spPr>
      </p:pic>
      <p:sp>
        <p:nvSpPr>
          <p:cNvPr id="125" name="Google Shape;125;p6"/>
          <p:cNvSpPr/>
          <p:nvPr/>
        </p:nvSpPr>
        <p:spPr>
          <a:xfrm>
            <a:off x="665541" y="1196971"/>
            <a:ext cx="109254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Para describir la evaluación a realizar sobre una condición, se utilizan operadores relacionales (o de comparación):</a:t>
            </a:r>
            <a:endParaRPr sz="1800">
              <a:solidFill>
                <a:schemeClr val="dk1"/>
              </a:solidFill>
              <a:latin typeface="Poppins"/>
              <a:ea typeface="Poppins"/>
              <a:cs typeface="Poppins"/>
              <a:sym typeface="Poppins"/>
            </a:endParaRPr>
          </a:p>
        </p:txBody>
      </p:sp>
      <p:sp>
        <p:nvSpPr>
          <p:cNvPr id="126" name="Google Shape;126;p6"/>
          <p:cNvSpPr/>
          <p:nvPr/>
        </p:nvSpPr>
        <p:spPr>
          <a:xfrm>
            <a:off x="631264" y="3589404"/>
            <a:ext cx="10616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Y para evaluar más de una condición simultáneamente, se utilizan operadores lógicos:</a:t>
            </a:r>
            <a:endParaRPr sz="1800">
              <a:solidFill>
                <a:schemeClr val="dk1"/>
              </a:solidFill>
              <a:latin typeface="Poppins"/>
              <a:ea typeface="Poppins"/>
              <a:cs typeface="Poppins"/>
              <a:sym typeface="Poppins"/>
            </a:endParaRPr>
          </a:p>
        </p:txBody>
      </p:sp>
      <p:sp>
        <p:nvSpPr>
          <p:cNvPr id="127" name="Google Shape;127;p6"/>
          <p:cNvSpPr/>
          <p:nvPr/>
        </p:nvSpPr>
        <p:spPr>
          <a:xfrm>
            <a:off x="3055117" y="6050033"/>
            <a:ext cx="9727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 1 indica resultado verdadero de la condición, mientras que 0, indica falso. </a:t>
            </a:r>
            <a:endParaRPr sz="1800">
              <a:solidFill>
                <a:schemeClr val="dk1"/>
              </a:solidFill>
              <a:latin typeface="Poppins"/>
              <a:ea typeface="Poppins"/>
              <a:cs typeface="Poppins"/>
              <a:sym typeface="Poppins"/>
            </a:endParaRPr>
          </a:p>
        </p:txBody>
      </p:sp>
      <p:pic>
        <p:nvPicPr>
          <p:cNvPr id="128" name="Google Shape;128;p6"/>
          <p:cNvPicPr preferRelativeResize="0"/>
          <p:nvPr/>
        </p:nvPicPr>
        <p:blipFill rotWithShape="1">
          <a:blip r:embed="rId4">
            <a:alphaModFix/>
          </a:blip>
          <a:srcRect b="0" l="0" r="0" t="0"/>
          <a:stretch/>
        </p:blipFill>
        <p:spPr>
          <a:xfrm>
            <a:off x="3114075" y="3930778"/>
            <a:ext cx="5910461" cy="19625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p:nvPr/>
        </p:nvSpPr>
        <p:spPr>
          <a:xfrm>
            <a:off x="111883" y="1336845"/>
            <a:ext cx="1061635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Las estructuras de control de flujo condicionales, se definen mediante el uso de tres palabras claves reservadas, del lenguaje: </a:t>
            </a:r>
            <a:r>
              <a:rPr b="1" lang="es-ES" sz="1600">
                <a:solidFill>
                  <a:schemeClr val="dk1"/>
                </a:solidFill>
                <a:latin typeface="Poppins"/>
                <a:ea typeface="Poppins"/>
                <a:cs typeface="Poppins"/>
                <a:sym typeface="Poppins"/>
              </a:rPr>
              <a:t>if</a:t>
            </a:r>
            <a:r>
              <a:rPr lang="es-ES" sz="1600">
                <a:solidFill>
                  <a:schemeClr val="dk1"/>
                </a:solidFill>
                <a:latin typeface="Poppins"/>
                <a:ea typeface="Poppins"/>
                <a:cs typeface="Poppins"/>
                <a:sym typeface="Poppins"/>
              </a:rPr>
              <a:t> (si), </a:t>
            </a:r>
            <a:r>
              <a:rPr b="1" lang="es-ES" sz="1600">
                <a:solidFill>
                  <a:schemeClr val="dk1"/>
                </a:solidFill>
                <a:latin typeface="Poppins"/>
                <a:ea typeface="Poppins"/>
                <a:cs typeface="Poppins"/>
                <a:sym typeface="Poppins"/>
              </a:rPr>
              <a:t>elif</a:t>
            </a:r>
            <a:r>
              <a:rPr lang="es-ES" sz="1600">
                <a:solidFill>
                  <a:schemeClr val="dk1"/>
                </a:solidFill>
                <a:latin typeface="Poppins"/>
                <a:ea typeface="Poppins"/>
                <a:cs typeface="Poppins"/>
                <a:sym typeface="Poppins"/>
              </a:rPr>
              <a:t> (sino, si) y </a:t>
            </a:r>
            <a:r>
              <a:rPr b="1" lang="es-ES" sz="1600">
                <a:solidFill>
                  <a:schemeClr val="dk1"/>
                </a:solidFill>
                <a:latin typeface="Poppins"/>
                <a:ea typeface="Poppins"/>
                <a:cs typeface="Poppins"/>
                <a:sym typeface="Poppins"/>
              </a:rPr>
              <a:t>else</a:t>
            </a:r>
            <a:r>
              <a:rPr lang="es-ES" sz="1600">
                <a:solidFill>
                  <a:schemeClr val="dk1"/>
                </a:solidFill>
                <a:latin typeface="Poppins"/>
                <a:ea typeface="Poppins"/>
                <a:cs typeface="Poppins"/>
                <a:sym typeface="Poppins"/>
              </a:rPr>
              <a:t> (sino).</a:t>
            </a:r>
            <a:endParaRPr sz="1600">
              <a:solidFill>
                <a:schemeClr val="dk1"/>
              </a:solidFill>
              <a:latin typeface="Poppins"/>
              <a:ea typeface="Poppins"/>
              <a:cs typeface="Poppins"/>
              <a:sym typeface="Poppins"/>
            </a:endParaRPr>
          </a:p>
        </p:txBody>
      </p:sp>
      <p:pic>
        <p:nvPicPr>
          <p:cNvPr id="134" name="Google Shape;134;p7"/>
          <p:cNvPicPr preferRelativeResize="0"/>
          <p:nvPr/>
        </p:nvPicPr>
        <p:blipFill rotWithShape="1">
          <a:blip r:embed="rId3">
            <a:alphaModFix/>
          </a:blip>
          <a:srcRect b="0" l="0" r="0" t="0"/>
          <a:stretch/>
        </p:blipFill>
        <p:spPr>
          <a:xfrm>
            <a:off x="3182466" y="1955806"/>
            <a:ext cx="3527427" cy="886117"/>
          </a:xfrm>
          <a:prstGeom prst="rect">
            <a:avLst/>
          </a:prstGeom>
          <a:noFill/>
          <a:ln>
            <a:noFill/>
          </a:ln>
        </p:spPr>
      </p:pic>
      <p:sp>
        <p:nvSpPr>
          <p:cNvPr id="135" name="Google Shape;135;p7"/>
          <p:cNvSpPr/>
          <p:nvPr/>
        </p:nvSpPr>
        <p:spPr>
          <a:xfrm>
            <a:off x="111883" y="3165584"/>
            <a:ext cx="9933904"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La expresión booleana después de la sentencia if recibe el nombre de condición. La sentencia if se finaliza con un carácter de dos-puntos (:) y la(s) línea(s) que van detrás de la sentencia if van indentadas1 (es decir, llevan una tabulación o varios espacios en blanco al principio). Si la condición lógica es verdadera, la sentencia indentada será ejecutada. Si la condición es falsa, la sentencia indentada será omitida. </a:t>
            </a:r>
            <a:endParaRPr sz="1600">
              <a:solidFill>
                <a:schemeClr val="dk1"/>
              </a:solidFill>
              <a:latin typeface="Poppins"/>
              <a:ea typeface="Poppins"/>
              <a:cs typeface="Poppins"/>
              <a:sym typeface="Poppins"/>
            </a:endParaRPr>
          </a:p>
        </p:txBody>
      </p:sp>
      <p:pic>
        <p:nvPicPr>
          <p:cNvPr id="136" name="Google Shape;136;p7"/>
          <p:cNvPicPr preferRelativeResize="0"/>
          <p:nvPr/>
        </p:nvPicPr>
        <p:blipFill rotWithShape="1">
          <a:blip r:embed="rId4">
            <a:alphaModFix/>
          </a:blip>
          <a:srcRect b="0" l="0" r="0" t="0"/>
          <a:stretch/>
        </p:blipFill>
        <p:spPr>
          <a:xfrm>
            <a:off x="4185634" y="4489023"/>
            <a:ext cx="3335629" cy="2368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idx="1" type="body"/>
          </p:nvPr>
        </p:nvSpPr>
        <p:spPr>
          <a:xfrm>
            <a:off x="129862" y="1411621"/>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No hay límite en el número de sentencias que pueden aparecer en el cuerpo, pero debe haber al menos una. Ocasionalmente, puede resultar útil tener un cuerpo sin sentencias (normalmente como emplazamiento reservado para código que no se ha escrito aún). En ese caso, se puede usar la sentencia </a:t>
            </a:r>
            <a:r>
              <a:rPr b="1" lang="es-ES" sz="1600">
                <a:latin typeface="Poppins"/>
                <a:ea typeface="Poppins"/>
                <a:cs typeface="Poppins"/>
                <a:sym typeface="Poppins"/>
              </a:rPr>
              <a:t>pass</a:t>
            </a:r>
            <a:r>
              <a:rPr lang="es-ES" sz="1600">
                <a:latin typeface="Poppins"/>
                <a:ea typeface="Poppins"/>
                <a:cs typeface="Poppins"/>
                <a:sym typeface="Poppins"/>
              </a:rPr>
              <a:t>, que no hace nada.</a:t>
            </a:r>
            <a:endParaRPr sz="1600">
              <a:latin typeface="Poppins"/>
              <a:ea typeface="Poppins"/>
              <a:cs typeface="Poppins"/>
              <a:sym typeface="Poppins"/>
            </a:endParaRPr>
          </a:p>
        </p:txBody>
      </p:sp>
      <p:pic>
        <p:nvPicPr>
          <p:cNvPr id="142" name="Google Shape;142;p8"/>
          <p:cNvPicPr preferRelativeResize="0"/>
          <p:nvPr/>
        </p:nvPicPr>
        <p:blipFill rotWithShape="1">
          <a:blip r:embed="rId3">
            <a:alphaModFix/>
          </a:blip>
          <a:srcRect b="0" l="0" r="0" t="0"/>
          <a:stretch/>
        </p:blipFill>
        <p:spPr>
          <a:xfrm>
            <a:off x="4855336" y="2037644"/>
            <a:ext cx="1700011" cy="942397"/>
          </a:xfrm>
          <a:prstGeom prst="rect">
            <a:avLst/>
          </a:prstGeom>
          <a:noFill/>
          <a:ln>
            <a:noFill/>
          </a:ln>
        </p:spPr>
      </p:pic>
      <p:sp>
        <p:nvSpPr>
          <p:cNvPr id="143" name="Google Shape;143;p8"/>
          <p:cNvSpPr/>
          <p:nvPr/>
        </p:nvSpPr>
        <p:spPr>
          <a:xfrm>
            <a:off x="129862" y="3078327"/>
            <a:ext cx="10636876"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La segunda forma de la sentencia </a:t>
            </a:r>
            <a:r>
              <a:rPr b="1" lang="es-ES" sz="1600">
                <a:solidFill>
                  <a:schemeClr val="dk1"/>
                </a:solidFill>
                <a:latin typeface="Poppins"/>
                <a:ea typeface="Poppins"/>
                <a:cs typeface="Poppins"/>
                <a:sym typeface="Poppins"/>
              </a:rPr>
              <a:t>if </a:t>
            </a:r>
            <a:r>
              <a:rPr lang="es-ES" sz="1600">
                <a:solidFill>
                  <a:schemeClr val="dk1"/>
                </a:solidFill>
                <a:latin typeface="Poppins"/>
                <a:ea typeface="Poppins"/>
                <a:cs typeface="Poppins"/>
                <a:sym typeface="Poppins"/>
              </a:rPr>
              <a:t>es la ejecución alternativa, en la cual existen dos posibilidades y la condición determina cual de ellas será ejecutada. La sintaxis es similar a ésta: </a:t>
            </a:r>
            <a:endParaRPr sz="1600">
              <a:solidFill>
                <a:schemeClr val="dk1"/>
              </a:solidFill>
              <a:latin typeface="Poppins"/>
              <a:ea typeface="Poppins"/>
              <a:cs typeface="Poppins"/>
              <a:sym typeface="Poppins"/>
            </a:endParaRPr>
          </a:p>
        </p:txBody>
      </p:sp>
      <p:pic>
        <p:nvPicPr>
          <p:cNvPr id="144" name="Google Shape;144;p8"/>
          <p:cNvPicPr preferRelativeResize="0"/>
          <p:nvPr/>
        </p:nvPicPr>
        <p:blipFill rotWithShape="1">
          <a:blip r:embed="rId4">
            <a:alphaModFix/>
          </a:blip>
          <a:srcRect b="0" l="0" r="0" t="0"/>
          <a:stretch/>
        </p:blipFill>
        <p:spPr>
          <a:xfrm>
            <a:off x="2120553" y="3833788"/>
            <a:ext cx="2779490" cy="1350987"/>
          </a:xfrm>
          <a:prstGeom prst="rect">
            <a:avLst/>
          </a:prstGeom>
          <a:noFill/>
          <a:ln>
            <a:noFill/>
          </a:ln>
        </p:spPr>
      </p:pic>
      <p:pic>
        <p:nvPicPr>
          <p:cNvPr id="145" name="Google Shape;145;p8"/>
          <p:cNvPicPr preferRelativeResize="0"/>
          <p:nvPr/>
        </p:nvPicPr>
        <p:blipFill rotWithShape="1">
          <a:blip r:embed="rId5">
            <a:alphaModFix/>
          </a:blip>
          <a:srcRect b="0" l="0" r="0" t="0"/>
          <a:stretch/>
        </p:blipFill>
        <p:spPr>
          <a:xfrm>
            <a:off x="6246790" y="3695643"/>
            <a:ext cx="4120703" cy="1854720"/>
          </a:xfrm>
          <a:prstGeom prst="rect">
            <a:avLst/>
          </a:prstGeom>
          <a:noFill/>
          <a:ln>
            <a:noFill/>
          </a:ln>
        </p:spPr>
      </p:pic>
      <p:sp>
        <p:nvSpPr>
          <p:cNvPr id="146" name="Google Shape;146;p8"/>
          <p:cNvSpPr/>
          <p:nvPr/>
        </p:nvSpPr>
        <p:spPr>
          <a:xfrm>
            <a:off x="3773510" y="5607981"/>
            <a:ext cx="802353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Dado que la condición debe ser obligatoriamente verdadera o falsa, solamente una de las alternativas será ejecutada. Las alternativas reciben el nombre de ramas, dado que se trata de ramificaciones en el flujo de la ejecución. </a:t>
            </a:r>
            <a:endParaRPr sz="160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idx="1" type="body"/>
          </p:nvPr>
        </p:nvSpPr>
        <p:spPr>
          <a:xfrm>
            <a:off x="563451" y="1315952"/>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Algunas veces hay más de dos posibilidades, de modo que necesitamos más de dos ramas. Una forma de expresar una operación como ésa es usar un condicional encadenado:</a:t>
            </a:r>
            <a:endParaRPr/>
          </a:p>
          <a:p>
            <a:pPr indent="0" lvl="0" marL="0" rtl="0" algn="just">
              <a:lnSpc>
                <a:spcPct val="90000"/>
              </a:lnSpc>
              <a:spcBef>
                <a:spcPts val="1000"/>
              </a:spcBef>
              <a:spcAft>
                <a:spcPts val="0"/>
              </a:spcAft>
              <a:buClr>
                <a:schemeClr val="dk1"/>
              </a:buClr>
              <a:buSzPts val="1600"/>
              <a:buNone/>
            </a:pPr>
            <a:r>
              <a:t/>
            </a:r>
            <a:endParaRPr sz="1600">
              <a:latin typeface="Poppins"/>
              <a:ea typeface="Poppins"/>
              <a:cs typeface="Poppins"/>
              <a:sym typeface="Poppins"/>
            </a:endParaRPr>
          </a:p>
          <a:p>
            <a:pPr indent="0" lvl="0" marL="0" rtl="0" algn="just">
              <a:lnSpc>
                <a:spcPct val="90000"/>
              </a:lnSpc>
              <a:spcBef>
                <a:spcPts val="1000"/>
              </a:spcBef>
              <a:spcAft>
                <a:spcPts val="0"/>
              </a:spcAft>
              <a:buClr>
                <a:schemeClr val="dk1"/>
              </a:buClr>
              <a:buSzPts val="1600"/>
              <a:buNone/>
            </a:pPr>
            <a:r>
              <a:t/>
            </a:r>
            <a:endParaRPr sz="1600">
              <a:latin typeface="Poppins"/>
              <a:ea typeface="Poppins"/>
              <a:cs typeface="Poppins"/>
              <a:sym typeface="Poppins"/>
            </a:endParaRPr>
          </a:p>
        </p:txBody>
      </p:sp>
      <p:pic>
        <p:nvPicPr>
          <p:cNvPr id="152" name="Google Shape;152;p9"/>
          <p:cNvPicPr preferRelativeResize="0"/>
          <p:nvPr/>
        </p:nvPicPr>
        <p:blipFill rotWithShape="1">
          <a:blip r:embed="rId3">
            <a:alphaModFix/>
          </a:blip>
          <a:srcRect b="0" l="0" r="0" t="0"/>
          <a:stretch/>
        </p:blipFill>
        <p:spPr>
          <a:xfrm>
            <a:off x="3297528" y="1958096"/>
            <a:ext cx="3209925" cy="1533525"/>
          </a:xfrm>
          <a:prstGeom prst="rect">
            <a:avLst/>
          </a:prstGeom>
          <a:noFill/>
          <a:ln>
            <a:noFill/>
          </a:ln>
        </p:spPr>
      </p:pic>
      <p:sp>
        <p:nvSpPr>
          <p:cNvPr id="153" name="Google Shape;153;p9"/>
          <p:cNvSpPr/>
          <p:nvPr/>
        </p:nvSpPr>
        <p:spPr>
          <a:xfrm>
            <a:off x="773806" y="4562371"/>
            <a:ext cx="5047445"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dk1"/>
                </a:solidFill>
                <a:latin typeface="Poppins"/>
                <a:ea typeface="Poppins"/>
                <a:cs typeface="Poppins"/>
                <a:sym typeface="Poppins"/>
              </a:rPr>
              <a:t>elif </a:t>
            </a:r>
            <a:r>
              <a:rPr lang="es-ES" sz="1600">
                <a:solidFill>
                  <a:schemeClr val="dk1"/>
                </a:solidFill>
                <a:latin typeface="Poppins"/>
                <a:ea typeface="Poppins"/>
                <a:cs typeface="Poppins"/>
                <a:sym typeface="Poppins"/>
              </a:rPr>
              <a:t>es una abreviatura para “else if”. En este caso también será ejecutada únicamente una de las ramas. No hay un límite para el número de sentencias </a:t>
            </a:r>
            <a:r>
              <a:rPr b="1" lang="es-ES" sz="1600">
                <a:solidFill>
                  <a:schemeClr val="dk1"/>
                </a:solidFill>
                <a:latin typeface="Poppins"/>
                <a:ea typeface="Poppins"/>
                <a:cs typeface="Poppins"/>
                <a:sym typeface="Poppins"/>
              </a:rPr>
              <a:t>elif. </a:t>
            </a:r>
            <a:r>
              <a:rPr lang="es-ES" sz="1600">
                <a:solidFill>
                  <a:schemeClr val="dk1"/>
                </a:solidFill>
                <a:latin typeface="Poppins"/>
                <a:ea typeface="Poppins"/>
                <a:cs typeface="Poppins"/>
                <a:sym typeface="Poppins"/>
              </a:rPr>
              <a:t>Si hay una clausula </a:t>
            </a:r>
            <a:r>
              <a:rPr b="1" lang="es-ES" sz="1600">
                <a:solidFill>
                  <a:schemeClr val="dk1"/>
                </a:solidFill>
                <a:latin typeface="Poppins"/>
                <a:ea typeface="Poppins"/>
                <a:cs typeface="Poppins"/>
                <a:sym typeface="Poppins"/>
              </a:rPr>
              <a:t>else</a:t>
            </a:r>
            <a:r>
              <a:rPr lang="es-ES" sz="1600">
                <a:solidFill>
                  <a:schemeClr val="dk1"/>
                </a:solidFill>
                <a:latin typeface="Poppins"/>
                <a:ea typeface="Poppins"/>
                <a:cs typeface="Poppins"/>
                <a:sym typeface="Poppins"/>
              </a:rPr>
              <a:t>, debe ir al final, pero tampoco es obligatorio que ésta exista.</a:t>
            </a:r>
            <a:endParaRPr sz="1600">
              <a:solidFill>
                <a:schemeClr val="dk1"/>
              </a:solidFill>
              <a:latin typeface="Poppins"/>
              <a:ea typeface="Poppins"/>
              <a:cs typeface="Poppins"/>
              <a:sym typeface="Poppins"/>
            </a:endParaRPr>
          </a:p>
        </p:txBody>
      </p:sp>
      <p:pic>
        <p:nvPicPr>
          <p:cNvPr id="154" name="Google Shape;154;p9"/>
          <p:cNvPicPr preferRelativeResize="0"/>
          <p:nvPr/>
        </p:nvPicPr>
        <p:blipFill rotWithShape="1">
          <a:blip r:embed="rId4">
            <a:alphaModFix/>
          </a:blip>
          <a:srcRect b="0" l="0" r="0" t="0"/>
          <a:stretch/>
        </p:blipFill>
        <p:spPr>
          <a:xfrm>
            <a:off x="7382612" y="3752850"/>
            <a:ext cx="3248025" cy="3105150"/>
          </a:xfrm>
          <a:prstGeom prst="rect">
            <a:avLst/>
          </a:prstGeom>
          <a:noFill/>
          <a:ln>
            <a:noFill/>
          </a:ln>
        </p:spPr>
      </p:pic>
      <p:sp>
        <p:nvSpPr>
          <p:cNvPr id="155" name="Google Shape;155;p9"/>
          <p:cNvSpPr/>
          <p:nvPr/>
        </p:nvSpPr>
        <p:spPr>
          <a:xfrm>
            <a:off x="773806" y="4076769"/>
            <a:ext cx="545342" cy="406265"/>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s-ES" sz="1800">
                <a:solidFill>
                  <a:srgbClr val="262626"/>
                </a:solidFill>
                <a:latin typeface="Poppins"/>
                <a:ea typeface="Poppins"/>
                <a:cs typeface="Poppins"/>
                <a:sym typeface="Poppins"/>
              </a:rPr>
              <a:t>elif</a:t>
            </a:r>
            <a:endParaRPr b="1" sz="1800">
              <a:solidFill>
                <a:srgbClr val="262626"/>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siontic">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2021-05-01T22:31:45Z</dcterms:created>
  <dc:creator>Usuario de Windows</dc:creator>
</cp:coreProperties>
</file>