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JCbSGr8cQRvVmjq6Zy1rZ7IY5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slide" Target="slides/slide1.xml"/><Relationship Id="rId19" Type="http://schemas.openxmlformats.org/officeDocument/2006/relationships/font" Target="fonts/Poppins-boldItalic.fntdata"/><Relationship Id="rId6" Type="http://schemas.openxmlformats.org/officeDocument/2006/relationships/slide" Target="slides/slide2.xml"/><Relationship Id="rId18" Type="http://schemas.openxmlformats.org/officeDocument/2006/relationships/font" Target="fonts/Poppi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0331" y="-1256505"/>
            <a:ext cx="4351339"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6"/>
            <a:ext cx="5811839"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1799431" y="-596104"/>
            <a:ext cx="5811839"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24"/>
          <p:cNvSpPr txBox="1"/>
          <p:nvPr>
            <p:ph type="title"/>
          </p:nvPr>
        </p:nvSpPr>
        <p:spPr>
          <a:xfrm>
            <a:off x="972600" y="1758200"/>
            <a:ext cx="10251600" cy="7136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600"/>
              <a:buFont typeface="Calibri"/>
              <a:buNone/>
              <a:defRPr sz="3466"/>
            </a:lvl1pPr>
            <a:lvl2pPr lvl="1">
              <a:spcBef>
                <a:spcPts val="0"/>
              </a:spcBef>
              <a:spcAft>
                <a:spcPts val="0"/>
              </a:spcAft>
              <a:buSzPts val="2600"/>
              <a:buNone/>
              <a:defRPr sz="3466"/>
            </a:lvl2pPr>
            <a:lvl3pPr lvl="2">
              <a:spcBef>
                <a:spcPts val="0"/>
              </a:spcBef>
              <a:spcAft>
                <a:spcPts val="0"/>
              </a:spcAft>
              <a:buSzPts val="2600"/>
              <a:buNone/>
              <a:defRPr sz="3466"/>
            </a:lvl3pPr>
            <a:lvl4pPr lvl="3">
              <a:spcBef>
                <a:spcPts val="0"/>
              </a:spcBef>
              <a:spcAft>
                <a:spcPts val="0"/>
              </a:spcAft>
              <a:buSzPts val="2600"/>
              <a:buNone/>
              <a:defRPr sz="3466"/>
            </a:lvl4pPr>
            <a:lvl5pPr lvl="4">
              <a:spcBef>
                <a:spcPts val="0"/>
              </a:spcBef>
              <a:spcAft>
                <a:spcPts val="0"/>
              </a:spcAft>
              <a:buSzPts val="2600"/>
              <a:buNone/>
              <a:defRPr sz="3466"/>
            </a:lvl5pPr>
            <a:lvl6pPr lvl="5">
              <a:spcBef>
                <a:spcPts val="0"/>
              </a:spcBef>
              <a:spcAft>
                <a:spcPts val="0"/>
              </a:spcAft>
              <a:buSzPts val="2600"/>
              <a:buNone/>
              <a:defRPr sz="3466"/>
            </a:lvl6pPr>
            <a:lvl7pPr lvl="6">
              <a:spcBef>
                <a:spcPts val="0"/>
              </a:spcBef>
              <a:spcAft>
                <a:spcPts val="0"/>
              </a:spcAft>
              <a:buSzPts val="2600"/>
              <a:buNone/>
              <a:defRPr sz="3466"/>
            </a:lvl7pPr>
            <a:lvl8pPr lvl="7">
              <a:spcBef>
                <a:spcPts val="0"/>
              </a:spcBef>
              <a:spcAft>
                <a:spcPts val="0"/>
              </a:spcAft>
              <a:buSzPts val="2600"/>
              <a:buNone/>
              <a:defRPr sz="3466"/>
            </a:lvl8pPr>
            <a:lvl9pPr lvl="8">
              <a:spcBef>
                <a:spcPts val="0"/>
              </a:spcBef>
              <a:spcAft>
                <a:spcPts val="0"/>
              </a:spcAft>
              <a:buSzPts val="2600"/>
              <a:buNone/>
              <a:defRPr sz="3466"/>
            </a:lvl9pPr>
          </a:lstStyle>
          <a:p/>
        </p:txBody>
      </p:sp>
      <p:sp>
        <p:nvSpPr>
          <p:cNvPr id="82" name="Google Shape;82;p24"/>
          <p:cNvSpPr txBox="1"/>
          <p:nvPr>
            <p:ph idx="1" type="body"/>
          </p:nvPr>
        </p:nvSpPr>
        <p:spPr>
          <a:xfrm>
            <a:off x="972600" y="2771833"/>
            <a:ext cx="10251600" cy="3014800"/>
          </a:xfrm>
          <a:prstGeom prst="rect">
            <a:avLst/>
          </a:prstGeom>
          <a:noFill/>
          <a:ln>
            <a:noFill/>
          </a:ln>
        </p:spPr>
        <p:txBody>
          <a:bodyPr anchorCtr="0" anchor="t" bIns="91425" lIns="91425" spcFirstLastPara="1" rIns="91425" wrap="square" tIns="91425">
            <a:normAutofit/>
          </a:bodyPr>
          <a:lstStyle>
            <a:lvl1pPr indent="-311150" lvl="0" marL="457200" algn="l">
              <a:lnSpc>
                <a:spcPct val="90000"/>
              </a:lnSpc>
              <a:spcBef>
                <a:spcPts val="0"/>
              </a:spcBef>
              <a:spcAft>
                <a:spcPts val="0"/>
              </a:spcAft>
              <a:buClr>
                <a:schemeClr val="dk1"/>
              </a:buClr>
              <a:buSzPts val="1300"/>
              <a:buChar char="●"/>
              <a:defRPr/>
            </a:lvl1pPr>
            <a:lvl2pPr indent="-298450" lvl="1" marL="914400" algn="l">
              <a:lnSpc>
                <a:spcPct val="90000"/>
              </a:lnSpc>
              <a:spcBef>
                <a:spcPts val="0"/>
              </a:spcBef>
              <a:spcAft>
                <a:spcPts val="0"/>
              </a:spcAft>
              <a:buClr>
                <a:schemeClr val="dk1"/>
              </a:buClr>
              <a:buSzPts val="1100"/>
              <a:buChar char="○"/>
              <a:defRPr/>
            </a:lvl2pPr>
            <a:lvl3pPr indent="-298450" lvl="2" marL="1371600" algn="l">
              <a:lnSpc>
                <a:spcPct val="90000"/>
              </a:lnSpc>
              <a:spcBef>
                <a:spcPts val="0"/>
              </a:spcBef>
              <a:spcAft>
                <a:spcPts val="0"/>
              </a:spcAft>
              <a:buClr>
                <a:schemeClr val="dk1"/>
              </a:buClr>
              <a:buSzPts val="1100"/>
              <a:buChar char="■"/>
              <a:defRPr/>
            </a:lvl3pPr>
            <a:lvl4pPr indent="-298450" lvl="3" marL="1828800" algn="l">
              <a:lnSpc>
                <a:spcPct val="90000"/>
              </a:lnSpc>
              <a:spcBef>
                <a:spcPts val="0"/>
              </a:spcBef>
              <a:spcAft>
                <a:spcPts val="0"/>
              </a:spcAft>
              <a:buClr>
                <a:schemeClr val="dk1"/>
              </a:buClr>
              <a:buSzPts val="1100"/>
              <a:buChar char="●"/>
              <a:defRPr/>
            </a:lvl4pPr>
            <a:lvl5pPr indent="-298450" lvl="4" marL="2286000" algn="l">
              <a:lnSpc>
                <a:spcPct val="90000"/>
              </a:lnSpc>
              <a:spcBef>
                <a:spcPts val="0"/>
              </a:spcBef>
              <a:spcAft>
                <a:spcPts val="0"/>
              </a:spcAft>
              <a:buClr>
                <a:schemeClr val="dk1"/>
              </a:buClr>
              <a:buSzPts val="1100"/>
              <a:buChar char="○"/>
              <a:defRPr/>
            </a:lvl5pPr>
            <a:lvl6pPr indent="-298450" lvl="5" marL="2743200" algn="l">
              <a:lnSpc>
                <a:spcPct val="90000"/>
              </a:lnSpc>
              <a:spcBef>
                <a:spcPts val="0"/>
              </a:spcBef>
              <a:spcAft>
                <a:spcPts val="0"/>
              </a:spcAft>
              <a:buClr>
                <a:schemeClr val="dk1"/>
              </a:buClr>
              <a:buSzPts val="1100"/>
              <a:buChar char="■"/>
              <a:defRPr/>
            </a:lvl6pPr>
            <a:lvl7pPr indent="-298450" lvl="6" marL="3200400" algn="l">
              <a:lnSpc>
                <a:spcPct val="90000"/>
              </a:lnSpc>
              <a:spcBef>
                <a:spcPts val="0"/>
              </a:spcBef>
              <a:spcAft>
                <a:spcPts val="0"/>
              </a:spcAft>
              <a:buClr>
                <a:schemeClr val="dk1"/>
              </a:buClr>
              <a:buSzPts val="1100"/>
              <a:buChar char="●"/>
              <a:defRPr/>
            </a:lvl7pPr>
            <a:lvl8pPr indent="-298450" lvl="7" marL="3657600" algn="l">
              <a:lnSpc>
                <a:spcPct val="90000"/>
              </a:lnSpc>
              <a:spcBef>
                <a:spcPts val="0"/>
              </a:spcBef>
              <a:spcAft>
                <a:spcPts val="0"/>
              </a:spcAft>
              <a:buClr>
                <a:schemeClr val="dk1"/>
              </a:buClr>
              <a:buSzPts val="1100"/>
              <a:buChar char="○"/>
              <a:defRPr/>
            </a:lvl8pPr>
            <a:lvl9pPr indent="-298450" lvl="8" marL="4114800" algn="l">
              <a:lnSpc>
                <a:spcPct val="90000"/>
              </a:lnSpc>
              <a:spcBef>
                <a:spcPts val="0"/>
              </a:spcBef>
              <a:spcAft>
                <a:spcPts val="0"/>
              </a:spcAft>
              <a:buClr>
                <a:schemeClr val="dk1"/>
              </a:buClr>
              <a:buSzPts val="1100"/>
              <a:buChar char="■"/>
              <a:defRPr/>
            </a:lvl9pPr>
          </a:lstStyle>
          <a:p/>
        </p:txBody>
      </p:sp>
      <p:sp>
        <p:nvSpPr>
          <p:cNvPr id="83" name="Google Shape;83;p24"/>
          <p:cNvSpPr txBox="1"/>
          <p:nvPr>
            <p:ph idx="12" type="sldNum"/>
          </p:nvPr>
        </p:nvSpPr>
        <p:spPr>
          <a:xfrm>
            <a:off x="11381736" y="6333135"/>
            <a:ext cx="731600" cy="5248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83188" y="987426"/>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183188" y="987426"/>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1"/>
          <p:cNvSpPr txBox="1"/>
          <p:nvPr>
            <p:ph idx="1"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docs.python.org/es/3/library/exceptions.html#ZeroDivisionError" TargetMode="External"/><Relationship Id="rId5" Type="http://schemas.openxmlformats.org/officeDocument/2006/relationships/hyperlink" Target="https://docs.python.org/es/3/library/exceptions.html#NameError" TargetMode="External"/><Relationship Id="rId6" Type="http://schemas.openxmlformats.org/officeDocument/2006/relationships/hyperlink" Target="https://docs.python.org/es/3/library/exceptions.html#TypeErr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806724" y="1232297"/>
            <a:ext cx="9972893" cy="1664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b="1">
              <a:latin typeface="Poppins"/>
              <a:ea typeface="Poppins"/>
              <a:cs typeface="Poppins"/>
              <a:sym typeface="Poppins"/>
            </a:endParaRPr>
          </a:p>
          <a:p>
            <a:pPr indent="0" lvl="0" marL="0" rtl="0" algn="l">
              <a:lnSpc>
                <a:spcPct val="90000"/>
              </a:lnSpc>
              <a:spcBef>
                <a:spcPts val="0"/>
              </a:spcBef>
              <a:spcAft>
                <a:spcPts val="0"/>
              </a:spcAft>
              <a:buClr>
                <a:schemeClr val="dk1"/>
              </a:buClr>
              <a:buSzPct val="100000"/>
              <a:buFont typeface="Poppins"/>
              <a:buNone/>
            </a:pPr>
            <a:r>
              <a:rPr b="1" lang="es-ES">
                <a:latin typeface="Poppins"/>
                <a:ea typeface="Poppins"/>
                <a:cs typeface="Poppins"/>
                <a:sym typeface="Poppins"/>
              </a:rPr>
              <a:t>Funciones de entrada y salida</a:t>
            </a:r>
            <a:endParaRPr b="1">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nvSpPr>
        <p:spPr>
          <a:xfrm>
            <a:off x="361681" y="1069305"/>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Poppins"/>
              <a:buNone/>
            </a:pPr>
            <a:r>
              <a:rPr b="1" lang="es-ES" sz="1800">
                <a:solidFill>
                  <a:schemeClr val="dk1"/>
                </a:solidFill>
                <a:latin typeface="Poppins"/>
                <a:ea typeface="Poppins"/>
                <a:cs typeface="Poppins"/>
                <a:sym typeface="Poppins"/>
              </a:rPr>
              <a:t>Depuración</a:t>
            </a:r>
            <a:endParaRPr b="1" sz="1800">
              <a:solidFill>
                <a:schemeClr val="dk1"/>
              </a:solidFill>
              <a:latin typeface="Poppins"/>
              <a:ea typeface="Poppins"/>
              <a:cs typeface="Poppins"/>
              <a:sym typeface="Poppins"/>
            </a:endParaRPr>
          </a:p>
        </p:txBody>
      </p:sp>
      <p:sp>
        <p:nvSpPr>
          <p:cNvPr id="155" name="Google Shape;155;p10"/>
          <p:cNvSpPr txBox="1"/>
          <p:nvPr>
            <p:ph idx="1" type="body"/>
          </p:nvPr>
        </p:nvSpPr>
        <p:spPr>
          <a:xfrm>
            <a:off x="361681" y="1851383"/>
            <a:ext cx="10515600" cy="435133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600"/>
              <a:buNone/>
            </a:pPr>
            <a:r>
              <a:rPr lang="es-ES" sz="1600">
                <a:latin typeface="Poppins"/>
                <a:ea typeface="Poppins"/>
                <a:cs typeface="Poppins"/>
                <a:sym typeface="Poppins"/>
              </a:rPr>
              <a:t>Los “traceback” que Python muestra cuando se produce un error contienen un montón de información, pero pueden resultar abrumadores. Las partes más útiles normalmente son: </a:t>
            </a:r>
            <a:endParaRPr sz="1600">
              <a:latin typeface="Poppins"/>
              <a:ea typeface="Poppins"/>
              <a:cs typeface="Poppins"/>
              <a:sym typeface="Poppins"/>
            </a:endParaRPr>
          </a:p>
          <a:p>
            <a:pPr indent="0" lvl="0" marL="0" rtl="0" algn="just">
              <a:lnSpc>
                <a:spcPct val="90000"/>
              </a:lnSpc>
              <a:spcBef>
                <a:spcPts val="1000"/>
              </a:spcBef>
              <a:spcAft>
                <a:spcPts val="0"/>
              </a:spcAft>
              <a:buClr>
                <a:schemeClr val="dk1"/>
              </a:buClr>
              <a:buSzPts val="1600"/>
              <a:buNone/>
            </a:pPr>
            <a:r>
              <a:rPr lang="es-ES" sz="1600">
                <a:latin typeface="Poppins"/>
                <a:ea typeface="Poppins"/>
                <a:cs typeface="Poppins"/>
                <a:sym typeface="Poppins"/>
              </a:rPr>
              <a:t>• Qué tipo de error se ha producido, y </a:t>
            </a:r>
            <a:endParaRPr sz="1600">
              <a:latin typeface="Poppins"/>
              <a:ea typeface="Poppins"/>
              <a:cs typeface="Poppins"/>
              <a:sym typeface="Poppins"/>
            </a:endParaRPr>
          </a:p>
          <a:p>
            <a:pPr indent="0" lvl="0" marL="0" rtl="0" algn="just">
              <a:lnSpc>
                <a:spcPct val="90000"/>
              </a:lnSpc>
              <a:spcBef>
                <a:spcPts val="1000"/>
              </a:spcBef>
              <a:spcAft>
                <a:spcPts val="0"/>
              </a:spcAft>
              <a:buClr>
                <a:schemeClr val="dk1"/>
              </a:buClr>
              <a:buSzPts val="1600"/>
              <a:buNone/>
            </a:pPr>
            <a:r>
              <a:rPr lang="es-ES" sz="1600">
                <a:latin typeface="Poppins"/>
                <a:ea typeface="Poppins"/>
                <a:cs typeface="Poppins"/>
                <a:sym typeface="Poppins"/>
              </a:rPr>
              <a:t>• Dónde ha ocurrido. Los errores de sintaxis (syntax errors), normalmente son fáciles de localizar, pero a veces tienen trampa. Los errores debido a espacios en blanco pueden ser complicados, ya que los espacios y las tabulaciones son invisibles, y solemos ignorarlos.</a:t>
            </a:r>
            <a:endParaRPr sz="1600">
              <a:latin typeface="Poppins"/>
              <a:ea typeface="Poppins"/>
              <a:cs typeface="Poppins"/>
              <a:sym typeface="Poppins"/>
            </a:endParaRPr>
          </a:p>
        </p:txBody>
      </p:sp>
      <p:pic>
        <p:nvPicPr>
          <p:cNvPr id="156" name="Google Shape;156;p10"/>
          <p:cNvPicPr preferRelativeResize="0"/>
          <p:nvPr/>
        </p:nvPicPr>
        <p:blipFill rotWithShape="1">
          <a:blip r:embed="rId3">
            <a:alphaModFix/>
          </a:blip>
          <a:srcRect b="0" l="0" r="0" t="0"/>
          <a:stretch/>
        </p:blipFill>
        <p:spPr>
          <a:xfrm>
            <a:off x="4080389" y="3601142"/>
            <a:ext cx="4333875" cy="1543050"/>
          </a:xfrm>
          <a:prstGeom prst="rect">
            <a:avLst/>
          </a:prstGeom>
          <a:noFill/>
          <a:ln>
            <a:noFill/>
          </a:ln>
        </p:spPr>
      </p:pic>
      <p:sp>
        <p:nvSpPr>
          <p:cNvPr id="157" name="Google Shape;157;p10"/>
          <p:cNvSpPr/>
          <p:nvPr/>
        </p:nvSpPr>
        <p:spPr>
          <a:xfrm>
            <a:off x="3065172" y="5535231"/>
            <a:ext cx="8713631"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En este ejemplo, el problema es que la segunda línea está indentada por un espacio. Pero el mensaje de error apunta a y, lo cual resulta engañoso. En general, los mensajes de error indican dónde se ha descubierto el problema, pero el error real podría estar en el código previo, a veces en alguna línea anterior. </a:t>
            </a:r>
            <a:endParaRPr sz="1600">
              <a:solidFill>
                <a:schemeClr val="dk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nvSpPr>
        <p:spPr>
          <a:xfrm>
            <a:off x="258650" y="957430"/>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Poppins"/>
              <a:buNone/>
            </a:pPr>
            <a:r>
              <a:rPr b="1" lang="es-ES" sz="1800">
                <a:solidFill>
                  <a:schemeClr val="dk1"/>
                </a:solidFill>
                <a:latin typeface="Poppins"/>
                <a:ea typeface="Poppins"/>
                <a:cs typeface="Poppins"/>
                <a:sym typeface="Poppins"/>
              </a:rPr>
              <a:t>Excepciones</a:t>
            </a:r>
            <a:endParaRPr b="1" sz="1800">
              <a:solidFill>
                <a:schemeClr val="dk1"/>
              </a:solidFill>
              <a:latin typeface="Poppins"/>
              <a:ea typeface="Poppins"/>
              <a:cs typeface="Poppins"/>
              <a:sym typeface="Poppins"/>
            </a:endParaRPr>
          </a:p>
        </p:txBody>
      </p:sp>
      <p:sp>
        <p:nvSpPr>
          <p:cNvPr id="163" name="Google Shape;163;p11"/>
          <p:cNvSpPr txBox="1"/>
          <p:nvPr>
            <p:ph idx="1" type="body"/>
          </p:nvPr>
        </p:nvSpPr>
        <p:spPr>
          <a:xfrm>
            <a:off x="258650" y="1505334"/>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600"/>
              <a:buNone/>
            </a:pPr>
            <a:r>
              <a:rPr lang="es-ES" sz="1600">
                <a:latin typeface="Poppins"/>
                <a:ea typeface="Poppins"/>
                <a:cs typeface="Poppins"/>
                <a:sym typeface="Poppins"/>
              </a:rPr>
              <a:t>Incluso si una declaración o expresión es sintácticamente correcta, puede generar un error cuando se intenta ejecutar. Los errores detectados durante la ejecución se llaman </a:t>
            </a:r>
            <a:r>
              <a:rPr i="1" lang="es-ES" sz="1600">
                <a:latin typeface="Poppins"/>
                <a:ea typeface="Poppins"/>
                <a:cs typeface="Poppins"/>
                <a:sym typeface="Poppins"/>
              </a:rPr>
              <a:t>excepciones</a:t>
            </a:r>
            <a:r>
              <a:rPr lang="es-ES" sz="1600">
                <a:latin typeface="Poppins"/>
                <a:ea typeface="Poppins"/>
                <a:cs typeface="Poppins"/>
                <a:sym typeface="Poppins"/>
              </a:rPr>
              <a:t>, y no son incondicionalmente fatales: pronto aprenderás a gestionarlos en programas Python. Sin embargo, la mayoría de las excepciones no son gestionadas por el código, y resultan en mensajes de error como los mostrados aquí:</a:t>
            </a:r>
            <a:endParaRPr sz="1600">
              <a:latin typeface="Poppins"/>
              <a:ea typeface="Poppins"/>
              <a:cs typeface="Poppins"/>
              <a:sym typeface="Poppins"/>
            </a:endParaRPr>
          </a:p>
        </p:txBody>
      </p:sp>
      <p:pic>
        <p:nvPicPr>
          <p:cNvPr id="164" name="Google Shape;164;p11"/>
          <p:cNvPicPr preferRelativeResize="0"/>
          <p:nvPr/>
        </p:nvPicPr>
        <p:blipFill rotWithShape="1">
          <a:blip r:embed="rId3">
            <a:alphaModFix/>
          </a:blip>
          <a:srcRect b="0" l="0" r="0" t="0"/>
          <a:stretch/>
        </p:blipFill>
        <p:spPr>
          <a:xfrm>
            <a:off x="2972576" y="2470148"/>
            <a:ext cx="7096125" cy="2247900"/>
          </a:xfrm>
          <a:prstGeom prst="rect">
            <a:avLst/>
          </a:prstGeom>
          <a:noFill/>
          <a:ln>
            <a:noFill/>
          </a:ln>
        </p:spPr>
      </p:pic>
      <p:sp>
        <p:nvSpPr>
          <p:cNvPr id="165" name="Google Shape;165;p11"/>
          <p:cNvSpPr/>
          <p:nvPr/>
        </p:nvSpPr>
        <p:spPr>
          <a:xfrm flipH="1">
            <a:off x="258649" y="4992000"/>
            <a:ext cx="11667187" cy="156966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222222"/>
              </a:buClr>
              <a:buSzPts val="1600"/>
              <a:buFont typeface="Poppins"/>
              <a:buNone/>
            </a:pPr>
            <a:r>
              <a:rPr b="0" i="0" lang="es-ES" sz="1600" u="none" cap="none" strike="noStrike">
                <a:solidFill>
                  <a:srgbClr val="222222"/>
                </a:solidFill>
                <a:latin typeface="Poppins"/>
                <a:ea typeface="Poppins"/>
                <a:cs typeface="Poppins"/>
                <a:sym typeface="Poppins"/>
              </a:rPr>
              <a:t>La última línea de los mensajes de error indica qué ha sucedido. Hay excepciones de diferentes tipos, y el tipo se imprime como parte del mensaje: los tipos en el ejemplo son: </a:t>
            </a:r>
            <a:r>
              <a:rPr b="0" i="0" lang="es-ES" sz="1600" u="sng" cap="none" strike="noStrike">
                <a:solidFill>
                  <a:srgbClr val="0072AA"/>
                </a:solidFill>
                <a:latin typeface="Poppins"/>
                <a:ea typeface="Poppins"/>
                <a:cs typeface="Poppins"/>
                <a:sym typeface="Poppins"/>
                <a:hlinkClick r:id="rId4">
                  <a:extLst>
                    <a:ext uri="{A12FA001-AC4F-418D-AE19-62706E023703}">
                      <ahyp:hlinkClr val="tx"/>
                    </a:ext>
                  </a:extLst>
                </a:hlinkClick>
              </a:rPr>
              <a:t>ZeroDivisionError</a:t>
            </a:r>
            <a:r>
              <a:rPr b="0" i="0" lang="es-ES" sz="1600" u="none" cap="none" strike="noStrike">
                <a:solidFill>
                  <a:srgbClr val="222222"/>
                </a:solidFill>
                <a:latin typeface="Poppins"/>
                <a:ea typeface="Poppins"/>
                <a:cs typeface="Poppins"/>
                <a:sym typeface="Poppins"/>
              </a:rPr>
              <a:t>, </a:t>
            </a:r>
            <a:r>
              <a:rPr b="0" i="0" lang="es-ES" sz="1600" u="sng" cap="none" strike="noStrike">
                <a:solidFill>
                  <a:srgbClr val="0072AA"/>
                </a:solidFill>
                <a:latin typeface="Poppins"/>
                <a:ea typeface="Poppins"/>
                <a:cs typeface="Poppins"/>
                <a:sym typeface="Poppins"/>
                <a:hlinkClick r:id="rId5">
                  <a:extLst>
                    <a:ext uri="{A12FA001-AC4F-418D-AE19-62706E023703}">
                      <ahyp:hlinkClr val="tx"/>
                    </a:ext>
                  </a:extLst>
                </a:hlinkClick>
              </a:rPr>
              <a:t>NameError</a:t>
            </a:r>
            <a:r>
              <a:rPr b="0" i="0" lang="es-ES" sz="1600" u="none" cap="none" strike="noStrike">
                <a:solidFill>
                  <a:srgbClr val="222222"/>
                </a:solidFill>
                <a:latin typeface="Poppins"/>
                <a:ea typeface="Poppins"/>
                <a:cs typeface="Poppins"/>
                <a:sym typeface="Poppins"/>
              </a:rPr>
              <a:t> y </a:t>
            </a:r>
            <a:r>
              <a:rPr b="0" i="0" lang="es-ES" sz="1600" u="sng" cap="none" strike="noStrike">
                <a:solidFill>
                  <a:srgbClr val="0072AA"/>
                </a:solidFill>
                <a:latin typeface="Poppins"/>
                <a:ea typeface="Poppins"/>
                <a:cs typeface="Poppins"/>
                <a:sym typeface="Poppins"/>
                <a:hlinkClick r:id="rId6">
                  <a:extLst>
                    <a:ext uri="{A12FA001-AC4F-418D-AE19-62706E023703}">
                      <ahyp:hlinkClr val="tx"/>
                    </a:ext>
                  </a:extLst>
                </a:hlinkClick>
              </a:rPr>
              <a:t>TypeError</a:t>
            </a:r>
            <a:r>
              <a:rPr b="0" i="0" lang="es-ES" sz="1600" u="none" cap="none" strike="noStrike">
                <a:solidFill>
                  <a:srgbClr val="222222"/>
                </a:solidFill>
                <a:latin typeface="Poppins"/>
                <a:ea typeface="Poppins"/>
                <a:cs typeface="Poppins"/>
                <a:sym typeface="Poppins"/>
              </a:rPr>
              <a:t>. La cadena mostrada como tipo de la excepción es el nombre de la excepción predefinida que ha ocurrido. Esto es válido para todas las excepciones predefinidas del intérprete, pero no tiene por que ser así para excepciones definidas por el usuario (aunque es una convención útil). Los nombres de las excepciones estándar son identificadores incorporados al intérprete (no son palabras clave reservadas).</a:t>
            </a:r>
            <a:r>
              <a:rPr b="0" i="0" lang="es-ES" sz="1600" u="none" cap="none" strike="noStrike">
                <a:solidFill>
                  <a:schemeClr val="dk1"/>
                </a:solidFill>
                <a:latin typeface="Poppins"/>
                <a:ea typeface="Poppins"/>
                <a:cs typeface="Poppins"/>
                <a:sym typeface="Poppins"/>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idx="1" type="body"/>
          </p:nvPr>
        </p:nvSpPr>
        <p:spPr>
          <a:xfrm>
            <a:off x="323045" y="1825624"/>
            <a:ext cx="10515600" cy="4351339"/>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600"/>
              <a:buNone/>
            </a:pPr>
            <a:r>
              <a:rPr lang="es-ES" sz="1600">
                <a:latin typeface="Poppins"/>
                <a:ea typeface="Poppins"/>
                <a:cs typeface="Poppins"/>
                <a:sym typeface="Poppins"/>
              </a:rPr>
              <a:t>A veces necesitaremos que sea el usuario quien nos proporcione el valor para una variable, a través del teclado. Python proporciona una función interna llamada </a:t>
            </a:r>
            <a:r>
              <a:rPr b="1" lang="es-ES" sz="1600">
                <a:latin typeface="Poppins"/>
                <a:ea typeface="Poppins"/>
                <a:cs typeface="Poppins"/>
                <a:sym typeface="Poppins"/>
              </a:rPr>
              <a:t>input</a:t>
            </a:r>
            <a:r>
              <a:rPr lang="es-ES" sz="1600">
                <a:latin typeface="Poppins"/>
                <a:ea typeface="Poppins"/>
                <a:cs typeface="Poppins"/>
                <a:sym typeface="Poppins"/>
              </a:rPr>
              <a:t> que recibe la entrada desde el teclado. Cuando se llama a esa función, el programa se detiene y espera a que el usuario escriba algo. Cuando el usuario pulsa Retorno o Intro, el programa continúa y </a:t>
            </a:r>
            <a:r>
              <a:rPr b="1" lang="es-ES" sz="1600">
                <a:latin typeface="Poppins"/>
                <a:ea typeface="Poppins"/>
                <a:cs typeface="Poppins"/>
                <a:sym typeface="Poppins"/>
              </a:rPr>
              <a:t>input</a:t>
            </a:r>
            <a:r>
              <a:rPr lang="es-ES" sz="1600">
                <a:latin typeface="Poppins"/>
                <a:ea typeface="Poppins"/>
                <a:cs typeface="Poppins"/>
                <a:sym typeface="Poppins"/>
              </a:rPr>
              <a:t> devuelve como una cadena aquello que el usuario escribió.</a:t>
            </a:r>
            <a:endParaRPr sz="1600">
              <a:latin typeface="Poppins"/>
              <a:ea typeface="Poppins"/>
              <a:cs typeface="Poppins"/>
              <a:sym typeface="Poppins"/>
            </a:endParaRPr>
          </a:p>
        </p:txBody>
      </p:sp>
      <p:sp>
        <p:nvSpPr>
          <p:cNvPr id="94" name="Google Shape;94;p2"/>
          <p:cNvSpPr txBox="1"/>
          <p:nvPr/>
        </p:nvSpPr>
        <p:spPr>
          <a:xfrm>
            <a:off x="323045" y="1043546"/>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Poppins"/>
              <a:buNone/>
            </a:pPr>
            <a:r>
              <a:rPr b="1" i="0" lang="es-ES" sz="1800" u="none" cap="none" strike="noStrike">
                <a:solidFill>
                  <a:schemeClr val="dk1"/>
                </a:solidFill>
                <a:latin typeface="Poppins"/>
                <a:ea typeface="Poppins"/>
                <a:cs typeface="Poppins"/>
                <a:sym typeface="Poppins"/>
              </a:rPr>
              <a:t>Petición de información al usuario</a:t>
            </a:r>
            <a:endParaRPr b="1" i="0" sz="1800" u="none" cap="none" strike="noStrike">
              <a:solidFill>
                <a:schemeClr val="dk1"/>
              </a:solidFill>
              <a:latin typeface="Poppins"/>
              <a:ea typeface="Poppins"/>
              <a:cs typeface="Poppins"/>
              <a:sym typeface="Poppins"/>
            </a:endParaRPr>
          </a:p>
        </p:txBody>
      </p:sp>
      <p:sp>
        <p:nvSpPr>
          <p:cNvPr id="95" name="Google Shape;95;p2"/>
          <p:cNvSpPr/>
          <p:nvPr/>
        </p:nvSpPr>
        <p:spPr>
          <a:xfrm>
            <a:off x="323045" y="3226904"/>
            <a:ext cx="1051560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600" u="none" cap="none" strike="noStrike">
                <a:solidFill>
                  <a:schemeClr val="dk1"/>
                </a:solidFill>
                <a:latin typeface="Poppins"/>
                <a:ea typeface="Poppins"/>
                <a:cs typeface="Poppins"/>
                <a:sym typeface="Poppins"/>
              </a:rPr>
              <a:t>Antes de recibir cualquier dato desde el usuario, es buena idea escribir un mensaje explicándole qué debe introducir. Se puede pasar una cadena a input, que será mostrada al usuario antes de que el programa se detenga para recibir su entrada:</a:t>
            </a:r>
            <a:endParaRPr b="0" i="0" sz="1600" u="none" cap="none" strike="noStrike">
              <a:solidFill>
                <a:schemeClr val="dk1"/>
              </a:solidFill>
              <a:latin typeface="Poppins"/>
              <a:ea typeface="Poppins"/>
              <a:cs typeface="Poppins"/>
              <a:sym typeface="Poppins"/>
            </a:endParaRPr>
          </a:p>
        </p:txBody>
      </p:sp>
      <p:pic>
        <p:nvPicPr>
          <p:cNvPr id="96" name="Google Shape;96;p2"/>
          <p:cNvPicPr preferRelativeResize="0"/>
          <p:nvPr/>
        </p:nvPicPr>
        <p:blipFill rotWithShape="1">
          <a:blip r:embed="rId3">
            <a:alphaModFix/>
          </a:blip>
          <a:srcRect b="0" l="0" r="0" t="0"/>
          <a:stretch/>
        </p:blipFill>
        <p:spPr>
          <a:xfrm>
            <a:off x="2507288" y="4001293"/>
            <a:ext cx="6353175" cy="1438275"/>
          </a:xfrm>
          <a:prstGeom prst="rect">
            <a:avLst/>
          </a:prstGeom>
          <a:noFill/>
          <a:ln>
            <a:noFill/>
          </a:ln>
        </p:spPr>
      </p:pic>
      <p:sp>
        <p:nvSpPr>
          <p:cNvPr id="97" name="Google Shape;97;p2"/>
          <p:cNvSpPr/>
          <p:nvPr/>
        </p:nvSpPr>
        <p:spPr>
          <a:xfrm>
            <a:off x="323045" y="5328760"/>
            <a:ext cx="10515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600" u="none" cap="none" strike="noStrike">
                <a:solidFill>
                  <a:schemeClr val="dk1"/>
                </a:solidFill>
                <a:latin typeface="Poppins"/>
                <a:ea typeface="Poppins"/>
                <a:cs typeface="Poppins"/>
                <a:sym typeface="Poppins"/>
              </a:rPr>
              <a:t>La secuencia </a:t>
            </a:r>
            <a:r>
              <a:rPr b="1" i="0" lang="es-ES" sz="1600" u="none" cap="none" strike="noStrike">
                <a:solidFill>
                  <a:schemeClr val="dk1"/>
                </a:solidFill>
                <a:latin typeface="Poppins"/>
                <a:ea typeface="Poppins"/>
                <a:cs typeface="Poppins"/>
                <a:sym typeface="Poppins"/>
              </a:rPr>
              <a:t>\n </a:t>
            </a:r>
            <a:r>
              <a:rPr b="0" i="0" lang="es-ES" sz="1600" u="none" cap="none" strike="noStrike">
                <a:solidFill>
                  <a:schemeClr val="dk1"/>
                </a:solidFill>
                <a:latin typeface="Poppins"/>
                <a:ea typeface="Poppins"/>
                <a:cs typeface="Poppins"/>
                <a:sym typeface="Poppins"/>
              </a:rPr>
              <a:t>al final del mensaje representa un newline, que es un carácter especial que provoca un salto de línea. Por eso la entrada del usuario aparece debajo de nuestro mensaje. </a:t>
            </a:r>
            <a:endParaRPr sz="1600">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idx="1" type="body"/>
          </p:nvPr>
        </p:nvSpPr>
        <p:spPr>
          <a:xfrm>
            <a:off x="398001" y="144506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s-ES" sz="1600">
                <a:latin typeface="Poppins"/>
                <a:ea typeface="Poppins"/>
                <a:cs typeface="Poppins"/>
                <a:sym typeface="Poppins"/>
              </a:rPr>
              <a:t>Si esperas que el usuario escriba un entero, puedes intentar convertir el valor de retorno a </a:t>
            </a:r>
            <a:r>
              <a:rPr b="1" lang="es-ES" sz="1600">
                <a:latin typeface="Poppins"/>
                <a:ea typeface="Poppins"/>
                <a:cs typeface="Poppins"/>
                <a:sym typeface="Poppins"/>
              </a:rPr>
              <a:t>int</a:t>
            </a:r>
            <a:r>
              <a:rPr lang="es-ES" sz="1600">
                <a:latin typeface="Poppins"/>
                <a:ea typeface="Poppins"/>
                <a:cs typeface="Poppins"/>
                <a:sym typeface="Poppins"/>
              </a:rPr>
              <a:t> usando la función </a:t>
            </a:r>
            <a:r>
              <a:rPr b="1" lang="es-ES" sz="1600">
                <a:latin typeface="Poppins"/>
                <a:ea typeface="Poppins"/>
                <a:cs typeface="Poppins"/>
                <a:sym typeface="Poppins"/>
              </a:rPr>
              <a:t>int(): </a:t>
            </a:r>
            <a:endParaRPr b="1" sz="1600">
              <a:latin typeface="Poppins"/>
              <a:ea typeface="Poppins"/>
              <a:cs typeface="Poppins"/>
              <a:sym typeface="Poppins"/>
            </a:endParaRPr>
          </a:p>
        </p:txBody>
      </p:sp>
      <p:pic>
        <p:nvPicPr>
          <p:cNvPr id="103" name="Google Shape;103;p3"/>
          <p:cNvPicPr preferRelativeResize="0"/>
          <p:nvPr/>
        </p:nvPicPr>
        <p:blipFill rotWithShape="1">
          <a:blip r:embed="rId3">
            <a:alphaModFix/>
          </a:blip>
          <a:srcRect b="0" l="0" r="0" t="0"/>
          <a:stretch/>
        </p:blipFill>
        <p:spPr>
          <a:xfrm>
            <a:off x="1356119" y="2111008"/>
            <a:ext cx="7724775" cy="2066925"/>
          </a:xfrm>
          <a:prstGeom prst="rect">
            <a:avLst/>
          </a:prstGeom>
          <a:noFill/>
          <a:ln>
            <a:noFill/>
          </a:ln>
        </p:spPr>
      </p:pic>
      <p:sp>
        <p:nvSpPr>
          <p:cNvPr id="104" name="Google Shape;104;p3"/>
          <p:cNvSpPr/>
          <p:nvPr/>
        </p:nvSpPr>
        <p:spPr>
          <a:xfrm>
            <a:off x="220013" y="4177933"/>
            <a:ext cx="1087157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Pero si el usuario escribe algo que no sea una cadena de dígitos, obtendrás un error: </a:t>
            </a:r>
            <a:endParaRPr sz="1600">
              <a:solidFill>
                <a:schemeClr val="dk1"/>
              </a:solidFill>
              <a:latin typeface="Poppins"/>
              <a:ea typeface="Poppins"/>
              <a:cs typeface="Poppins"/>
              <a:sym typeface="Poppins"/>
            </a:endParaRPr>
          </a:p>
        </p:txBody>
      </p:sp>
      <p:pic>
        <p:nvPicPr>
          <p:cNvPr id="105" name="Google Shape;105;p3"/>
          <p:cNvPicPr preferRelativeResize="0"/>
          <p:nvPr/>
        </p:nvPicPr>
        <p:blipFill rotWithShape="1">
          <a:blip r:embed="rId4">
            <a:alphaModFix/>
          </a:blip>
          <a:srcRect b="0" l="0" r="0" t="0"/>
          <a:stretch/>
        </p:blipFill>
        <p:spPr>
          <a:xfrm>
            <a:off x="1356119" y="4875056"/>
            <a:ext cx="6791325" cy="127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348803" y="1203680"/>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Poppins"/>
              <a:buNone/>
            </a:pPr>
            <a:r>
              <a:rPr b="1" lang="es-ES" sz="1800">
                <a:solidFill>
                  <a:schemeClr val="dk1"/>
                </a:solidFill>
                <a:latin typeface="Poppins"/>
                <a:ea typeface="Poppins"/>
                <a:cs typeface="Poppins"/>
                <a:sym typeface="Poppins"/>
              </a:rPr>
              <a:t>Comentarios</a:t>
            </a:r>
            <a:endParaRPr b="1" sz="1800">
              <a:solidFill>
                <a:schemeClr val="dk1"/>
              </a:solidFill>
              <a:latin typeface="Poppins"/>
              <a:ea typeface="Poppins"/>
              <a:cs typeface="Poppins"/>
              <a:sym typeface="Poppins"/>
            </a:endParaRPr>
          </a:p>
        </p:txBody>
      </p:sp>
      <p:sp>
        <p:nvSpPr>
          <p:cNvPr id="111" name="Google Shape;111;p4"/>
          <p:cNvSpPr txBox="1"/>
          <p:nvPr>
            <p:ph idx="1" type="body"/>
          </p:nvPr>
        </p:nvSpPr>
        <p:spPr>
          <a:xfrm>
            <a:off x="348803" y="2116179"/>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600"/>
              <a:buNone/>
            </a:pPr>
            <a:r>
              <a:rPr lang="es-ES" sz="1600">
                <a:latin typeface="Poppins"/>
                <a:ea typeface="Poppins"/>
                <a:cs typeface="Poppins"/>
                <a:sym typeface="Poppins"/>
              </a:rPr>
              <a:t>A medida que los programas se van volviendo más grandes y complicados, se vuelven más difíciles de leer. Los lenguajes formales son densos, y a menudo es complicado mirar un trozo de código e imaginarse qué es lo que hace, o por qué. Por eso es buena idea añadir notas a tus programas, para explicar en un lenguaje normal qué es lo que el programa está haciendo. Estas notas reciben el nombre de comentarios, y en Python comienzan con el símbolo #:</a:t>
            </a:r>
            <a:endParaRPr sz="1600">
              <a:latin typeface="Poppins"/>
              <a:ea typeface="Poppins"/>
              <a:cs typeface="Poppins"/>
              <a:sym typeface="Poppins"/>
            </a:endParaRPr>
          </a:p>
        </p:txBody>
      </p:sp>
      <p:pic>
        <p:nvPicPr>
          <p:cNvPr id="112" name="Google Shape;112;p4"/>
          <p:cNvPicPr preferRelativeResize="0"/>
          <p:nvPr/>
        </p:nvPicPr>
        <p:blipFill rotWithShape="1">
          <a:blip r:embed="rId3">
            <a:alphaModFix/>
          </a:blip>
          <a:srcRect b="0" l="0" r="0" t="0"/>
          <a:stretch/>
        </p:blipFill>
        <p:spPr>
          <a:xfrm>
            <a:off x="3206303" y="3554372"/>
            <a:ext cx="4800600" cy="676275"/>
          </a:xfrm>
          <a:prstGeom prst="rect">
            <a:avLst/>
          </a:prstGeom>
          <a:noFill/>
          <a:ln>
            <a:noFill/>
          </a:ln>
        </p:spPr>
      </p:pic>
      <p:sp>
        <p:nvSpPr>
          <p:cNvPr id="113" name="Google Shape;113;p4"/>
          <p:cNvSpPr/>
          <p:nvPr/>
        </p:nvSpPr>
        <p:spPr>
          <a:xfrm>
            <a:off x="348803" y="4463428"/>
            <a:ext cx="10515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En este caso, el comentario aparece como una línea completa. Pero también puedes poner comentarios al final de una línea </a:t>
            </a:r>
            <a:endParaRPr sz="1600">
              <a:solidFill>
                <a:schemeClr val="dk1"/>
              </a:solidFill>
              <a:latin typeface="Poppins"/>
              <a:ea typeface="Poppins"/>
              <a:cs typeface="Poppins"/>
              <a:sym typeface="Poppins"/>
            </a:endParaRPr>
          </a:p>
        </p:txBody>
      </p:sp>
      <p:pic>
        <p:nvPicPr>
          <p:cNvPr id="114" name="Google Shape;114;p4"/>
          <p:cNvPicPr preferRelativeResize="0"/>
          <p:nvPr/>
        </p:nvPicPr>
        <p:blipFill rotWithShape="1">
          <a:blip r:embed="rId4">
            <a:alphaModFix/>
          </a:blip>
          <a:srcRect b="0" l="0" r="0" t="0"/>
          <a:stretch/>
        </p:blipFill>
        <p:spPr>
          <a:xfrm>
            <a:off x="2579502" y="5414960"/>
            <a:ext cx="6381750" cy="34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p:nvPr/>
        </p:nvSpPr>
        <p:spPr>
          <a:xfrm>
            <a:off x="378805" y="1921349"/>
            <a:ext cx="10217624"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Todo lo que va desde # hasta el final de la línea es ignorado—no afecta para nada al programa. Las comentarios son más útiles cuando documentan características del código que no resultan obvias. Es razonable asumir que el lector puede descifrar qué es lo que el código hace; es mucho más útil explicarle por qué.</a:t>
            </a:r>
            <a:endParaRPr sz="1600">
              <a:solidFill>
                <a:schemeClr val="dk1"/>
              </a:solidFill>
              <a:latin typeface="Poppins"/>
              <a:ea typeface="Poppins"/>
              <a:cs typeface="Poppins"/>
              <a:sym typeface="Poppins"/>
            </a:endParaRPr>
          </a:p>
        </p:txBody>
      </p:sp>
      <p:sp>
        <p:nvSpPr>
          <p:cNvPr id="120" name="Google Shape;120;p5"/>
          <p:cNvSpPr/>
          <p:nvPr/>
        </p:nvSpPr>
        <p:spPr>
          <a:xfrm>
            <a:off x="378804" y="2998567"/>
            <a:ext cx="845706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Este comentario contiene información útil que no está en el código:</a:t>
            </a:r>
            <a:endParaRPr sz="1600">
              <a:solidFill>
                <a:schemeClr val="dk1"/>
              </a:solidFill>
              <a:latin typeface="Poppins"/>
              <a:ea typeface="Poppins"/>
              <a:cs typeface="Poppins"/>
              <a:sym typeface="Poppins"/>
            </a:endParaRPr>
          </a:p>
        </p:txBody>
      </p:sp>
      <p:sp>
        <p:nvSpPr>
          <p:cNvPr id="121" name="Google Shape;121;p5"/>
          <p:cNvSpPr/>
          <p:nvPr/>
        </p:nvSpPr>
        <p:spPr>
          <a:xfrm>
            <a:off x="378803" y="3675675"/>
            <a:ext cx="10217625"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Elegir nombres adecuados para las variables puede reducir la necesidad de comentarios, pero los nombres largos también pueden ocasionar que las expresiones complejas sean difíciles de leer, así que hay que conseguir una solución de compromiso. </a:t>
            </a:r>
            <a:endParaRPr sz="1600">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p:nvPr/>
        </p:nvSpPr>
        <p:spPr>
          <a:xfrm>
            <a:off x="470495" y="2292828"/>
            <a:ext cx="10340453"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La forma más sencilla de mostrar algo en la salida estándar es mediante el uso de la sentencia </a:t>
            </a:r>
            <a:r>
              <a:rPr b="1" lang="es-ES" sz="1600">
                <a:solidFill>
                  <a:schemeClr val="dk1"/>
                </a:solidFill>
                <a:latin typeface="Poppins"/>
                <a:ea typeface="Poppins"/>
                <a:cs typeface="Poppins"/>
                <a:sym typeface="Poppins"/>
              </a:rPr>
              <a:t>print</a:t>
            </a:r>
            <a:r>
              <a:rPr lang="es-ES" sz="1600">
                <a:solidFill>
                  <a:schemeClr val="dk1"/>
                </a:solidFill>
                <a:latin typeface="Poppins"/>
                <a:ea typeface="Poppins"/>
                <a:cs typeface="Poppins"/>
                <a:sym typeface="Poppins"/>
              </a:rPr>
              <a:t>, como hemos visto en ejemplos anteriores. En su forma más básica a la palabra clave</a:t>
            </a:r>
            <a:r>
              <a:rPr b="1" lang="es-ES" sz="1600">
                <a:solidFill>
                  <a:schemeClr val="dk1"/>
                </a:solidFill>
                <a:latin typeface="Poppins"/>
                <a:ea typeface="Poppins"/>
                <a:cs typeface="Poppins"/>
                <a:sym typeface="Poppins"/>
              </a:rPr>
              <a:t> print </a:t>
            </a:r>
            <a:r>
              <a:rPr lang="es-ES" sz="1600">
                <a:solidFill>
                  <a:schemeClr val="dk1"/>
                </a:solidFill>
                <a:latin typeface="Poppins"/>
                <a:ea typeface="Poppins"/>
                <a:cs typeface="Poppins"/>
                <a:sym typeface="Poppins"/>
              </a:rPr>
              <a:t>le sigue una cadena, que se mostrará en la salida estándar al ejecutarse el estamento.</a:t>
            </a:r>
            <a:endParaRPr sz="1600">
              <a:solidFill>
                <a:schemeClr val="dk1"/>
              </a:solidFill>
              <a:latin typeface="Poppins"/>
              <a:ea typeface="Poppins"/>
              <a:cs typeface="Poppins"/>
              <a:sym typeface="Poppins"/>
            </a:endParaRPr>
          </a:p>
        </p:txBody>
      </p:sp>
      <p:sp>
        <p:nvSpPr>
          <p:cNvPr id="127" name="Google Shape;127;p6"/>
          <p:cNvSpPr txBox="1"/>
          <p:nvPr/>
        </p:nvSpPr>
        <p:spPr>
          <a:xfrm>
            <a:off x="470495" y="1539108"/>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Poppins"/>
              <a:buNone/>
            </a:pPr>
            <a:r>
              <a:rPr b="1" lang="es-ES" sz="1800">
                <a:solidFill>
                  <a:schemeClr val="dk1"/>
                </a:solidFill>
                <a:latin typeface="Poppins"/>
                <a:ea typeface="Poppins"/>
                <a:cs typeface="Poppins"/>
                <a:sym typeface="Poppins"/>
              </a:rPr>
              <a:t>Salida</a:t>
            </a:r>
            <a:endParaRPr b="1" sz="1800">
              <a:solidFill>
                <a:schemeClr val="dk1"/>
              </a:solidFill>
              <a:latin typeface="Poppins"/>
              <a:ea typeface="Poppins"/>
              <a:cs typeface="Poppins"/>
              <a:sym typeface="Poppins"/>
            </a:endParaRPr>
          </a:p>
        </p:txBody>
      </p:sp>
      <p:sp>
        <p:nvSpPr>
          <p:cNvPr id="128" name="Google Shape;128;p6"/>
          <p:cNvSpPr/>
          <p:nvPr/>
        </p:nvSpPr>
        <p:spPr>
          <a:xfrm>
            <a:off x="470495" y="3350163"/>
            <a:ext cx="10340453"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En algunas funciones equivalentes de otros lenguajes de programación es necesario añadir un carácter de nueva línea para indicar explícitamente que queremos pasar a la siguiente línea. Este es el caso de la función printf de C o la propia función print de Java.</a:t>
            </a:r>
            <a:endParaRPr sz="1600">
              <a:solidFill>
                <a:schemeClr val="dk1"/>
              </a:solidFill>
              <a:latin typeface="Poppins"/>
              <a:ea typeface="Poppins"/>
              <a:cs typeface="Poppins"/>
              <a:sym typeface="Poppins"/>
            </a:endParaRPr>
          </a:p>
        </p:txBody>
      </p:sp>
      <p:sp>
        <p:nvSpPr>
          <p:cNvPr id="129" name="Google Shape;129;p6"/>
          <p:cNvSpPr/>
          <p:nvPr/>
        </p:nvSpPr>
        <p:spPr>
          <a:xfrm>
            <a:off x="470495" y="4526146"/>
            <a:ext cx="10340453"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dk1"/>
                </a:solidFill>
                <a:latin typeface="Poppins"/>
                <a:ea typeface="Poppins"/>
                <a:cs typeface="Poppins"/>
                <a:sym typeface="Poppins"/>
              </a:rPr>
              <a:t>En algunas funciones equivalentes de otros lenguajes de programación es necesario añadir un carácter de nueva línea para indicar explícitamente que queremos pasar a la siguiente línea. Este es el caso de la función printf de C o la propia función print de Java.</a:t>
            </a:r>
            <a:endParaRPr sz="1600">
              <a:solidFill>
                <a:schemeClr val="dk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nvSpPr>
        <p:spPr>
          <a:xfrm>
            <a:off x="522010" y="1281530"/>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Poppins"/>
              <a:buNone/>
            </a:pPr>
            <a:r>
              <a:rPr b="1" lang="es-ES" sz="1800">
                <a:solidFill>
                  <a:schemeClr val="dk1"/>
                </a:solidFill>
                <a:latin typeface="Poppins"/>
                <a:ea typeface="Poppins"/>
                <a:cs typeface="Poppins"/>
                <a:sym typeface="Poppins"/>
              </a:rPr>
              <a:t>Salida</a:t>
            </a:r>
            <a:endParaRPr b="1" sz="1800">
              <a:solidFill>
                <a:schemeClr val="dk1"/>
              </a:solidFill>
              <a:latin typeface="Poppins"/>
              <a:ea typeface="Poppins"/>
              <a:cs typeface="Poppins"/>
              <a:sym typeface="Poppins"/>
            </a:endParaRPr>
          </a:p>
        </p:txBody>
      </p:sp>
      <p:sp>
        <p:nvSpPr>
          <p:cNvPr id="135" name="Google Shape;135;p7"/>
          <p:cNvSpPr/>
          <p:nvPr/>
        </p:nvSpPr>
        <p:spPr>
          <a:xfrm>
            <a:off x="522010" y="2206836"/>
            <a:ext cx="9876430" cy="329320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600"/>
              <a:buFont typeface="Poppins"/>
              <a:buNone/>
            </a:pPr>
            <a:r>
              <a:rPr b="0" i="0" lang="es-ES" sz="1600" u="none" cap="none" strike="noStrike">
                <a:solidFill>
                  <a:schemeClr val="dk1"/>
                </a:solidFill>
                <a:latin typeface="Poppins"/>
                <a:ea typeface="Poppins"/>
                <a:cs typeface="Poppins"/>
                <a:sym typeface="Poppins"/>
              </a:rPr>
              <a:t>Cuando no necesita una salida elegante, pero solo desea una visualización rápida de algunas variables con fines de depuración, puede convertir cualquier valor en una cadena con las funciones repr() o str().</a:t>
            </a:r>
            <a:endParaRPr/>
          </a:p>
          <a:p>
            <a:pPr indent="0" lvl="0" marL="0"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Poppins"/>
              <a:ea typeface="Poppins"/>
              <a:cs typeface="Poppins"/>
              <a:sym typeface="Poppins"/>
            </a:endParaRPr>
          </a:p>
          <a:p>
            <a:pPr indent="0" lvl="0" marL="0" marR="0" rtl="0" algn="just">
              <a:lnSpc>
                <a:spcPct val="100000"/>
              </a:lnSpc>
              <a:spcBef>
                <a:spcPts val="0"/>
              </a:spcBef>
              <a:spcAft>
                <a:spcPts val="0"/>
              </a:spcAft>
              <a:buClr>
                <a:schemeClr val="dk1"/>
              </a:buClr>
              <a:buSzPts val="1600"/>
              <a:buFont typeface="Poppins"/>
              <a:buNone/>
            </a:pPr>
            <a:r>
              <a:rPr b="0" i="0" lang="es-ES" sz="1600" u="none" cap="none" strike="noStrike">
                <a:solidFill>
                  <a:schemeClr val="dk1"/>
                </a:solidFill>
                <a:latin typeface="Poppins"/>
                <a:ea typeface="Poppins"/>
                <a:cs typeface="Poppins"/>
                <a:sym typeface="Poppins"/>
              </a:rPr>
              <a:t>La función str() retorna representaciones de los valores que son bastante legibles por humanos, mientras que repr</a:t>
            </a:r>
            <a:r>
              <a:rPr lang="es-ES" sz="1600">
                <a:solidFill>
                  <a:schemeClr val="dk1"/>
                </a:solidFill>
                <a:latin typeface="Poppins"/>
                <a:ea typeface="Poppins"/>
                <a:cs typeface="Poppins"/>
                <a:sym typeface="Poppins"/>
              </a:rPr>
              <a:t>(</a:t>
            </a:r>
            <a:r>
              <a:rPr b="0" i="0" lang="es-ES" sz="1600" u="none" cap="none" strike="noStrike">
                <a:solidFill>
                  <a:schemeClr val="dk1"/>
                </a:solidFill>
                <a:latin typeface="Poppins"/>
                <a:ea typeface="Poppins"/>
                <a:cs typeface="Poppins"/>
                <a:sym typeface="Poppins"/>
              </a:rPr>
              <a:t>) genera representaciones que pueden ser leídas por el intérprete (o forzarían un SyntaxError si no hay sintaxis equivalente). </a:t>
            </a:r>
            <a:endParaRPr/>
          </a:p>
          <a:p>
            <a:pPr indent="0" lvl="0" marL="0" marR="0" rtl="0" algn="just">
              <a:lnSpc>
                <a:spcPct val="100000"/>
              </a:lnSpc>
              <a:spcBef>
                <a:spcPts val="0"/>
              </a:spcBef>
              <a:spcAft>
                <a:spcPts val="0"/>
              </a:spcAft>
              <a:buClr>
                <a:schemeClr val="dk1"/>
              </a:buClr>
              <a:buSzPts val="1600"/>
              <a:buFont typeface="Arial"/>
              <a:buNone/>
            </a:pPr>
            <a:r>
              <a:t/>
            </a:r>
            <a:endParaRPr sz="1600">
              <a:solidFill>
                <a:schemeClr val="dk1"/>
              </a:solidFill>
              <a:latin typeface="Poppins"/>
              <a:ea typeface="Poppins"/>
              <a:cs typeface="Poppins"/>
              <a:sym typeface="Poppins"/>
            </a:endParaRPr>
          </a:p>
          <a:p>
            <a:pPr indent="0" lvl="0" marL="0"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Poppins"/>
              <a:ea typeface="Poppins"/>
              <a:cs typeface="Poppins"/>
              <a:sym typeface="Poppins"/>
            </a:endParaRPr>
          </a:p>
          <a:p>
            <a:pPr indent="0" lvl="0" marL="0" marR="0" rtl="0" algn="just">
              <a:lnSpc>
                <a:spcPct val="100000"/>
              </a:lnSpc>
              <a:spcBef>
                <a:spcPts val="0"/>
              </a:spcBef>
              <a:spcAft>
                <a:spcPts val="0"/>
              </a:spcAft>
              <a:buClr>
                <a:schemeClr val="dk1"/>
              </a:buClr>
              <a:buSzPts val="1600"/>
              <a:buFont typeface="Poppins"/>
              <a:buNone/>
            </a:pPr>
            <a:r>
              <a:rPr b="0" i="0" lang="es-ES" sz="1600" u="none" cap="none" strike="noStrike">
                <a:solidFill>
                  <a:schemeClr val="dk1"/>
                </a:solidFill>
                <a:latin typeface="Poppins"/>
                <a:ea typeface="Poppins"/>
                <a:cs typeface="Poppins"/>
                <a:sym typeface="Poppins"/>
              </a:rPr>
              <a:t>Para objetos que no tienen una representación en particular para consumo humano, str() retornará el mismo valor que repr()</a:t>
            </a:r>
            <a:r>
              <a:rPr lang="es-ES" sz="1600">
                <a:solidFill>
                  <a:schemeClr val="dk1"/>
                </a:solidFill>
                <a:latin typeface="Poppins"/>
                <a:ea typeface="Poppins"/>
                <a:cs typeface="Poppins"/>
                <a:sym typeface="Poppins"/>
              </a:rPr>
              <a:t>.</a:t>
            </a:r>
            <a:r>
              <a:rPr b="0" i="0" lang="es-ES" sz="1600" u="none" cap="none" strike="noStrike">
                <a:solidFill>
                  <a:schemeClr val="dk1"/>
                </a:solidFill>
                <a:latin typeface="Poppins"/>
                <a:ea typeface="Poppins"/>
                <a:cs typeface="Poppins"/>
                <a:sym typeface="Poppins"/>
              </a:rPr>
              <a:t> Muchos valores, como números o estructuras como listas y diccionarios, tienen la misma representación usando cualquiera de las dos funciones. Las cadenas, en particular, tienen dos representaciones distintas.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8"/>
          <p:cNvPicPr preferRelativeResize="0"/>
          <p:nvPr/>
        </p:nvPicPr>
        <p:blipFill rotWithShape="1">
          <a:blip r:embed="rId3">
            <a:alphaModFix/>
          </a:blip>
          <a:srcRect b="0" l="0" r="0" t="0"/>
          <a:stretch/>
        </p:blipFill>
        <p:spPr>
          <a:xfrm>
            <a:off x="1906491" y="1630884"/>
            <a:ext cx="8684171" cy="4499450"/>
          </a:xfrm>
          <a:prstGeom prst="rect">
            <a:avLst/>
          </a:prstGeom>
          <a:noFill/>
          <a:ln>
            <a:noFill/>
          </a:ln>
        </p:spPr>
      </p:pic>
      <p:sp>
        <p:nvSpPr>
          <p:cNvPr id="141" name="Google Shape;141;p8"/>
          <p:cNvSpPr txBox="1"/>
          <p:nvPr/>
        </p:nvSpPr>
        <p:spPr>
          <a:xfrm>
            <a:off x="576408" y="963084"/>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Poppins"/>
              <a:buNone/>
            </a:pPr>
            <a:r>
              <a:rPr b="1" lang="es-ES" sz="1800">
                <a:solidFill>
                  <a:schemeClr val="dk1"/>
                </a:solidFill>
                <a:latin typeface="Poppins"/>
                <a:ea typeface="Poppins"/>
                <a:cs typeface="Poppins"/>
                <a:sym typeface="Poppins"/>
              </a:rPr>
              <a:t>Algunos ejemplos</a:t>
            </a:r>
            <a:endParaRPr b="1" sz="1800">
              <a:solidFill>
                <a:schemeClr val="dk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nvSpPr>
        <p:spPr>
          <a:xfrm>
            <a:off x="408983" y="1024356"/>
            <a:ext cx="9144000" cy="9124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Poppins"/>
              <a:buNone/>
            </a:pPr>
            <a:r>
              <a:rPr b="1" lang="es-ES" sz="1800">
                <a:solidFill>
                  <a:schemeClr val="dk1"/>
                </a:solidFill>
                <a:latin typeface="Poppins"/>
                <a:ea typeface="Poppins"/>
                <a:cs typeface="Poppins"/>
                <a:sym typeface="Poppins"/>
              </a:rPr>
              <a:t>Secuencias de escape</a:t>
            </a:r>
            <a:endParaRPr b="1" sz="1800">
              <a:solidFill>
                <a:schemeClr val="dk1"/>
              </a:solidFill>
              <a:latin typeface="Poppins"/>
              <a:ea typeface="Poppins"/>
              <a:cs typeface="Poppins"/>
              <a:sym typeface="Poppins"/>
            </a:endParaRPr>
          </a:p>
        </p:txBody>
      </p:sp>
      <p:pic>
        <p:nvPicPr>
          <p:cNvPr id="147" name="Google Shape;147;p9"/>
          <p:cNvPicPr preferRelativeResize="0"/>
          <p:nvPr/>
        </p:nvPicPr>
        <p:blipFill rotWithShape="1">
          <a:blip r:embed="rId3">
            <a:alphaModFix/>
          </a:blip>
          <a:srcRect b="0" l="0" r="0" t="0"/>
          <a:stretch/>
        </p:blipFill>
        <p:spPr>
          <a:xfrm>
            <a:off x="4768480" y="1804316"/>
            <a:ext cx="5814303" cy="4901403"/>
          </a:xfrm>
          <a:prstGeom prst="rect">
            <a:avLst/>
          </a:prstGeom>
          <a:noFill/>
          <a:ln>
            <a:noFill/>
          </a:ln>
        </p:spPr>
      </p:pic>
      <p:sp>
        <p:nvSpPr>
          <p:cNvPr id="148" name="Google Shape;148;p9"/>
          <p:cNvSpPr/>
          <p:nvPr/>
        </p:nvSpPr>
        <p:spPr>
          <a:xfrm>
            <a:off x="408983" y="1635039"/>
            <a:ext cx="469070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rgbClr val="222222"/>
                </a:solidFill>
                <a:latin typeface="Poppins"/>
                <a:ea typeface="Poppins"/>
                <a:cs typeface="Poppins"/>
                <a:sym typeface="Poppins"/>
              </a:rPr>
              <a:t>Las secuencias de escape reconocidas son:</a:t>
            </a:r>
            <a:endParaRPr sz="1600">
              <a:solidFill>
                <a:schemeClr val="dk1"/>
              </a:solidFill>
              <a:latin typeface="Poppins"/>
              <a:ea typeface="Poppins"/>
              <a:cs typeface="Poppins"/>
              <a:sym typeface="Poppins"/>
            </a:endParaRPr>
          </a:p>
        </p:txBody>
      </p:sp>
      <p:sp>
        <p:nvSpPr>
          <p:cNvPr id="149" name="Google Shape;149;p9"/>
          <p:cNvSpPr/>
          <p:nvPr/>
        </p:nvSpPr>
        <p:spPr>
          <a:xfrm>
            <a:off x="1659134" y="4350775"/>
            <a:ext cx="271260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Poppins"/>
                <a:ea typeface="Poppins"/>
                <a:cs typeface="Poppins"/>
                <a:sym typeface="Poppins"/>
              </a:rPr>
              <a:t>https://docs.python.org/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isiontic">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2021-05-01T22:31:45Z</dcterms:created>
  <dc:creator>Usuario de Windows</dc:creator>
</cp:coreProperties>
</file>