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90" r:id="rId34"/>
    <p:sldId id="291" r:id="rId35"/>
    <p:sldId id="292" r:id="rId36"/>
    <p:sldId id="293" r:id="rId37"/>
    <p:sldId id="294" r:id="rId38"/>
  </p:sldIdLst>
  <p:sldSz cx="9144000" cy="5143500" type="screen16x9"/>
  <p:notesSz cx="6858000" cy="9144000"/>
  <p:embeddedFontLst>
    <p:embeddedFont>
      <p:font typeface="Poppins" panose="00000500000000000000" pitchFamily="50" charset="0"/>
      <p:regular r:id="rId40"/>
      <p:bold r:id="rId41"/>
      <p:italic r:id="rId42"/>
      <p:boldItalic r:id="rId43"/>
    </p:embeddedFont>
    <p:embeddedFont>
      <p:font typeface="Calibri Light" panose="020F0302020204030204" pitchFamily="34" charset="0"/>
      <p:regular r:id="rId44"/>
      <p:italic r:id="rId45"/>
    </p:embeddedFont>
    <p:embeddedFont>
      <p:font typeface="Calibri" panose="020F050202020403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57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331219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309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6d258f020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6d258f020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433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6d258f020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6d258f020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701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6d258f020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6d258f020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343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6d258f020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6d258f020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181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6d258f020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6d258f020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991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6d258f020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6d258f020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125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6d258f020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6d258f020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909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6d258f020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6d258f020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637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6d258f020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6d258f020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703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d6d258f020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d6d258f020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46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6d258f02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6d258f02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572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d6d258f020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d6d258f020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128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d6d258f020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d6d258f020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484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6d258f020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6d258f020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996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6d258f020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6d258f020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442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d6d258f020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d6d258f020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842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d6d258f020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d6d258f020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993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d6d258f020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d6d258f020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545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d6d258f020_1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d6d258f020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812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d6d258f020_1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6d258f020_1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6474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d6d258f020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d6d258f020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2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6d258f020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6d258f02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05567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d6d258f020_1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d6d258f020_1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976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d6d258f020_1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d6d258f020_1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673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d6d258f020_1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d6d258f020_1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475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d6d258f020_1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d6d258f020_1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7253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d6d258f020_1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d6d258f020_1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45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6d258f020_1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6d258f020_1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6865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d6d258f020_1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d6d258f020_1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2417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d6d258f020_1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d6d258f020_1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10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6d258f020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6d258f020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182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6d258f02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6d258f02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9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6d258f020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6d258f020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089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6d258f02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6d258f02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217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6d258f020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6d258f020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823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6d258f02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6d258f02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838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F8FAE9-82A3-7441-8C22-A60AF434E4BA}"/>
              </a:ext>
            </a:extLst>
          </p:cNvPr>
          <p:cNvSpPr>
            <a:spLocks noGrp="1"/>
          </p:cNvSpPr>
          <p:nvPr>
            <p:ph type="ctrTitle"/>
          </p:nvPr>
        </p:nvSpPr>
        <p:spPr>
          <a:xfrm>
            <a:off x="1143000" y="841772"/>
            <a:ext cx="6858000" cy="1790700"/>
          </a:xfrm>
        </p:spPr>
        <p:txBody>
          <a:bodyPr anchor="b"/>
          <a:lstStyle>
            <a:lvl1pPr algn="ctr">
              <a:defRPr sz="4500"/>
            </a:lvl1pPr>
          </a:lstStyle>
          <a:p>
            <a:r>
              <a:rPr lang="es-ES" smtClean="0"/>
              <a:t>Haga clic para modificar el estilo de título del patrón</a:t>
            </a:r>
            <a:endParaRPr lang="x-none"/>
          </a:p>
        </p:txBody>
      </p:sp>
      <p:sp>
        <p:nvSpPr>
          <p:cNvPr id="3" name="Subtitle 2">
            <a:extLst>
              <a:ext uri="{FF2B5EF4-FFF2-40B4-BE49-F238E27FC236}">
                <a16:creationId xmlns="" xmlns:a16="http://schemas.microsoft.com/office/drawing/2014/main" id="{1530EF62-9100-4A49-B5F0-D213C87BA9A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x-none"/>
          </a:p>
        </p:txBody>
      </p:sp>
      <p:sp>
        <p:nvSpPr>
          <p:cNvPr id="4" name="Date Placeholder 3">
            <a:extLst>
              <a:ext uri="{FF2B5EF4-FFF2-40B4-BE49-F238E27FC236}">
                <a16:creationId xmlns="" xmlns:a16="http://schemas.microsoft.com/office/drawing/2014/main" id="{2C566895-255D-2D47-9BCE-DD3E204A6943}"/>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74D3AB93-05A7-D748-ADDD-A4030FBFAF3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D479137D-EAA1-F347-AC37-F23A056ACF7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1887093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2D0E02-772A-1544-B046-648E9083325E}"/>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Vertical Text Placeholder 2">
            <a:extLst>
              <a:ext uri="{FF2B5EF4-FFF2-40B4-BE49-F238E27FC236}">
                <a16:creationId xmlns="" xmlns:a16="http://schemas.microsoft.com/office/drawing/2014/main" id="{E17A29EF-4C84-E745-A7F7-5CFC619C605E}"/>
              </a:ext>
            </a:extLst>
          </p:cNvPr>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C0608688-21B4-BF40-9AC3-FCA4753BFE70}"/>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61BFF6A2-D7FF-8B4A-BB20-A2CA41B0C07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1957311B-FC9E-894F-80F3-25E44B0BAF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2422086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640BACB-C1CB-6E4F-82FB-37F8E01720F5}"/>
              </a:ext>
            </a:extLst>
          </p:cNvPr>
          <p:cNvSpPr>
            <a:spLocks noGrp="1"/>
          </p:cNvSpPr>
          <p:nvPr>
            <p:ph type="title" orient="vert"/>
          </p:nvPr>
        </p:nvSpPr>
        <p:spPr>
          <a:xfrm>
            <a:off x="6543675" y="273844"/>
            <a:ext cx="1971675" cy="4358879"/>
          </a:xfrm>
        </p:spPr>
        <p:txBody>
          <a:bodyPr vert="eaVert"/>
          <a:lstStyle/>
          <a:p>
            <a:r>
              <a:rPr lang="es-ES" smtClean="0"/>
              <a:t>Haga clic para modificar el estilo de título del patrón</a:t>
            </a:r>
            <a:endParaRPr lang="x-none"/>
          </a:p>
        </p:txBody>
      </p:sp>
      <p:sp>
        <p:nvSpPr>
          <p:cNvPr id="3" name="Vertical Text Placeholder 2">
            <a:extLst>
              <a:ext uri="{FF2B5EF4-FFF2-40B4-BE49-F238E27FC236}">
                <a16:creationId xmlns="" xmlns:a16="http://schemas.microsoft.com/office/drawing/2014/main" id="{9C94596C-2D6F-7447-851A-A3B2C203DDC9}"/>
              </a:ext>
            </a:extLst>
          </p:cNvPr>
          <p:cNvSpPr>
            <a:spLocks noGrp="1"/>
          </p:cNvSpPr>
          <p:nvPr>
            <p:ph type="body" orient="vert" idx="1"/>
          </p:nvPr>
        </p:nvSpPr>
        <p:spPr>
          <a:xfrm>
            <a:off x="628650" y="273844"/>
            <a:ext cx="5800725" cy="435887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41C83809-ED0E-AA47-9F9B-3168804AFAC8}"/>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EEF709EA-03E8-0C45-8C09-2F9C60E1E1B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ADCD4B20-9E6E-C14D-A101-61A1DF618A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826821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r>
              <a:rPr lang="es-ES" smtClean="0"/>
              <a:t>Haga clic para modificar el estilo de título del patrón</a:t>
            </a:r>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s-ES" smtClean="0"/>
              <a:t>Haga clic para modificar el estilo de texto del patrón</a:t>
            </a: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73517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F94F70-3989-3649-A1CE-171C029F9D9C}"/>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Content Placeholder 2">
            <a:extLst>
              <a:ext uri="{FF2B5EF4-FFF2-40B4-BE49-F238E27FC236}">
                <a16:creationId xmlns="" xmlns:a16="http://schemas.microsoft.com/office/drawing/2014/main" id="{68780915-F435-FC45-9192-F92E3EDFFBAA}"/>
              </a:ext>
            </a:extLst>
          </p:cNvPr>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E39B8307-5B8D-644B-A870-64EC019E977B}"/>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F92B62A0-832B-E444-9287-8D3DC16F155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4AFC2F8A-0615-2049-BA6A-2980987AAE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9185660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ADCAE3-1C8D-224B-B8D5-761CBB7F919D}"/>
              </a:ext>
            </a:extLst>
          </p:cNvPr>
          <p:cNvSpPr>
            <a:spLocks noGrp="1"/>
          </p:cNvSpPr>
          <p:nvPr>
            <p:ph type="title"/>
          </p:nvPr>
        </p:nvSpPr>
        <p:spPr>
          <a:xfrm>
            <a:off x="623888" y="1282304"/>
            <a:ext cx="7886700" cy="2139553"/>
          </a:xfrm>
        </p:spPr>
        <p:txBody>
          <a:bodyPr anchor="b"/>
          <a:lstStyle>
            <a:lvl1pPr>
              <a:defRPr sz="4500"/>
            </a:lvl1pPr>
          </a:lstStyle>
          <a:p>
            <a:r>
              <a:rPr lang="es-ES" smtClean="0"/>
              <a:t>Haga clic para modificar el estilo de título del patrón</a:t>
            </a:r>
            <a:endParaRPr lang="x-none"/>
          </a:p>
        </p:txBody>
      </p:sp>
      <p:sp>
        <p:nvSpPr>
          <p:cNvPr id="3" name="Text Placeholder 2">
            <a:extLst>
              <a:ext uri="{FF2B5EF4-FFF2-40B4-BE49-F238E27FC236}">
                <a16:creationId xmlns="" xmlns:a16="http://schemas.microsoft.com/office/drawing/2014/main" id="{D1C8C847-3FAA-0847-B9AB-68372097D1C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Date Placeholder 3">
            <a:extLst>
              <a:ext uri="{FF2B5EF4-FFF2-40B4-BE49-F238E27FC236}">
                <a16:creationId xmlns="" xmlns:a16="http://schemas.microsoft.com/office/drawing/2014/main" id="{7018C08F-1B48-A444-ABE3-A6985DDE056F}"/>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9ADC6A4E-3A6C-DD47-AC73-4DBFC158103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A8A98444-0109-9344-8875-F03D133D45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1077163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DE6720-20EA-1D43-BF2F-9001BE84E62F}"/>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Content Placeholder 2">
            <a:extLst>
              <a:ext uri="{FF2B5EF4-FFF2-40B4-BE49-F238E27FC236}">
                <a16:creationId xmlns="" xmlns:a16="http://schemas.microsoft.com/office/drawing/2014/main" id="{843FC9E3-24E5-794E-A689-1FCFC583AF8D}"/>
              </a:ext>
            </a:extLst>
          </p:cNvPr>
          <p:cNvSpPr>
            <a:spLocks noGrp="1"/>
          </p:cNvSpPr>
          <p:nvPr>
            <p:ph sz="half" idx="1"/>
          </p:nvPr>
        </p:nvSpPr>
        <p:spPr>
          <a:xfrm>
            <a:off x="628650" y="1369219"/>
            <a:ext cx="3886200" cy="32635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Content Placeholder 3">
            <a:extLst>
              <a:ext uri="{FF2B5EF4-FFF2-40B4-BE49-F238E27FC236}">
                <a16:creationId xmlns="" xmlns:a16="http://schemas.microsoft.com/office/drawing/2014/main" id="{28132B11-E15D-854D-AA9B-03F87D33B26E}"/>
              </a:ext>
            </a:extLst>
          </p:cNvPr>
          <p:cNvSpPr>
            <a:spLocks noGrp="1"/>
          </p:cNvSpPr>
          <p:nvPr>
            <p:ph sz="half" idx="2"/>
          </p:nvPr>
        </p:nvSpPr>
        <p:spPr>
          <a:xfrm>
            <a:off x="4629150" y="1369219"/>
            <a:ext cx="3886200" cy="32635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5" name="Date Placeholder 4">
            <a:extLst>
              <a:ext uri="{FF2B5EF4-FFF2-40B4-BE49-F238E27FC236}">
                <a16:creationId xmlns="" xmlns:a16="http://schemas.microsoft.com/office/drawing/2014/main" id="{405ED4A5-50D0-5F43-A47F-B25343576C9E}"/>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6" name="Footer Placeholder 5">
            <a:extLst>
              <a:ext uri="{FF2B5EF4-FFF2-40B4-BE49-F238E27FC236}">
                <a16:creationId xmlns="" xmlns:a16="http://schemas.microsoft.com/office/drawing/2014/main" id="{DB651469-F229-F74C-8CA0-70C23149F0E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10D5C797-B715-314C-A749-64EAFF6FB8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3118752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D6738D-2F47-FC47-92BB-4FC9269670D7}"/>
              </a:ext>
            </a:extLst>
          </p:cNvPr>
          <p:cNvSpPr>
            <a:spLocks noGrp="1"/>
          </p:cNvSpPr>
          <p:nvPr>
            <p:ph type="title"/>
          </p:nvPr>
        </p:nvSpPr>
        <p:spPr>
          <a:xfrm>
            <a:off x="629841" y="273844"/>
            <a:ext cx="7886700" cy="994172"/>
          </a:xfrm>
        </p:spPr>
        <p:txBody>
          <a:bodyPr/>
          <a:lstStyle/>
          <a:p>
            <a:r>
              <a:rPr lang="es-ES" smtClean="0"/>
              <a:t>Haga clic para modificar el estilo de título del patrón</a:t>
            </a:r>
            <a:endParaRPr lang="x-none"/>
          </a:p>
        </p:txBody>
      </p:sp>
      <p:sp>
        <p:nvSpPr>
          <p:cNvPr id="3" name="Text Placeholder 2">
            <a:extLst>
              <a:ext uri="{FF2B5EF4-FFF2-40B4-BE49-F238E27FC236}">
                <a16:creationId xmlns="" xmlns:a16="http://schemas.microsoft.com/office/drawing/2014/main" id="{377EE744-854A-EA4F-9650-B7C97A9C4A6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a:extLst>
              <a:ext uri="{FF2B5EF4-FFF2-40B4-BE49-F238E27FC236}">
                <a16:creationId xmlns="" xmlns:a16="http://schemas.microsoft.com/office/drawing/2014/main" id="{4F7C771C-7D66-DA4E-85DC-EF5945F00D47}"/>
              </a:ext>
            </a:extLst>
          </p:cNvPr>
          <p:cNvSpPr>
            <a:spLocks noGrp="1"/>
          </p:cNvSpPr>
          <p:nvPr>
            <p:ph sz="half" idx="2"/>
          </p:nvPr>
        </p:nvSpPr>
        <p:spPr>
          <a:xfrm>
            <a:off x="629842" y="1878806"/>
            <a:ext cx="3868340" cy="276344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5" name="Text Placeholder 4">
            <a:extLst>
              <a:ext uri="{FF2B5EF4-FFF2-40B4-BE49-F238E27FC236}">
                <a16:creationId xmlns="" xmlns:a16="http://schemas.microsoft.com/office/drawing/2014/main" id="{5A740682-7A86-EA4A-8231-754605E06EF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a:extLst>
              <a:ext uri="{FF2B5EF4-FFF2-40B4-BE49-F238E27FC236}">
                <a16:creationId xmlns="" xmlns:a16="http://schemas.microsoft.com/office/drawing/2014/main" id="{DB7679C4-F553-874A-A04B-B01767D7C320}"/>
              </a:ext>
            </a:extLst>
          </p:cNvPr>
          <p:cNvSpPr>
            <a:spLocks noGrp="1"/>
          </p:cNvSpPr>
          <p:nvPr>
            <p:ph sz="quarter" idx="4"/>
          </p:nvPr>
        </p:nvSpPr>
        <p:spPr>
          <a:xfrm>
            <a:off x="4629150" y="1878806"/>
            <a:ext cx="3887391" cy="276344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7" name="Date Placeholder 6">
            <a:extLst>
              <a:ext uri="{FF2B5EF4-FFF2-40B4-BE49-F238E27FC236}">
                <a16:creationId xmlns="" xmlns:a16="http://schemas.microsoft.com/office/drawing/2014/main" id="{C5BEFC62-31B8-EF49-9A8C-9C09148C90B1}"/>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8" name="Footer Placeholder 7">
            <a:extLst>
              <a:ext uri="{FF2B5EF4-FFF2-40B4-BE49-F238E27FC236}">
                <a16:creationId xmlns="" xmlns:a16="http://schemas.microsoft.com/office/drawing/2014/main" id="{2B29DAD3-0619-6344-93B9-F8049DD656AC}"/>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 xmlns:a16="http://schemas.microsoft.com/office/drawing/2014/main" id="{F1EE05F8-6B7A-E74B-AACE-D11C4086F7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8630086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0E8950-0CCB-464A-A6A8-CFA7DACA16B2}"/>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Date Placeholder 2">
            <a:extLst>
              <a:ext uri="{FF2B5EF4-FFF2-40B4-BE49-F238E27FC236}">
                <a16:creationId xmlns="" xmlns:a16="http://schemas.microsoft.com/office/drawing/2014/main" id="{5728588D-7D20-2F41-9EE4-C8D382800BE1}"/>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4" name="Footer Placeholder 3">
            <a:extLst>
              <a:ext uri="{FF2B5EF4-FFF2-40B4-BE49-F238E27FC236}">
                <a16:creationId xmlns="" xmlns:a16="http://schemas.microsoft.com/office/drawing/2014/main" id="{E6A7D752-1F18-6D44-8D2B-24BD71B531F2}"/>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 xmlns:a16="http://schemas.microsoft.com/office/drawing/2014/main" id="{8602AB28-1762-D74A-994B-BAB48791E8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4827947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D2C61E9-A9DE-C44A-9AF2-295ADF3BDB4E}"/>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3" name="Footer Placeholder 2">
            <a:extLst>
              <a:ext uri="{FF2B5EF4-FFF2-40B4-BE49-F238E27FC236}">
                <a16:creationId xmlns="" xmlns:a16="http://schemas.microsoft.com/office/drawing/2014/main" id="{C9D95CB7-301E-E34A-A0A5-6A19EB9A5370}"/>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221CFFA3-850A-2B44-8D06-04340B3D07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18765348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B6F84A-85C3-294A-AAD3-16933C45F462}"/>
              </a:ext>
            </a:extLst>
          </p:cNvPr>
          <p:cNvSpPr>
            <a:spLocks noGrp="1"/>
          </p:cNvSpPr>
          <p:nvPr>
            <p:ph type="title"/>
          </p:nvPr>
        </p:nvSpPr>
        <p:spPr>
          <a:xfrm>
            <a:off x="629841" y="342900"/>
            <a:ext cx="2949178" cy="1200150"/>
          </a:xfrm>
        </p:spPr>
        <p:txBody>
          <a:bodyPr anchor="b"/>
          <a:lstStyle>
            <a:lvl1pPr>
              <a:defRPr sz="2400"/>
            </a:lvl1pPr>
          </a:lstStyle>
          <a:p>
            <a:r>
              <a:rPr lang="es-ES" smtClean="0"/>
              <a:t>Haga clic para modificar el estilo de título del patrón</a:t>
            </a:r>
            <a:endParaRPr lang="x-none"/>
          </a:p>
        </p:txBody>
      </p:sp>
      <p:sp>
        <p:nvSpPr>
          <p:cNvPr id="3" name="Content Placeholder 2">
            <a:extLst>
              <a:ext uri="{FF2B5EF4-FFF2-40B4-BE49-F238E27FC236}">
                <a16:creationId xmlns="" xmlns:a16="http://schemas.microsoft.com/office/drawing/2014/main" id="{8F0DE22A-0D1A-044E-8011-DC3A23A0E96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Text Placeholder 3">
            <a:extLst>
              <a:ext uri="{FF2B5EF4-FFF2-40B4-BE49-F238E27FC236}">
                <a16:creationId xmlns="" xmlns:a16="http://schemas.microsoft.com/office/drawing/2014/main" id="{7682B57F-60A4-5549-989B-C115412C62C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a:extLst>
              <a:ext uri="{FF2B5EF4-FFF2-40B4-BE49-F238E27FC236}">
                <a16:creationId xmlns="" xmlns:a16="http://schemas.microsoft.com/office/drawing/2014/main" id="{D059B7AA-FC34-5D4B-9CDA-A77EBB5F1764}"/>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6" name="Footer Placeholder 5">
            <a:extLst>
              <a:ext uri="{FF2B5EF4-FFF2-40B4-BE49-F238E27FC236}">
                <a16:creationId xmlns="" xmlns:a16="http://schemas.microsoft.com/office/drawing/2014/main" id="{53B34AA4-3978-FF41-B916-D173B71C9AB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DB369A07-B5FA-F949-8DE7-5E86F9D771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8269618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77853D-AD11-B148-8FD7-7D455D678FAC}"/>
              </a:ext>
            </a:extLst>
          </p:cNvPr>
          <p:cNvSpPr>
            <a:spLocks noGrp="1"/>
          </p:cNvSpPr>
          <p:nvPr>
            <p:ph type="title"/>
          </p:nvPr>
        </p:nvSpPr>
        <p:spPr>
          <a:xfrm>
            <a:off x="629841" y="342900"/>
            <a:ext cx="2949178" cy="1200150"/>
          </a:xfrm>
        </p:spPr>
        <p:txBody>
          <a:bodyPr anchor="b"/>
          <a:lstStyle>
            <a:lvl1pPr>
              <a:defRPr sz="2400"/>
            </a:lvl1pPr>
          </a:lstStyle>
          <a:p>
            <a:r>
              <a:rPr lang="es-ES" smtClean="0"/>
              <a:t>Haga clic para modificar el estilo de título del patrón</a:t>
            </a:r>
            <a:endParaRPr lang="x-none"/>
          </a:p>
        </p:txBody>
      </p:sp>
      <p:sp>
        <p:nvSpPr>
          <p:cNvPr id="3" name="Picture Placeholder 2">
            <a:extLst>
              <a:ext uri="{FF2B5EF4-FFF2-40B4-BE49-F238E27FC236}">
                <a16:creationId xmlns="" xmlns:a16="http://schemas.microsoft.com/office/drawing/2014/main" id="{BBFAF04B-C97D-684A-9663-ABD90F25461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x-none"/>
          </a:p>
        </p:txBody>
      </p:sp>
      <p:sp>
        <p:nvSpPr>
          <p:cNvPr id="4" name="Text Placeholder 3">
            <a:extLst>
              <a:ext uri="{FF2B5EF4-FFF2-40B4-BE49-F238E27FC236}">
                <a16:creationId xmlns="" xmlns:a16="http://schemas.microsoft.com/office/drawing/2014/main" id="{18578428-216E-8745-9E27-B71E8A17E6D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a:extLst>
              <a:ext uri="{FF2B5EF4-FFF2-40B4-BE49-F238E27FC236}">
                <a16:creationId xmlns="" xmlns:a16="http://schemas.microsoft.com/office/drawing/2014/main" id="{33FDCB1E-5F91-9A4A-AA84-3EB7AFFDE911}"/>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6" name="Footer Placeholder 5">
            <a:extLst>
              <a:ext uri="{FF2B5EF4-FFF2-40B4-BE49-F238E27FC236}">
                <a16:creationId xmlns="" xmlns:a16="http://schemas.microsoft.com/office/drawing/2014/main" id="{C5FDC322-3BCE-E44B-94F2-162F7651127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BA8319EB-D58E-1240-BC66-D553E244468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6672649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DA8C874-7E6E-8348-8451-9A1FA370DDA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smtClean="0"/>
              <a:t>Haga clic para modificar el estilo de título del patrón</a:t>
            </a:r>
            <a:endParaRPr lang="x-none"/>
          </a:p>
        </p:txBody>
      </p:sp>
      <p:sp>
        <p:nvSpPr>
          <p:cNvPr id="3" name="Text Placeholder 2">
            <a:extLst>
              <a:ext uri="{FF2B5EF4-FFF2-40B4-BE49-F238E27FC236}">
                <a16:creationId xmlns="" xmlns:a16="http://schemas.microsoft.com/office/drawing/2014/main" id="{8A4C8E06-EF32-1147-A16D-E8DF40756B1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7DF09720-1D82-D841-AA4A-1663EA3440E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A19744A0-D8DF-F84B-B74D-307D3A86C9D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DCFBBCE3-2557-8345-A5B1-3E729CC0D01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312202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x-non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endParaRPr lang="es" sz="4200" b="1" dirty="0" smtClean="0">
              <a:solidFill>
                <a:srgbClr val="1A1A1A"/>
              </a:solidFill>
              <a:latin typeface="Poppins"/>
              <a:ea typeface="Poppins"/>
              <a:cs typeface="Poppins"/>
              <a:sym typeface="Poppins"/>
            </a:endParaRPr>
          </a:p>
          <a:p>
            <a:pPr marL="0" lvl="0" indent="0" algn="l" rtl="0">
              <a:spcBef>
                <a:spcPts val="0"/>
              </a:spcBef>
              <a:spcAft>
                <a:spcPts val="0"/>
              </a:spcAft>
              <a:buNone/>
            </a:pPr>
            <a:r>
              <a:rPr lang="es" sz="4200" b="1" dirty="0" smtClean="0">
                <a:solidFill>
                  <a:srgbClr val="1A1A1A"/>
                </a:solidFill>
                <a:latin typeface="Poppins"/>
                <a:ea typeface="Poppins"/>
                <a:cs typeface="Poppins"/>
                <a:sym typeface="Poppins"/>
              </a:rPr>
              <a:t>Listas </a:t>
            </a:r>
            <a:r>
              <a:rPr lang="es" sz="4200" b="1" dirty="0">
                <a:solidFill>
                  <a:srgbClr val="1A1A1A"/>
                </a:solidFill>
                <a:latin typeface="Poppins"/>
                <a:ea typeface="Poppins"/>
                <a:cs typeface="Poppins"/>
                <a:sym typeface="Poppins"/>
              </a:rPr>
              <a:t>y Matrices</a:t>
            </a:r>
            <a:endParaRPr sz="4200" i="1" dirty="0">
              <a:solidFill>
                <a:srgbClr val="1A1A1A"/>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txBox="1"/>
          <p:nvPr/>
        </p:nvSpPr>
        <p:spPr>
          <a:xfrm>
            <a:off x="357781" y="1632783"/>
            <a:ext cx="7688700" cy="39831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Un operador de rebanado al lado izquierdo de una asignación puede actualizar múltiples elementos: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165" name="Google Shape;165;p23"/>
          <p:cNvPicPr preferRelativeResize="0"/>
          <p:nvPr/>
        </p:nvPicPr>
        <p:blipFill>
          <a:blip r:embed="rId3">
            <a:alphaModFix/>
          </a:blip>
          <a:stretch>
            <a:fillRect/>
          </a:stretch>
        </p:blipFill>
        <p:spPr>
          <a:xfrm>
            <a:off x="496556" y="2146558"/>
            <a:ext cx="3199950" cy="864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p:nvPr/>
        </p:nvSpPr>
        <p:spPr>
          <a:xfrm>
            <a:off x="162571" y="89477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Métodos de las listas </a:t>
            </a:r>
            <a:endParaRPr sz="2600" b="1" dirty="0">
              <a:solidFill>
                <a:srgbClr val="1A1A1A"/>
              </a:solidFill>
              <a:latin typeface="Poppins"/>
              <a:ea typeface="Poppins"/>
              <a:cs typeface="Poppins"/>
              <a:sym typeface="Poppins"/>
            </a:endParaRPr>
          </a:p>
        </p:txBody>
      </p:sp>
      <p:sp>
        <p:nvSpPr>
          <p:cNvPr id="172" name="Google Shape;172;p24"/>
          <p:cNvSpPr txBox="1"/>
          <p:nvPr/>
        </p:nvSpPr>
        <p:spPr>
          <a:xfrm>
            <a:off x="162571" y="1350000"/>
            <a:ext cx="7688700" cy="360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33302E"/>
                </a:solidFill>
                <a:latin typeface="Poppins"/>
                <a:ea typeface="Poppins"/>
                <a:cs typeface="Poppins"/>
                <a:sym typeface="Poppins"/>
              </a:rPr>
              <a:t>Python provee métodos que operan en listas. Por ejemplo, </a:t>
            </a:r>
            <a:r>
              <a:rPr lang="es" sz="1100" b="1" i="1">
                <a:solidFill>
                  <a:srgbClr val="33302E"/>
                </a:solidFill>
                <a:latin typeface="Poppins"/>
                <a:ea typeface="Poppins"/>
                <a:cs typeface="Poppins"/>
                <a:sym typeface="Poppins"/>
              </a:rPr>
              <a:t>append</a:t>
            </a:r>
            <a:r>
              <a:rPr lang="es" sz="1100">
                <a:solidFill>
                  <a:srgbClr val="33302E"/>
                </a:solidFill>
                <a:latin typeface="Poppins"/>
                <a:ea typeface="Poppins"/>
                <a:cs typeface="Poppins"/>
                <a:sym typeface="Poppins"/>
              </a:rPr>
              <a:t> agrega un nuevo elemento al final de una lista:</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b="1" i="1">
                <a:solidFill>
                  <a:srgbClr val="33302E"/>
                </a:solidFill>
                <a:latin typeface="Poppins"/>
                <a:ea typeface="Poppins"/>
                <a:cs typeface="Poppins"/>
                <a:sym typeface="Poppins"/>
              </a:rPr>
              <a:t>extend</a:t>
            </a:r>
            <a:r>
              <a:rPr lang="es" sz="1100">
                <a:solidFill>
                  <a:srgbClr val="33302E"/>
                </a:solidFill>
                <a:latin typeface="Poppins"/>
                <a:ea typeface="Poppins"/>
                <a:cs typeface="Poppins"/>
                <a:sym typeface="Poppins"/>
              </a:rPr>
              <a:t> toma una lista como argumento y agrega todos los elementos:</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a:solidFill>
                  <a:srgbClr val="33302E"/>
                </a:solidFill>
                <a:latin typeface="Poppins"/>
                <a:ea typeface="Poppins"/>
                <a:cs typeface="Poppins"/>
                <a:sym typeface="Poppins"/>
              </a:rPr>
              <a:t>Este ejemplo deja t2 sin modificar. </a:t>
            </a:r>
            <a:endParaRPr sz="1100">
              <a:solidFill>
                <a:srgbClr val="33302E"/>
              </a:solidFill>
              <a:latin typeface="Poppins"/>
              <a:ea typeface="Poppins"/>
              <a:cs typeface="Poppins"/>
              <a:sym typeface="Poppins"/>
            </a:endParaRPr>
          </a:p>
        </p:txBody>
      </p:sp>
      <p:pic>
        <p:nvPicPr>
          <p:cNvPr id="173" name="Google Shape;173;p24"/>
          <p:cNvPicPr preferRelativeResize="0"/>
          <p:nvPr/>
        </p:nvPicPr>
        <p:blipFill>
          <a:blip r:embed="rId3">
            <a:alphaModFix/>
          </a:blip>
          <a:stretch>
            <a:fillRect/>
          </a:stretch>
        </p:blipFill>
        <p:spPr>
          <a:xfrm>
            <a:off x="1175199" y="1885200"/>
            <a:ext cx="2053150" cy="893175"/>
          </a:xfrm>
          <a:prstGeom prst="rect">
            <a:avLst/>
          </a:prstGeom>
          <a:noFill/>
          <a:ln>
            <a:noFill/>
          </a:ln>
        </p:spPr>
      </p:pic>
      <p:pic>
        <p:nvPicPr>
          <p:cNvPr id="174" name="Google Shape;174;p24"/>
          <p:cNvPicPr preferRelativeResize="0"/>
          <p:nvPr/>
        </p:nvPicPr>
        <p:blipFill>
          <a:blip r:embed="rId4">
            <a:alphaModFix/>
          </a:blip>
          <a:stretch>
            <a:fillRect/>
          </a:stretch>
        </p:blipFill>
        <p:spPr>
          <a:xfrm>
            <a:off x="1175199" y="3233600"/>
            <a:ext cx="2053150" cy="9524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txBox="1"/>
          <p:nvPr/>
        </p:nvSpPr>
        <p:spPr>
          <a:xfrm>
            <a:off x="481070" y="1478670"/>
            <a:ext cx="7688700" cy="39831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b="1" i="1" dirty="0">
                <a:solidFill>
                  <a:srgbClr val="33302E"/>
                </a:solidFill>
                <a:latin typeface="Poppins"/>
                <a:ea typeface="Poppins"/>
                <a:cs typeface="Poppins"/>
                <a:sym typeface="Poppins"/>
              </a:rPr>
              <a:t>sort</a:t>
            </a:r>
            <a:r>
              <a:rPr lang="es" sz="1100" dirty="0">
                <a:solidFill>
                  <a:srgbClr val="33302E"/>
                </a:solidFill>
                <a:latin typeface="Poppins"/>
                <a:ea typeface="Poppins"/>
                <a:cs typeface="Poppins"/>
                <a:sym typeface="Poppins"/>
              </a:rPr>
              <a:t> ordena los elementos de la lista de menor a mayor:</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La mayoría de métodos no regresan nada; modifican la lista y regresan None. Si accidentalmentes escribes </a:t>
            </a:r>
            <a:r>
              <a:rPr lang="es" sz="1100" b="1" i="1" dirty="0">
                <a:solidFill>
                  <a:srgbClr val="33302E"/>
                </a:solidFill>
                <a:latin typeface="Poppins"/>
                <a:ea typeface="Poppins"/>
                <a:cs typeface="Poppins"/>
                <a:sym typeface="Poppins"/>
              </a:rPr>
              <a:t>t = t.sort()</a:t>
            </a:r>
            <a:r>
              <a:rPr lang="es" sz="1100" dirty="0">
                <a:solidFill>
                  <a:srgbClr val="33302E"/>
                </a:solidFill>
                <a:latin typeface="Poppins"/>
                <a:ea typeface="Poppins"/>
                <a:cs typeface="Poppins"/>
                <a:sym typeface="Poppins"/>
              </a:rPr>
              <a:t>, vas a decepcionarte con el resultado.</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181" name="Google Shape;181;p25"/>
          <p:cNvPicPr preferRelativeResize="0"/>
          <p:nvPr/>
        </p:nvPicPr>
        <p:blipFill>
          <a:blip r:embed="rId3">
            <a:alphaModFix/>
          </a:blip>
          <a:stretch>
            <a:fillRect/>
          </a:stretch>
        </p:blipFill>
        <p:spPr>
          <a:xfrm>
            <a:off x="553695" y="1992445"/>
            <a:ext cx="3410950" cy="82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p:nvPr/>
        </p:nvSpPr>
        <p:spPr>
          <a:xfrm>
            <a:off x="244765" y="932189"/>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Eliminando elementos </a:t>
            </a:r>
            <a:endParaRPr sz="2600" b="1" dirty="0">
              <a:solidFill>
                <a:srgbClr val="1A1A1A"/>
              </a:solidFill>
              <a:latin typeface="Poppins"/>
              <a:ea typeface="Poppins"/>
              <a:cs typeface="Poppins"/>
              <a:sym typeface="Poppins"/>
            </a:endParaRPr>
          </a:p>
        </p:txBody>
      </p:sp>
      <p:sp>
        <p:nvSpPr>
          <p:cNvPr id="188" name="Google Shape;188;p26"/>
          <p:cNvSpPr txBox="1"/>
          <p:nvPr/>
        </p:nvSpPr>
        <p:spPr>
          <a:xfrm>
            <a:off x="244765" y="1199789"/>
            <a:ext cx="7688700" cy="360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Hay varias formas de eliminar elementos de una lista. Si sabes el índice del elemento que quieres, puedes usar </a:t>
            </a:r>
            <a:r>
              <a:rPr lang="es" sz="1100" b="1" i="1" dirty="0">
                <a:solidFill>
                  <a:srgbClr val="33302E"/>
                </a:solidFill>
                <a:latin typeface="Poppins"/>
                <a:ea typeface="Poppins"/>
                <a:cs typeface="Poppins"/>
                <a:sym typeface="Poppins"/>
              </a:rPr>
              <a:t>pop</a:t>
            </a:r>
            <a:r>
              <a:rPr lang="es" sz="1100" dirty="0">
                <a:solidFill>
                  <a:srgbClr val="33302E"/>
                </a:solidFill>
                <a:latin typeface="Poppins"/>
                <a:ea typeface="Poppins"/>
                <a:cs typeface="Poppins"/>
                <a:sym typeface="Poppins"/>
              </a:rPr>
              <a:t>: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b="1" i="1"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b="1" i="1" dirty="0">
                <a:solidFill>
                  <a:srgbClr val="33302E"/>
                </a:solidFill>
                <a:latin typeface="Poppins"/>
                <a:ea typeface="Poppins"/>
                <a:cs typeface="Poppins"/>
                <a:sym typeface="Poppins"/>
              </a:rPr>
              <a:t>pop</a:t>
            </a:r>
            <a:r>
              <a:rPr lang="es" sz="1100" dirty="0">
                <a:solidFill>
                  <a:srgbClr val="33302E"/>
                </a:solidFill>
                <a:latin typeface="Poppins"/>
                <a:ea typeface="Poppins"/>
                <a:cs typeface="Poppins"/>
                <a:sym typeface="Poppins"/>
              </a:rPr>
              <a:t> modifica la lista y regresa el elemento que fue removido. Si no provees un índice, la función elimina y retorna el último elemento. Si no necesitas el valor removido, puedes usar el operador </a:t>
            </a:r>
            <a:r>
              <a:rPr lang="es" sz="1100" b="1" i="1" dirty="0">
                <a:solidFill>
                  <a:srgbClr val="33302E"/>
                </a:solidFill>
                <a:latin typeface="Poppins"/>
                <a:ea typeface="Poppins"/>
                <a:cs typeface="Poppins"/>
                <a:sym typeface="Poppins"/>
              </a:rPr>
              <a:t>del</a:t>
            </a:r>
            <a:r>
              <a:rPr lang="es" sz="1100" dirty="0">
                <a:solidFill>
                  <a:srgbClr val="33302E"/>
                </a:solidFill>
                <a:latin typeface="Poppins"/>
                <a:ea typeface="Poppins"/>
                <a:cs typeface="Poppins"/>
                <a:sym typeface="Poppins"/>
              </a:rPr>
              <a:t>:</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189" name="Google Shape;189;p26"/>
          <p:cNvPicPr preferRelativeResize="0"/>
          <p:nvPr/>
        </p:nvPicPr>
        <p:blipFill>
          <a:blip r:embed="rId3">
            <a:alphaModFix/>
          </a:blip>
          <a:stretch>
            <a:fillRect/>
          </a:stretch>
        </p:blipFill>
        <p:spPr>
          <a:xfrm>
            <a:off x="846463" y="1874639"/>
            <a:ext cx="2098800" cy="1125900"/>
          </a:xfrm>
          <a:prstGeom prst="rect">
            <a:avLst/>
          </a:prstGeom>
          <a:noFill/>
          <a:ln>
            <a:noFill/>
          </a:ln>
        </p:spPr>
      </p:pic>
      <p:pic>
        <p:nvPicPr>
          <p:cNvPr id="190" name="Google Shape;190;p26"/>
          <p:cNvPicPr preferRelativeResize="0"/>
          <p:nvPr/>
        </p:nvPicPr>
        <p:blipFill>
          <a:blip r:embed="rId4">
            <a:alphaModFix/>
          </a:blip>
          <a:stretch>
            <a:fillRect/>
          </a:stretch>
        </p:blipFill>
        <p:spPr>
          <a:xfrm>
            <a:off x="1895863" y="3742699"/>
            <a:ext cx="2030575" cy="914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txBox="1"/>
          <p:nvPr/>
        </p:nvSpPr>
        <p:spPr>
          <a:xfrm>
            <a:off x="727650" y="810850"/>
            <a:ext cx="7688700" cy="39831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33302E"/>
                </a:solidFill>
                <a:latin typeface="Poppins"/>
                <a:ea typeface="Poppins"/>
                <a:cs typeface="Poppins"/>
                <a:sym typeface="Poppins"/>
              </a:rPr>
              <a:t>Si sabes qué elemento quieres remover (pero no sabes el índice), puedes usar </a:t>
            </a:r>
            <a:r>
              <a:rPr lang="es" sz="1100" b="1" i="1">
                <a:solidFill>
                  <a:srgbClr val="33302E"/>
                </a:solidFill>
                <a:latin typeface="Poppins"/>
                <a:ea typeface="Poppins"/>
                <a:cs typeface="Poppins"/>
                <a:sym typeface="Poppins"/>
              </a:rPr>
              <a:t>remove</a:t>
            </a:r>
            <a:r>
              <a:rPr lang="es" sz="1100">
                <a:solidFill>
                  <a:srgbClr val="33302E"/>
                </a:solidFill>
                <a:latin typeface="Poppins"/>
                <a:ea typeface="Poppins"/>
                <a:cs typeface="Poppins"/>
                <a:sym typeface="Poppins"/>
              </a:rPr>
              <a:t>: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a:solidFill>
                  <a:srgbClr val="33302E"/>
                </a:solidFill>
                <a:latin typeface="Poppins"/>
                <a:ea typeface="Poppins"/>
                <a:cs typeface="Poppins"/>
                <a:sym typeface="Poppins"/>
              </a:rPr>
              <a:t>El valor de retorno de </a:t>
            </a:r>
            <a:r>
              <a:rPr lang="es" sz="1100" b="1" i="1">
                <a:solidFill>
                  <a:srgbClr val="33302E"/>
                </a:solidFill>
                <a:latin typeface="Poppins"/>
                <a:ea typeface="Poppins"/>
                <a:cs typeface="Poppins"/>
                <a:sym typeface="Poppins"/>
              </a:rPr>
              <a:t>remove</a:t>
            </a:r>
            <a:r>
              <a:rPr lang="es" sz="1100">
                <a:solidFill>
                  <a:srgbClr val="33302E"/>
                </a:solidFill>
                <a:latin typeface="Poppins"/>
                <a:ea typeface="Poppins"/>
                <a:cs typeface="Poppins"/>
                <a:sym typeface="Poppins"/>
              </a:rPr>
              <a:t> es None</a:t>
            </a:r>
            <a:r>
              <a:rPr lang="es" sz="1100" b="1" i="1">
                <a:solidFill>
                  <a:srgbClr val="33302E"/>
                </a:solidFill>
                <a:latin typeface="Poppins"/>
                <a:ea typeface="Poppins"/>
                <a:cs typeface="Poppins"/>
                <a:sym typeface="Poppins"/>
              </a:rPr>
              <a:t>.</a:t>
            </a:r>
            <a:r>
              <a:rPr lang="es" sz="1100">
                <a:solidFill>
                  <a:srgbClr val="33302E"/>
                </a:solidFill>
                <a:latin typeface="Poppins"/>
                <a:ea typeface="Poppins"/>
                <a:cs typeface="Poppins"/>
                <a:sym typeface="Poppins"/>
              </a:rPr>
              <a:t> Para remover más de un elemento, puedes usar </a:t>
            </a:r>
            <a:r>
              <a:rPr lang="es" sz="1100" i="1">
                <a:solidFill>
                  <a:srgbClr val="33302E"/>
                </a:solidFill>
                <a:latin typeface="Poppins"/>
                <a:ea typeface="Poppins"/>
                <a:cs typeface="Poppins"/>
                <a:sym typeface="Poppins"/>
              </a:rPr>
              <a:t>del</a:t>
            </a:r>
            <a:r>
              <a:rPr lang="es" sz="1100">
                <a:solidFill>
                  <a:srgbClr val="33302E"/>
                </a:solidFill>
                <a:latin typeface="Poppins"/>
                <a:ea typeface="Poppins"/>
                <a:cs typeface="Poppins"/>
                <a:sym typeface="Poppins"/>
              </a:rPr>
              <a:t> con un índice de rebanado:</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a:solidFill>
                  <a:srgbClr val="33302E"/>
                </a:solidFill>
                <a:latin typeface="Poppins"/>
                <a:ea typeface="Poppins"/>
                <a:cs typeface="Poppins"/>
                <a:sym typeface="Poppins"/>
              </a:rPr>
              <a:t>Como siempre, el rebanado selecciona todos los elementos hasta, pero excluyendo, el segundo índice.</a:t>
            </a:r>
            <a:endParaRPr sz="1100">
              <a:solidFill>
                <a:srgbClr val="33302E"/>
              </a:solidFill>
              <a:latin typeface="Poppins"/>
              <a:ea typeface="Poppins"/>
              <a:cs typeface="Poppins"/>
              <a:sym typeface="Poppins"/>
            </a:endParaRPr>
          </a:p>
        </p:txBody>
      </p:sp>
      <p:pic>
        <p:nvPicPr>
          <p:cNvPr id="197" name="Google Shape;197;p27"/>
          <p:cNvPicPr preferRelativeResize="0"/>
          <p:nvPr/>
        </p:nvPicPr>
        <p:blipFill>
          <a:blip r:embed="rId3">
            <a:alphaModFix/>
          </a:blip>
          <a:stretch>
            <a:fillRect/>
          </a:stretch>
        </p:blipFill>
        <p:spPr>
          <a:xfrm>
            <a:off x="818025" y="1229125"/>
            <a:ext cx="2283365" cy="828275"/>
          </a:xfrm>
          <a:prstGeom prst="rect">
            <a:avLst/>
          </a:prstGeom>
          <a:noFill/>
          <a:ln>
            <a:noFill/>
          </a:ln>
        </p:spPr>
      </p:pic>
      <p:pic>
        <p:nvPicPr>
          <p:cNvPr id="198" name="Google Shape;198;p27"/>
          <p:cNvPicPr preferRelativeResize="0"/>
          <p:nvPr/>
        </p:nvPicPr>
        <p:blipFill>
          <a:blip r:embed="rId4">
            <a:alphaModFix/>
          </a:blip>
          <a:stretch>
            <a:fillRect/>
          </a:stretch>
        </p:blipFill>
        <p:spPr>
          <a:xfrm>
            <a:off x="818025" y="2839125"/>
            <a:ext cx="2846875" cy="706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p:nvPr/>
        </p:nvSpPr>
        <p:spPr>
          <a:xfrm>
            <a:off x="635182" y="832689"/>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a:solidFill>
                  <a:srgbClr val="1A1A1A"/>
                </a:solidFill>
                <a:latin typeface="Poppins"/>
                <a:ea typeface="Poppins"/>
                <a:cs typeface="Poppins"/>
                <a:sym typeface="Poppins"/>
              </a:rPr>
              <a:t>Listas y funciones</a:t>
            </a:r>
            <a:endParaRPr sz="2600" b="1">
              <a:solidFill>
                <a:srgbClr val="1A1A1A"/>
              </a:solidFill>
              <a:latin typeface="Poppins"/>
              <a:ea typeface="Poppins"/>
              <a:cs typeface="Poppins"/>
              <a:sym typeface="Poppins"/>
            </a:endParaRPr>
          </a:p>
        </p:txBody>
      </p:sp>
      <p:sp>
        <p:nvSpPr>
          <p:cNvPr id="205" name="Google Shape;205;p28"/>
          <p:cNvSpPr txBox="1"/>
          <p:nvPr/>
        </p:nvSpPr>
        <p:spPr>
          <a:xfrm>
            <a:off x="275587" y="1367889"/>
            <a:ext cx="7688700" cy="360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33302E"/>
                </a:solidFill>
                <a:latin typeface="Poppins"/>
                <a:ea typeface="Poppins"/>
                <a:cs typeface="Poppins"/>
                <a:sym typeface="Poppins"/>
              </a:rPr>
              <a:t>Hay un cierto número funciones internas que pueden ser utilizadas en las listas que te permiten mirar rápidamente a través de una lista sin escribir tus propios bucles:</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b="1" i="1">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b="1" i="1">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b="1" i="1">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a:solidFill>
                  <a:srgbClr val="33302E"/>
                </a:solidFill>
                <a:latin typeface="Poppins"/>
                <a:ea typeface="Poppins"/>
                <a:cs typeface="Poppins"/>
                <a:sym typeface="Poppins"/>
              </a:rPr>
              <a:t>La función </a:t>
            </a:r>
            <a:r>
              <a:rPr lang="es" sz="1100" b="1" i="1">
                <a:solidFill>
                  <a:srgbClr val="33302E"/>
                </a:solidFill>
                <a:latin typeface="Poppins"/>
                <a:ea typeface="Poppins"/>
                <a:cs typeface="Poppins"/>
                <a:sym typeface="Poppins"/>
              </a:rPr>
              <a:t>sum()</a:t>
            </a:r>
            <a:r>
              <a:rPr lang="es" sz="1100">
                <a:solidFill>
                  <a:srgbClr val="33302E"/>
                </a:solidFill>
                <a:latin typeface="Poppins"/>
                <a:ea typeface="Poppins"/>
                <a:cs typeface="Poppins"/>
                <a:sym typeface="Poppins"/>
              </a:rPr>
              <a:t> solamente funciona cuando los elementos de la lista son números. Las otras funciones </a:t>
            </a:r>
            <a:r>
              <a:rPr lang="es" sz="1100" b="1" i="1">
                <a:solidFill>
                  <a:srgbClr val="33302E"/>
                </a:solidFill>
                <a:latin typeface="Poppins"/>
                <a:ea typeface="Poppins"/>
                <a:cs typeface="Poppins"/>
                <a:sym typeface="Poppins"/>
              </a:rPr>
              <a:t>(max(), len()</a:t>
            </a:r>
            <a:r>
              <a:rPr lang="es" sz="1100">
                <a:solidFill>
                  <a:srgbClr val="33302E"/>
                </a:solidFill>
                <a:latin typeface="Poppins"/>
                <a:ea typeface="Poppins"/>
                <a:cs typeface="Poppins"/>
                <a:sym typeface="Poppins"/>
              </a:rPr>
              <a:t>, etc.) funcionan con listas de cadenas y otros tipos que pueden ser comparados entre sí.</a:t>
            </a:r>
            <a:endParaRPr sz="1100">
              <a:solidFill>
                <a:srgbClr val="33302E"/>
              </a:solidFill>
              <a:latin typeface="Poppins"/>
              <a:ea typeface="Poppins"/>
              <a:cs typeface="Poppins"/>
              <a:sym typeface="Poppins"/>
            </a:endParaRPr>
          </a:p>
        </p:txBody>
      </p:sp>
      <p:pic>
        <p:nvPicPr>
          <p:cNvPr id="206" name="Google Shape;206;p28"/>
          <p:cNvPicPr preferRelativeResize="0"/>
          <p:nvPr/>
        </p:nvPicPr>
        <p:blipFill>
          <a:blip r:embed="rId3">
            <a:alphaModFix/>
          </a:blip>
          <a:stretch>
            <a:fillRect/>
          </a:stretch>
        </p:blipFill>
        <p:spPr>
          <a:xfrm>
            <a:off x="454312" y="1903089"/>
            <a:ext cx="2404875" cy="1845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txBox="1"/>
          <p:nvPr/>
        </p:nvSpPr>
        <p:spPr>
          <a:xfrm>
            <a:off x="244765" y="975237"/>
            <a:ext cx="7688700" cy="39831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33302E"/>
                </a:solidFill>
                <a:latin typeface="Poppins"/>
                <a:ea typeface="Poppins"/>
                <a:cs typeface="Poppins"/>
                <a:sym typeface="Poppins"/>
              </a:rPr>
              <a:t>Podríamos reescribir un programa anterior que calculaba el promedio de una lista de números ingresados por el usuario utilizando una lista. Primero, el programa para calcular un promedio sin una lista: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a:solidFill>
                  <a:srgbClr val="33302E"/>
                </a:solidFill>
                <a:latin typeface="Poppins"/>
                <a:ea typeface="Poppins"/>
                <a:cs typeface="Poppins"/>
                <a:sym typeface="Poppins"/>
              </a:rPr>
              <a:t>En este programa, tenemos las variables contador y total para almacenar la cantidad y el total actual de los números del usuario según el usuario va ingresando los números repetidamente</a:t>
            </a:r>
            <a:endParaRPr sz="1100">
              <a:solidFill>
                <a:srgbClr val="33302E"/>
              </a:solidFill>
              <a:latin typeface="Poppins"/>
              <a:ea typeface="Poppins"/>
              <a:cs typeface="Poppins"/>
              <a:sym typeface="Poppins"/>
            </a:endParaRPr>
          </a:p>
        </p:txBody>
      </p:sp>
      <p:pic>
        <p:nvPicPr>
          <p:cNvPr id="213" name="Google Shape;213;p29"/>
          <p:cNvPicPr preferRelativeResize="0"/>
          <p:nvPr/>
        </p:nvPicPr>
        <p:blipFill>
          <a:blip r:embed="rId3">
            <a:alphaModFix/>
          </a:blip>
          <a:stretch>
            <a:fillRect/>
          </a:stretch>
        </p:blipFill>
        <p:spPr>
          <a:xfrm>
            <a:off x="339065" y="1679087"/>
            <a:ext cx="3143250" cy="1847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txBox="1"/>
          <p:nvPr/>
        </p:nvSpPr>
        <p:spPr>
          <a:xfrm>
            <a:off x="213942" y="934139"/>
            <a:ext cx="7688700" cy="39831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Podríamos simplemente recordar cada número como el número lo ingresó, y utilizar funciones internas para calcular la suma y el total de números al final.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Creamos una lista vacía antes de que comience el bucle, y luego cada vez que tengamos un número, lo agregamos a la lista. Al final del programa, simplemente calculamos la suma de los números en la lista y la dividimos por el total de números en la lista para obtener el promedio.</a:t>
            </a:r>
            <a:endParaRPr sz="1100" dirty="0">
              <a:solidFill>
                <a:srgbClr val="33302E"/>
              </a:solidFill>
              <a:latin typeface="Poppins"/>
              <a:ea typeface="Poppins"/>
              <a:cs typeface="Poppins"/>
              <a:sym typeface="Poppins"/>
            </a:endParaRPr>
          </a:p>
        </p:txBody>
      </p:sp>
      <p:pic>
        <p:nvPicPr>
          <p:cNvPr id="220" name="Google Shape;220;p30"/>
          <p:cNvPicPr preferRelativeResize="0"/>
          <p:nvPr/>
        </p:nvPicPr>
        <p:blipFill>
          <a:blip r:embed="rId3">
            <a:alphaModFix/>
          </a:blip>
          <a:stretch>
            <a:fillRect/>
          </a:stretch>
        </p:blipFill>
        <p:spPr>
          <a:xfrm>
            <a:off x="290143" y="1611314"/>
            <a:ext cx="3131212" cy="900623"/>
          </a:xfrm>
          <a:prstGeom prst="rect">
            <a:avLst/>
          </a:prstGeom>
          <a:noFill/>
          <a:ln>
            <a:noFill/>
          </a:ln>
        </p:spPr>
      </p:pic>
      <p:pic>
        <p:nvPicPr>
          <p:cNvPr id="221" name="Google Shape;221;p30"/>
          <p:cNvPicPr preferRelativeResize="0"/>
          <p:nvPr/>
        </p:nvPicPr>
        <p:blipFill>
          <a:blip r:embed="rId4">
            <a:alphaModFix/>
          </a:blip>
          <a:stretch>
            <a:fillRect/>
          </a:stretch>
        </p:blipFill>
        <p:spPr>
          <a:xfrm>
            <a:off x="213942" y="2417780"/>
            <a:ext cx="3152156" cy="10158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p:nvPr/>
        </p:nvSpPr>
        <p:spPr>
          <a:xfrm>
            <a:off x="347506" y="89477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Listas y cadenas</a:t>
            </a:r>
            <a:endParaRPr sz="2600" b="1" dirty="0">
              <a:solidFill>
                <a:srgbClr val="1A1A1A"/>
              </a:solidFill>
              <a:latin typeface="Poppins"/>
              <a:ea typeface="Poppins"/>
              <a:cs typeface="Poppins"/>
              <a:sym typeface="Poppins"/>
            </a:endParaRPr>
          </a:p>
        </p:txBody>
      </p:sp>
      <p:sp>
        <p:nvSpPr>
          <p:cNvPr id="228" name="Google Shape;228;p31"/>
          <p:cNvSpPr txBox="1"/>
          <p:nvPr/>
        </p:nvSpPr>
        <p:spPr>
          <a:xfrm>
            <a:off x="192027" y="1228475"/>
            <a:ext cx="7688700" cy="360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Una cadena es una secuencia de caracteres y una lista es una secuencia de valores, pero una lista de caracteres no es lo mismo que una cadena. Para convertir una cadena en una lista de caracteres, puedes usar list: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Debido a que list es el nombre de una función interna, debes evitar usarla como un nombre de variable. Es buena práctica tratar evitar también la letra “l” porque se parece mucho al número “1”.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La función </a:t>
            </a:r>
            <a:r>
              <a:rPr lang="es" sz="1100" b="1" i="1" dirty="0">
                <a:solidFill>
                  <a:srgbClr val="33302E"/>
                </a:solidFill>
                <a:latin typeface="Poppins"/>
                <a:ea typeface="Poppins"/>
                <a:cs typeface="Poppins"/>
                <a:sym typeface="Poppins"/>
              </a:rPr>
              <a:t>list</a:t>
            </a:r>
            <a:r>
              <a:rPr lang="es" sz="1100" dirty="0">
                <a:solidFill>
                  <a:srgbClr val="33302E"/>
                </a:solidFill>
                <a:latin typeface="Poppins"/>
                <a:ea typeface="Poppins"/>
                <a:cs typeface="Poppins"/>
                <a:sym typeface="Poppins"/>
              </a:rPr>
              <a:t> divide una cadena en letras individuales. Si quieres dividir una cadena en palabras, puedes utilizar el método </a:t>
            </a:r>
            <a:r>
              <a:rPr lang="es" sz="1100" b="1" i="1" dirty="0">
                <a:solidFill>
                  <a:srgbClr val="33302E"/>
                </a:solidFill>
                <a:latin typeface="Poppins"/>
                <a:ea typeface="Poppins"/>
                <a:cs typeface="Poppins"/>
                <a:sym typeface="Poppins"/>
              </a:rPr>
              <a:t>split</a:t>
            </a:r>
            <a:r>
              <a:rPr lang="es" sz="1100" dirty="0">
                <a:solidFill>
                  <a:srgbClr val="33302E"/>
                </a:solidFill>
                <a:latin typeface="Poppins"/>
                <a:ea typeface="Poppins"/>
                <a:cs typeface="Poppins"/>
                <a:sym typeface="Poppins"/>
              </a:rPr>
              <a:t>: </a:t>
            </a:r>
            <a:endParaRPr sz="1100" dirty="0">
              <a:solidFill>
                <a:srgbClr val="33302E"/>
              </a:solidFill>
              <a:latin typeface="Poppins"/>
              <a:ea typeface="Poppins"/>
              <a:cs typeface="Poppins"/>
              <a:sym typeface="Poppins"/>
            </a:endParaRPr>
          </a:p>
        </p:txBody>
      </p:sp>
      <p:pic>
        <p:nvPicPr>
          <p:cNvPr id="229" name="Google Shape;229;p31"/>
          <p:cNvPicPr preferRelativeResize="0"/>
          <p:nvPr/>
        </p:nvPicPr>
        <p:blipFill>
          <a:blip r:embed="rId3">
            <a:alphaModFix/>
          </a:blip>
          <a:stretch>
            <a:fillRect/>
          </a:stretch>
        </p:blipFill>
        <p:spPr>
          <a:xfrm>
            <a:off x="1126053" y="1763675"/>
            <a:ext cx="1800950" cy="820550"/>
          </a:xfrm>
          <a:prstGeom prst="rect">
            <a:avLst/>
          </a:prstGeom>
          <a:noFill/>
          <a:ln>
            <a:noFill/>
          </a:ln>
        </p:spPr>
      </p:pic>
      <p:pic>
        <p:nvPicPr>
          <p:cNvPr id="230" name="Google Shape;230;p31"/>
          <p:cNvPicPr preferRelativeResize="0"/>
          <p:nvPr/>
        </p:nvPicPr>
        <p:blipFill>
          <a:blip r:embed="rId4">
            <a:alphaModFix/>
          </a:blip>
          <a:stretch>
            <a:fillRect/>
          </a:stretch>
        </p:blipFill>
        <p:spPr>
          <a:xfrm>
            <a:off x="1937712" y="3517147"/>
            <a:ext cx="3198000" cy="114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2"/>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txBox="1"/>
          <p:nvPr/>
        </p:nvSpPr>
        <p:spPr>
          <a:xfrm>
            <a:off x="121475" y="944414"/>
            <a:ext cx="7688700" cy="39831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Puedes llamar split con un argumento opcional llamado delimitador que especifica qué caracteres usar para delimitar las palabras. El siguiente ejemplo utiliza un guión medio como delimitador: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b="1" i="1" dirty="0">
                <a:solidFill>
                  <a:srgbClr val="33302E"/>
                </a:solidFill>
                <a:latin typeface="Poppins"/>
                <a:ea typeface="Poppins"/>
                <a:cs typeface="Poppins"/>
                <a:sym typeface="Poppins"/>
              </a:rPr>
              <a:t>join</a:t>
            </a:r>
            <a:r>
              <a:rPr lang="es" sz="1100" dirty="0">
                <a:solidFill>
                  <a:srgbClr val="33302E"/>
                </a:solidFill>
                <a:latin typeface="Poppins"/>
                <a:ea typeface="Poppins"/>
                <a:cs typeface="Poppins"/>
                <a:sym typeface="Poppins"/>
              </a:rPr>
              <a:t> es el inverso de </a:t>
            </a:r>
            <a:r>
              <a:rPr lang="es" sz="1100" b="1" i="1" dirty="0">
                <a:solidFill>
                  <a:srgbClr val="33302E"/>
                </a:solidFill>
                <a:latin typeface="Poppins"/>
                <a:ea typeface="Poppins"/>
                <a:cs typeface="Poppins"/>
                <a:sym typeface="Poppins"/>
              </a:rPr>
              <a:t>split</a:t>
            </a:r>
            <a:r>
              <a:rPr lang="es" sz="1100" dirty="0">
                <a:solidFill>
                  <a:srgbClr val="33302E"/>
                </a:solidFill>
                <a:latin typeface="Poppins"/>
                <a:ea typeface="Poppins"/>
                <a:cs typeface="Poppins"/>
                <a:sym typeface="Poppins"/>
              </a:rPr>
              <a:t>. Este toma una lista de cadenas y concatena los elementos. </a:t>
            </a:r>
            <a:r>
              <a:rPr lang="es" sz="1100" b="1" i="1" dirty="0">
                <a:solidFill>
                  <a:srgbClr val="33302E"/>
                </a:solidFill>
                <a:latin typeface="Poppins"/>
                <a:ea typeface="Poppins"/>
                <a:cs typeface="Poppins"/>
                <a:sym typeface="Poppins"/>
              </a:rPr>
              <a:t>join</a:t>
            </a:r>
            <a:r>
              <a:rPr lang="es" sz="1100" dirty="0">
                <a:solidFill>
                  <a:srgbClr val="33302E"/>
                </a:solidFill>
                <a:latin typeface="Poppins"/>
                <a:ea typeface="Poppins"/>
                <a:cs typeface="Poppins"/>
                <a:sym typeface="Poppins"/>
              </a:rPr>
              <a:t> es un método de cadenas, así que tienes que invocarlo en el delimitador y pasar la lista como un parámetro: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En este caso el delimitador es un carácter de espacio, así que join agrega un espacio entre las palabras. Para concatenar cadenas sin espacios, puedes usar la cadena vacía, “”, como delimitador.</a:t>
            </a:r>
            <a:endParaRPr sz="1100" dirty="0">
              <a:solidFill>
                <a:srgbClr val="33302E"/>
              </a:solidFill>
              <a:latin typeface="Poppins"/>
              <a:ea typeface="Poppins"/>
              <a:cs typeface="Poppins"/>
              <a:sym typeface="Poppins"/>
            </a:endParaRPr>
          </a:p>
        </p:txBody>
      </p:sp>
      <p:pic>
        <p:nvPicPr>
          <p:cNvPr id="237" name="Google Shape;237;p32"/>
          <p:cNvPicPr preferRelativeResize="0"/>
          <p:nvPr/>
        </p:nvPicPr>
        <p:blipFill>
          <a:blip r:embed="rId3">
            <a:alphaModFix/>
          </a:blip>
          <a:stretch>
            <a:fillRect/>
          </a:stretch>
        </p:blipFill>
        <p:spPr>
          <a:xfrm>
            <a:off x="187650" y="1556714"/>
            <a:ext cx="2000925" cy="791575"/>
          </a:xfrm>
          <a:prstGeom prst="rect">
            <a:avLst/>
          </a:prstGeom>
          <a:noFill/>
          <a:ln>
            <a:noFill/>
          </a:ln>
        </p:spPr>
      </p:pic>
      <p:pic>
        <p:nvPicPr>
          <p:cNvPr id="238" name="Google Shape;238;p32"/>
          <p:cNvPicPr preferRelativeResize="0"/>
          <p:nvPr/>
        </p:nvPicPr>
        <p:blipFill>
          <a:blip r:embed="rId4">
            <a:alphaModFix/>
          </a:blip>
          <a:stretch>
            <a:fillRect/>
          </a:stretch>
        </p:blipFill>
        <p:spPr>
          <a:xfrm>
            <a:off x="187650" y="3190539"/>
            <a:ext cx="3760001" cy="79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p:nvPr/>
        </p:nvSpPr>
        <p:spPr>
          <a:xfrm>
            <a:off x="326958" y="841050"/>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Una lista es una secuencia</a:t>
            </a:r>
            <a:endParaRPr sz="2600" b="1" dirty="0">
              <a:solidFill>
                <a:srgbClr val="1A1A1A"/>
              </a:solidFill>
              <a:latin typeface="Poppins"/>
              <a:ea typeface="Poppins"/>
              <a:cs typeface="Poppins"/>
              <a:sym typeface="Poppins"/>
            </a:endParaRPr>
          </a:p>
        </p:txBody>
      </p:sp>
      <p:sp>
        <p:nvSpPr>
          <p:cNvPr id="98" name="Google Shape;98;p15"/>
          <p:cNvSpPr txBox="1"/>
          <p:nvPr/>
        </p:nvSpPr>
        <p:spPr>
          <a:xfrm>
            <a:off x="294320" y="1324625"/>
            <a:ext cx="7688700" cy="360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33302E"/>
                </a:solidFill>
                <a:latin typeface="Poppins"/>
                <a:ea typeface="Poppins"/>
                <a:cs typeface="Poppins"/>
                <a:sym typeface="Poppins"/>
              </a:rPr>
              <a:t>Así como una cadena, una lista es una secuencia de valores. En una cadena, los valores son caracteres; en una lista, pueden ser cualquier tipo. Los valores en una lista son llamados elementos o a veces ítems. Hay varias formas de crear una nueva lista; la más simple es encerrar los elementos en corchetes (“[" y “]”):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a:solidFill>
                  <a:srgbClr val="33302E"/>
                </a:solidFill>
                <a:latin typeface="Poppins"/>
                <a:ea typeface="Poppins"/>
                <a:cs typeface="Poppins"/>
                <a:sym typeface="Poppins"/>
              </a:rPr>
              <a:t>El primer ejemplo es una lista de 4 enteros. La segunda es una lista de tres cadenas. Los elementos de una lista no tienen que ser del mismo tipo. La siguiente lista contiene una cadena, un flotante, un entero, y (¡mira!) otra lista:</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a:solidFill>
                  <a:srgbClr val="33302E"/>
                </a:solidFill>
                <a:latin typeface="Poppins"/>
                <a:ea typeface="Poppins"/>
                <a:cs typeface="Poppins"/>
                <a:sym typeface="Poppins"/>
              </a:rPr>
              <a:t>Una lista dentro de otra lista está anidada. Una lista que no contiene elementos es llamada una lista vacía; puedes crear una con corchetes vacíos, []. </a:t>
            </a:r>
            <a:endParaRPr sz="1100">
              <a:solidFill>
                <a:srgbClr val="33302E"/>
              </a:solidFill>
              <a:latin typeface="Poppins"/>
              <a:ea typeface="Poppins"/>
              <a:cs typeface="Poppins"/>
              <a:sym typeface="Poppins"/>
            </a:endParaRPr>
          </a:p>
        </p:txBody>
      </p:sp>
      <p:pic>
        <p:nvPicPr>
          <p:cNvPr id="99" name="Google Shape;99;p15"/>
          <p:cNvPicPr preferRelativeResize="0"/>
          <p:nvPr/>
        </p:nvPicPr>
        <p:blipFill>
          <a:blip r:embed="rId3">
            <a:alphaModFix/>
          </a:blip>
          <a:stretch>
            <a:fillRect/>
          </a:stretch>
        </p:blipFill>
        <p:spPr>
          <a:xfrm>
            <a:off x="326958" y="2122331"/>
            <a:ext cx="4549150" cy="470600"/>
          </a:xfrm>
          <a:prstGeom prst="rect">
            <a:avLst/>
          </a:prstGeom>
          <a:noFill/>
          <a:ln>
            <a:noFill/>
          </a:ln>
        </p:spPr>
      </p:pic>
      <p:pic>
        <p:nvPicPr>
          <p:cNvPr id="100" name="Google Shape;100;p15"/>
          <p:cNvPicPr preferRelativeResize="0"/>
          <p:nvPr/>
        </p:nvPicPr>
        <p:blipFill>
          <a:blip r:embed="rId4">
            <a:alphaModFix/>
          </a:blip>
          <a:stretch>
            <a:fillRect/>
          </a:stretch>
        </p:blipFill>
        <p:spPr>
          <a:xfrm>
            <a:off x="326958" y="3588028"/>
            <a:ext cx="2365525" cy="343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3"/>
          <p:cNvSpPr txBox="1"/>
          <p:nvPr/>
        </p:nvSpPr>
        <p:spPr>
          <a:xfrm>
            <a:off x="142023" y="86472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a:solidFill>
                  <a:srgbClr val="1A1A1A"/>
                </a:solidFill>
                <a:latin typeface="Poppins"/>
                <a:ea typeface="Poppins"/>
                <a:cs typeface="Poppins"/>
                <a:sym typeface="Poppins"/>
              </a:rPr>
              <a:t>Objetos y valores</a:t>
            </a:r>
            <a:endParaRPr sz="2600" b="1">
              <a:solidFill>
                <a:srgbClr val="1A1A1A"/>
              </a:solidFill>
              <a:latin typeface="Poppins"/>
              <a:ea typeface="Poppins"/>
              <a:cs typeface="Poppins"/>
              <a:sym typeface="Poppins"/>
            </a:endParaRPr>
          </a:p>
        </p:txBody>
      </p:sp>
      <p:sp>
        <p:nvSpPr>
          <p:cNvPr id="245" name="Google Shape;245;p33"/>
          <p:cNvSpPr txBox="1"/>
          <p:nvPr/>
        </p:nvSpPr>
        <p:spPr>
          <a:xfrm>
            <a:off x="142023" y="1243796"/>
            <a:ext cx="7688700" cy="360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33302E"/>
                </a:solidFill>
                <a:latin typeface="Poppins"/>
                <a:ea typeface="Poppins"/>
                <a:cs typeface="Poppins"/>
                <a:sym typeface="Poppins"/>
              </a:rPr>
              <a:t>Si ejecutamos las siguientes sentencias de asignación:</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a:solidFill>
                  <a:srgbClr val="33302E"/>
                </a:solidFill>
                <a:latin typeface="Poppins"/>
                <a:ea typeface="Poppins"/>
                <a:cs typeface="Poppins"/>
                <a:sym typeface="Poppins"/>
              </a:rPr>
              <a:t>sabemos que ambos a y b se refieren a una cadena, pero no sabemos si se refieren o apuntan a la misma cadena. Hay dos estados posibles: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a:solidFill>
                  <a:srgbClr val="33302E"/>
                </a:solidFill>
                <a:latin typeface="Poppins"/>
                <a:ea typeface="Poppins"/>
                <a:cs typeface="Poppins"/>
                <a:sym typeface="Poppins"/>
              </a:rPr>
              <a:t>Por un lado, a y b se refieren a dos objetos diferentes que tienen el mismo valor. Por otro lado, apuntan al mismo objeto. </a:t>
            </a:r>
            <a:endParaRPr sz="1100">
              <a:solidFill>
                <a:srgbClr val="33302E"/>
              </a:solidFill>
              <a:latin typeface="Poppins"/>
              <a:ea typeface="Poppins"/>
              <a:cs typeface="Poppins"/>
              <a:sym typeface="Poppins"/>
            </a:endParaRPr>
          </a:p>
        </p:txBody>
      </p:sp>
      <p:pic>
        <p:nvPicPr>
          <p:cNvPr id="246" name="Google Shape;246;p33"/>
          <p:cNvPicPr preferRelativeResize="0"/>
          <p:nvPr/>
        </p:nvPicPr>
        <p:blipFill>
          <a:blip r:embed="rId3">
            <a:alphaModFix/>
          </a:blip>
          <a:stretch>
            <a:fillRect/>
          </a:stretch>
        </p:blipFill>
        <p:spPr>
          <a:xfrm>
            <a:off x="252748" y="1588371"/>
            <a:ext cx="1218400" cy="472000"/>
          </a:xfrm>
          <a:prstGeom prst="rect">
            <a:avLst/>
          </a:prstGeom>
          <a:noFill/>
          <a:ln>
            <a:noFill/>
          </a:ln>
        </p:spPr>
      </p:pic>
      <p:pic>
        <p:nvPicPr>
          <p:cNvPr id="247" name="Google Shape;247;p33"/>
          <p:cNvPicPr preferRelativeResize="0"/>
          <p:nvPr/>
        </p:nvPicPr>
        <p:blipFill>
          <a:blip r:embed="rId4">
            <a:alphaModFix/>
          </a:blip>
          <a:stretch>
            <a:fillRect/>
          </a:stretch>
        </p:blipFill>
        <p:spPr>
          <a:xfrm>
            <a:off x="2428423" y="2950271"/>
            <a:ext cx="3115900" cy="731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txBox="1"/>
          <p:nvPr/>
        </p:nvSpPr>
        <p:spPr>
          <a:xfrm>
            <a:off x="727650" y="810850"/>
            <a:ext cx="7688700" cy="39831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33302E"/>
                </a:solidFill>
                <a:latin typeface="Poppins"/>
                <a:ea typeface="Poppins"/>
                <a:cs typeface="Poppins"/>
                <a:sym typeface="Poppins"/>
              </a:rPr>
              <a:t>Para revisar si dos variables apuntan al mismo objeto, puedes utilizar el operador </a:t>
            </a:r>
            <a:r>
              <a:rPr lang="es" sz="1100" b="1" i="1">
                <a:solidFill>
                  <a:srgbClr val="33302E"/>
                </a:solidFill>
                <a:latin typeface="Poppins"/>
                <a:ea typeface="Poppins"/>
                <a:cs typeface="Poppins"/>
                <a:sym typeface="Poppins"/>
              </a:rPr>
              <a:t>is</a:t>
            </a:r>
            <a:r>
              <a:rPr lang="es" sz="1100">
                <a:solidFill>
                  <a:srgbClr val="33302E"/>
                </a:solidFill>
                <a:latin typeface="Poppins"/>
                <a:ea typeface="Poppins"/>
                <a:cs typeface="Poppins"/>
                <a:sym typeface="Poppins"/>
              </a:rPr>
              <a:t>.</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a:solidFill>
                  <a:srgbClr val="33302E"/>
                </a:solidFill>
                <a:latin typeface="Poppins"/>
                <a:ea typeface="Poppins"/>
                <a:cs typeface="Poppins"/>
                <a:sym typeface="Poppins"/>
              </a:rPr>
              <a:t>En este ejemplo, Python solamente creó un objeto de cadena, y ambos a y b apuntan a él. Pero cuando creas dos listas, obtienes dos objetos diferentes:</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a:solidFill>
                  <a:srgbClr val="33302E"/>
                </a:solidFill>
                <a:latin typeface="Poppins"/>
                <a:ea typeface="Poppins"/>
                <a:cs typeface="Poppins"/>
                <a:sym typeface="Poppins"/>
              </a:rPr>
              <a:t>En este caso podríamos decir que las dos listas son equivalentes, porque tienen los mismos elementos, pero no idénticas, porque no son el mismo objeto. Si dos objetos son idénticos, son también equivalentes, pero si son equivalentes, no son necesariamente idénticos. </a:t>
            </a:r>
            <a:endParaRPr sz="1100">
              <a:solidFill>
                <a:srgbClr val="33302E"/>
              </a:solidFill>
              <a:latin typeface="Poppins"/>
              <a:ea typeface="Poppins"/>
              <a:cs typeface="Poppins"/>
              <a:sym typeface="Poppins"/>
            </a:endParaRPr>
          </a:p>
        </p:txBody>
      </p:sp>
      <p:pic>
        <p:nvPicPr>
          <p:cNvPr id="254" name="Google Shape;254;p34"/>
          <p:cNvPicPr preferRelativeResize="0"/>
          <p:nvPr/>
        </p:nvPicPr>
        <p:blipFill>
          <a:blip r:embed="rId3">
            <a:alphaModFix/>
          </a:blip>
          <a:stretch>
            <a:fillRect/>
          </a:stretch>
        </p:blipFill>
        <p:spPr>
          <a:xfrm>
            <a:off x="842250" y="1181100"/>
            <a:ext cx="1662900" cy="888400"/>
          </a:xfrm>
          <a:prstGeom prst="rect">
            <a:avLst/>
          </a:prstGeom>
          <a:noFill/>
          <a:ln>
            <a:noFill/>
          </a:ln>
        </p:spPr>
      </p:pic>
      <p:pic>
        <p:nvPicPr>
          <p:cNvPr id="255" name="Google Shape;255;p34"/>
          <p:cNvPicPr preferRelativeResize="0"/>
          <p:nvPr/>
        </p:nvPicPr>
        <p:blipFill>
          <a:blip r:embed="rId4">
            <a:alphaModFix/>
          </a:blip>
          <a:stretch>
            <a:fillRect/>
          </a:stretch>
        </p:blipFill>
        <p:spPr>
          <a:xfrm>
            <a:off x="842250" y="2851225"/>
            <a:ext cx="1662900" cy="852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p:nvPr/>
        </p:nvSpPr>
        <p:spPr>
          <a:xfrm>
            <a:off x="172846" y="858350"/>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a:solidFill>
                  <a:srgbClr val="1A1A1A"/>
                </a:solidFill>
                <a:latin typeface="Poppins"/>
                <a:ea typeface="Poppins"/>
                <a:cs typeface="Poppins"/>
                <a:sym typeface="Poppins"/>
              </a:rPr>
              <a:t>Alias </a:t>
            </a:r>
            <a:endParaRPr sz="2600" b="1">
              <a:solidFill>
                <a:srgbClr val="1A1A1A"/>
              </a:solidFill>
              <a:latin typeface="Poppins"/>
              <a:ea typeface="Poppins"/>
              <a:cs typeface="Poppins"/>
              <a:sym typeface="Poppins"/>
            </a:endParaRPr>
          </a:p>
        </p:txBody>
      </p:sp>
      <p:sp>
        <p:nvSpPr>
          <p:cNvPr id="261" name="Google Shape;261;p35"/>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5"/>
          <p:cNvSpPr txBox="1"/>
          <p:nvPr/>
        </p:nvSpPr>
        <p:spPr>
          <a:xfrm>
            <a:off x="172846" y="1182954"/>
            <a:ext cx="7688700" cy="4066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Si a se refiere a un objeto y le asignas b = a, entonces ambas variables se refieren al mismo objeto: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La asociación de una variable a un objeto es llamada una referencia. En este ejemplo, hay dos referencias al mismo objeto. Un objeto con más de una referencia tiene más de un nombre, así que decimos que el objeto es un alias.</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Si el alias del objeto es mutable, los cambios hechos a un alias afectan al otro:</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p:txBody>
      </p:sp>
      <p:pic>
        <p:nvPicPr>
          <p:cNvPr id="263" name="Google Shape;263;p35"/>
          <p:cNvPicPr preferRelativeResize="0"/>
          <p:nvPr/>
        </p:nvPicPr>
        <p:blipFill>
          <a:blip r:embed="rId3">
            <a:alphaModFix/>
          </a:blip>
          <a:stretch>
            <a:fillRect/>
          </a:stretch>
        </p:blipFill>
        <p:spPr>
          <a:xfrm>
            <a:off x="1371607" y="1540399"/>
            <a:ext cx="2163485" cy="993075"/>
          </a:xfrm>
          <a:prstGeom prst="rect">
            <a:avLst/>
          </a:prstGeom>
          <a:noFill/>
          <a:ln>
            <a:noFill/>
          </a:ln>
        </p:spPr>
      </p:pic>
      <p:pic>
        <p:nvPicPr>
          <p:cNvPr id="264" name="Google Shape;264;p35"/>
          <p:cNvPicPr preferRelativeResize="0"/>
          <p:nvPr/>
        </p:nvPicPr>
        <p:blipFill>
          <a:blip r:embed="rId4">
            <a:alphaModFix/>
          </a:blip>
          <a:stretch>
            <a:fillRect/>
          </a:stretch>
        </p:blipFill>
        <p:spPr>
          <a:xfrm>
            <a:off x="832225" y="3673400"/>
            <a:ext cx="1621125" cy="804475"/>
          </a:xfrm>
          <a:prstGeom prst="rect">
            <a:avLst/>
          </a:prstGeom>
          <a:noFill/>
          <a:ln>
            <a:noFill/>
          </a:ln>
        </p:spPr>
      </p:pic>
      <p:sp>
        <p:nvSpPr>
          <p:cNvPr id="2" name="Rectángulo 1"/>
          <p:cNvSpPr/>
          <p:nvPr/>
        </p:nvSpPr>
        <p:spPr>
          <a:xfrm>
            <a:off x="3289546" y="4139705"/>
            <a:ext cx="4572000" cy="676339"/>
          </a:xfrm>
          <a:prstGeom prst="rect">
            <a:avLst/>
          </a:prstGeom>
        </p:spPr>
        <p:txBody>
          <a:bodyPr>
            <a:spAutoFit/>
          </a:bodyPr>
          <a:lstStyle/>
          <a:p>
            <a:pPr lvl="0" algn="just">
              <a:lnSpc>
                <a:spcPct val="115000"/>
              </a:lnSpc>
              <a:spcBef>
                <a:spcPts val="1200"/>
              </a:spcBef>
              <a:spcAft>
                <a:spcPts val="1200"/>
              </a:spcAft>
            </a:pPr>
            <a:r>
              <a:rPr lang="es-ES" sz="1100" dirty="0">
                <a:solidFill>
                  <a:srgbClr val="33302E"/>
                </a:solidFill>
                <a:latin typeface="Poppins"/>
                <a:ea typeface="Poppins"/>
                <a:cs typeface="Poppins"/>
                <a:sym typeface="Poppins"/>
              </a:rPr>
              <a:t>Aunque este comportamiento puede ser útil, es propenso a errores. En general, es más seguro evitar usar alias cuando estás trabajando con objetos mutables.</a:t>
            </a:r>
            <a:endParaRPr lang="es-ES" sz="1100" dirty="0">
              <a:solidFill>
                <a:srgbClr val="33302E"/>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6"/>
          <p:cNvSpPr txBox="1"/>
          <p:nvPr/>
        </p:nvSpPr>
        <p:spPr>
          <a:xfrm>
            <a:off x="234490" y="802608"/>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Listas como argumentos </a:t>
            </a:r>
            <a:endParaRPr sz="2600" b="1" dirty="0">
              <a:solidFill>
                <a:srgbClr val="1A1A1A"/>
              </a:solidFill>
              <a:latin typeface="Poppins"/>
              <a:ea typeface="Poppins"/>
              <a:cs typeface="Poppins"/>
              <a:sym typeface="Poppins"/>
            </a:endParaRPr>
          </a:p>
        </p:txBody>
      </p:sp>
      <p:sp>
        <p:nvSpPr>
          <p:cNvPr id="270" name="Google Shape;270;p36"/>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6"/>
          <p:cNvSpPr txBox="1"/>
          <p:nvPr/>
        </p:nvSpPr>
        <p:spPr>
          <a:xfrm>
            <a:off x="234490" y="1391508"/>
            <a:ext cx="7688700" cy="39576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Cuando pasas una lista a una función, la función obtiene un apuntador a la lista. Si la función modifica un parámetro de la lista, el código que ha llamado la función también verá el cambio.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Por ejemplo, </a:t>
            </a:r>
            <a:r>
              <a:rPr lang="es" sz="1100" b="1" i="1" dirty="0">
                <a:solidFill>
                  <a:srgbClr val="33302E"/>
                </a:solidFill>
                <a:latin typeface="Poppins"/>
                <a:ea typeface="Poppins"/>
                <a:cs typeface="Poppins"/>
                <a:sym typeface="Poppins"/>
              </a:rPr>
              <a:t>remover_primero </a:t>
            </a:r>
            <a:r>
              <a:rPr lang="es" sz="1100" dirty="0">
                <a:solidFill>
                  <a:srgbClr val="33302E"/>
                </a:solidFill>
                <a:latin typeface="Poppins"/>
                <a:ea typeface="Poppins"/>
                <a:cs typeface="Poppins"/>
                <a:sym typeface="Poppins"/>
              </a:rPr>
              <a:t>elimina el primer elemento de una lista: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Aquí está el ejemplo de cómo se usa</a:t>
            </a:r>
            <a:r>
              <a:rPr lang="es" sz="1100" dirty="0" smtClean="0">
                <a:solidFill>
                  <a:srgbClr val="33302E"/>
                </a:solidFill>
                <a:latin typeface="Poppins"/>
                <a:ea typeface="Poppins"/>
                <a:cs typeface="Poppins"/>
                <a:sym typeface="Poppins"/>
              </a:rPr>
              <a:t>:</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El parámetro t y la variable</a:t>
            </a:r>
            <a:r>
              <a:rPr lang="es" sz="1100" b="1" i="1" dirty="0">
                <a:solidFill>
                  <a:srgbClr val="33302E"/>
                </a:solidFill>
                <a:latin typeface="Poppins"/>
                <a:ea typeface="Poppins"/>
                <a:cs typeface="Poppins"/>
                <a:sym typeface="Poppins"/>
              </a:rPr>
              <a:t> letras</a:t>
            </a:r>
            <a:r>
              <a:rPr lang="es" sz="1100" dirty="0">
                <a:solidFill>
                  <a:srgbClr val="33302E"/>
                </a:solidFill>
                <a:latin typeface="Poppins"/>
                <a:ea typeface="Poppins"/>
                <a:cs typeface="Poppins"/>
                <a:sym typeface="Poppins"/>
              </a:rPr>
              <a:t> son alias para el mismo objeto.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272" name="Google Shape;272;p36"/>
          <p:cNvPicPr preferRelativeResize="0"/>
          <p:nvPr/>
        </p:nvPicPr>
        <p:blipFill>
          <a:blip r:embed="rId3">
            <a:alphaModFix/>
          </a:blip>
          <a:stretch>
            <a:fillRect/>
          </a:stretch>
        </p:blipFill>
        <p:spPr>
          <a:xfrm>
            <a:off x="339065" y="2314633"/>
            <a:ext cx="2061118" cy="535200"/>
          </a:xfrm>
          <a:prstGeom prst="rect">
            <a:avLst/>
          </a:prstGeom>
          <a:noFill/>
          <a:ln>
            <a:noFill/>
          </a:ln>
        </p:spPr>
      </p:pic>
      <p:pic>
        <p:nvPicPr>
          <p:cNvPr id="273" name="Google Shape;273;p36"/>
          <p:cNvPicPr preferRelativeResize="0"/>
          <p:nvPr/>
        </p:nvPicPr>
        <p:blipFill>
          <a:blip r:embed="rId4">
            <a:alphaModFix/>
          </a:blip>
          <a:stretch>
            <a:fillRect/>
          </a:stretch>
        </p:blipFill>
        <p:spPr>
          <a:xfrm>
            <a:off x="339065" y="3364208"/>
            <a:ext cx="3562700" cy="1052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txBox="1"/>
          <p:nvPr/>
        </p:nvSpPr>
        <p:spPr>
          <a:xfrm>
            <a:off x="213942" y="954688"/>
            <a:ext cx="7688700" cy="39831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33302E"/>
                </a:solidFill>
                <a:latin typeface="Poppins"/>
                <a:ea typeface="Poppins"/>
                <a:cs typeface="Poppins"/>
                <a:sym typeface="Poppins"/>
              </a:rPr>
              <a:t>Es importante distinguir entre operaciones que modifican listas y operaciones que crean nuevas listas.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a:solidFill>
                  <a:srgbClr val="33302E"/>
                </a:solidFill>
                <a:latin typeface="Poppins"/>
                <a:ea typeface="Poppins"/>
                <a:cs typeface="Poppins"/>
                <a:sym typeface="Poppins"/>
              </a:rPr>
              <a:t>Por ejemplo, el método </a:t>
            </a:r>
            <a:r>
              <a:rPr lang="es" sz="1100" b="1" i="1">
                <a:solidFill>
                  <a:srgbClr val="33302E"/>
                </a:solidFill>
                <a:latin typeface="Poppins"/>
                <a:ea typeface="Poppins"/>
                <a:cs typeface="Poppins"/>
                <a:sym typeface="Poppins"/>
              </a:rPr>
              <a:t>append</a:t>
            </a:r>
            <a:r>
              <a:rPr lang="es" sz="1100">
                <a:solidFill>
                  <a:srgbClr val="33302E"/>
                </a:solidFill>
                <a:latin typeface="Poppins"/>
                <a:ea typeface="Poppins"/>
                <a:cs typeface="Poppins"/>
                <a:sym typeface="Poppins"/>
              </a:rPr>
              <a:t> modifica una lista, pero el operador “+” crea una nueva lista</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a:solidFill>
                  <a:srgbClr val="33302E"/>
                </a:solidFill>
                <a:latin typeface="Poppins"/>
                <a:ea typeface="Poppins"/>
                <a:cs typeface="Poppins"/>
                <a:sym typeface="Poppins"/>
              </a:rPr>
              <a:t>Esta diferencia es importante cuando escribes funciones que no están destinadas a modificar listas. Por ejemplo, esta función no elimina el primer elemento de una lista: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a:solidFill>
                <a:srgbClr val="33302E"/>
              </a:solidFill>
              <a:latin typeface="Poppins"/>
              <a:ea typeface="Poppins"/>
              <a:cs typeface="Poppins"/>
              <a:sym typeface="Poppins"/>
            </a:endParaRPr>
          </a:p>
        </p:txBody>
      </p:sp>
      <p:pic>
        <p:nvPicPr>
          <p:cNvPr id="280" name="Google Shape;280;p37"/>
          <p:cNvPicPr preferRelativeResize="0"/>
          <p:nvPr/>
        </p:nvPicPr>
        <p:blipFill>
          <a:blip r:embed="rId3">
            <a:alphaModFix/>
          </a:blip>
          <a:stretch>
            <a:fillRect/>
          </a:stretch>
        </p:blipFill>
        <p:spPr>
          <a:xfrm>
            <a:off x="334993" y="1631789"/>
            <a:ext cx="1784475" cy="2167600"/>
          </a:xfrm>
          <a:prstGeom prst="rect">
            <a:avLst/>
          </a:prstGeom>
          <a:noFill/>
          <a:ln>
            <a:noFill/>
          </a:ln>
        </p:spPr>
      </p:pic>
      <p:pic>
        <p:nvPicPr>
          <p:cNvPr id="281" name="Google Shape;281;p37"/>
          <p:cNvPicPr preferRelativeResize="0"/>
          <p:nvPr/>
        </p:nvPicPr>
        <p:blipFill>
          <a:blip r:embed="rId4">
            <a:alphaModFix/>
          </a:blip>
          <a:stretch>
            <a:fillRect/>
          </a:stretch>
        </p:blipFill>
        <p:spPr>
          <a:xfrm>
            <a:off x="2742525" y="4147575"/>
            <a:ext cx="3658950" cy="646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txBox="1"/>
          <p:nvPr/>
        </p:nvSpPr>
        <p:spPr>
          <a:xfrm>
            <a:off x="265313" y="1132325"/>
            <a:ext cx="7688700" cy="39831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33302E"/>
                </a:solidFill>
                <a:latin typeface="Poppins"/>
                <a:ea typeface="Poppins"/>
                <a:cs typeface="Poppins"/>
                <a:sym typeface="Poppins"/>
              </a:rPr>
              <a:t>El operador de rebanado crea una nueva lista y el asignamiento hace que t apunte a la lista, pero nada de esto tiene efecto en la lista que fue pasada como argumento.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a:solidFill>
                  <a:srgbClr val="33302E"/>
                </a:solidFill>
                <a:latin typeface="Poppins"/>
                <a:ea typeface="Poppins"/>
                <a:cs typeface="Poppins"/>
                <a:sym typeface="Poppins"/>
              </a:rPr>
              <a:t>Una alternativa es escribir una función que cree y regrese una nueva lista. Por ejemplo, cola regresa todo excepto el primer elemento de una lista: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a:solidFill>
                  <a:srgbClr val="33302E"/>
                </a:solidFill>
                <a:latin typeface="Poppins"/>
                <a:ea typeface="Poppins"/>
                <a:cs typeface="Poppins"/>
                <a:sym typeface="Poppins"/>
              </a:rPr>
              <a:t>Esta función deja la lista original sin modificar. Aquí está cómo es que se usa:</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a:solidFill>
                <a:srgbClr val="33302E"/>
              </a:solidFill>
              <a:latin typeface="Poppins"/>
              <a:ea typeface="Poppins"/>
              <a:cs typeface="Poppins"/>
              <a:sym typeface="Poppins"/>
            </a:endParaRPr>
          </a:p>
        </p:txBody>
      </p:sp>
      <p:pic>
        <p:nvPicPr>
          <p:cNvPr id="288" name="Google Shape;288;p38"/>
          <p:cNvPicPr preferRelativeResize="0"/>
          <p:nvPr/>
        </p:nvPicPr>
        <p:blipFill>
          <a:blip r:embed="rId3">
            <a:alphaModFix/>
          </a:blip>
          <a:stretch>
            <a:fillRect/>
          </a:stretch>
        </p:blipFill>
        <p:spPr>
          <a:xfrm>
            <a:off x="386363" y="2252925"/>
            <a:ext cx="1555100" cy="537425"/>
          </a:xfrm>
          <a:prstGeom prst="rect">
            <a:avLst/>
          </a:prstGeom>
          <a:noFill/>
          <a:ln>
            <a:noFill/>
          </a:ln>
        </p:spPr>
      </p:pic>
      <p:pic>
        <p:nvPicPr>
          <p:cNvPr id="289" name="Google Shape;289;p38"/>
          <p:cNvPicPr preferRelativeResize="0"/>
          <p:nvPr/>
        </p:nvPicPr>
        <p:blipFill>
          <a:blip r:embed="rId4">
            <a:alphaModFix/>
          </a:blip>
          <a:stretch>
            <a:fillRect/>
          </a:stretch>
        </p:blipFill>
        <p:spPr>
          <a:xfrm>
            <a:off x="386363" y="3397175"/>
            <a:ext cx="2724775" cy="966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9"/>
          <p:cNvSpPr txBox="1"/>
          <p:nvPr/>
        </p:nvSpPr>
        <p:spPr>
          <a:xfrm>
            <a:off x="234490" y="940943"/>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Métodos principales</a:t>
            </a:r>
            <a:endParaRPr sz="2600" dirty="0">
              <a:solidFill>
                <a:srgbClr val="1A1A1A"/>
              </a:solidFill>
              <a:latin typeface="Poppins"/>
              <a:ea typeface="Poppins"/>
              <a:cs typeface="Poppins"/>
              <a:sym typeface="Poppins"/>
            </a:endParaRPr>
          </a:p>
        </p:txBody>
      </p:sp>
      <p:sp>
        <p:nvSpPr>
          <p:cNvPr id="296" name="Google Shape;296;p39"/>
          <p:cNvSpPr txBox="1"/>
          <p:nvPr/>
        </p:nvSpPr>
        <p:spPr>
          <a:xfrm>
            <a:off x="234490" y="1476143"/>
            <a:ext cx="7688700" cy="3888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dirty="0">
                <a:solidFill>
                  <a:srgbClr val="33302E"/>
                </a:solidFill>
                <a:latin typeface="Poppins"/>
                <a:ea typeface="Poppins"/>
                <a:cs typeface="Poppins"/>
                <a:sym typeface="Poppins"/>
              </a:rPr>
              <a:t>Agregar un elemento al final de la lista</a:t>
            </a: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i="1" dirty="0">
                <a:solidFill>
                  <a:srgbClr val="33302E"/>
                </a:solidFill>
                <a:latin typeface="Poppins"/>
                <a:ea typeface="Poppins"/>
                <a:cs typeface="Poppins"/>
                <a:sym typeface="Poppins"/>
              </a:rPr>
              <a:t>Método: </a:t>
            </a:r>
            <a:r>
              <a:rPr lang="es" sz="1200" i="1" dirty="0">
                <a:solidFill>
                  <a:srgbClr val="33302E"/>
                </a:solidFill>
                <a:latin typeface="Poppins"/>
                <a:ea typeface="Poppins"/>
                <a:cs typeface="Poppins"/>
                <a:sym typeface="Poppins"/>
              </a:rPr>
              <a:t>append (“nuevo elemento”)</a:t>
            </a:r>
            <a:endParaRPr sz="1200" i="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dirty="0">
                <a:solidFill>
                  <a:srgbClr val="33302E"/>
                </a:solidFill>
                <a:latin typeface="Poppins"/>
                <a:ea typeface="Poppins"/>
                <a:cs typeface="Poppins"/>
                <a:sym typeface="Poppins"/>
              </a:rPr>
              <a:t>Agregar varios elementos al final de la lista</a:t>
            </a: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i="1" dirty="0">
                <a:solidFill>
                  <a:srgbClr val="33302E"/>
                </a:solidFill>
                <a:latin typeface="Poppins"/>
                <a:ea typeface="Poppins"/>
                <a:cs typeface="Poppins"/>
                <a:sym typeface="Poppins"/>
              </a:rPr>
              <a:t>Método: </a:t>
            </a:r>
            <a:r>
              <a:rPr lang="es" sz="1200" i="1" dirty="0">
                <a:solidFill>
                  <a:srgbClr val="33302E"/>
                </a:solidFill>
                <a:latin typeface="Poppins"/>
                <a:ea typeface="Poppins"/>
                <a:cs typeface="Poppins"/>
                <a:sym typeface="Poppins"/>
              </a:rPr>
              <a:t>extend(otra_lista)</a:t>
            </a:r>
            <a:endParaRPr sz="1200" i="1" dirty="0">
              <a:solidFill>
                <a:srgbClr val="33302E"/>
              </a:solidFill>
              <a:latin typeface="Poppins"/>
              <a:ea typeface="Poppins"/>
              <a:cs typeface="Poppins"/>
              <a:sym typeface="Poppins"/>
            </a:endParaRPr>
          </a:p>
        </p:txBody>
      </p:sp>
      <p:pic>
        <p:nvPicPr>
          <p:cNvPr id="297" name="Google Shape;297;p39"/>
          <p:cNvPicPr preferRelativeResize="0"/>
          <p:nvPr/>
        </p:nvPicPr>
        <p:blipFill rotWithShape="1">
          <a:blip r:embed="rId3">
            <a:alphaModFix/>
          </a:blip>
          <a:srcRect t="27156"/>
          <a:stretch/>
        </p:blipFill>
        <p:spPr>
          <a:xfrm>
            <a:off x="817713" y="2145034"/>
            <a:ext cx="6105525" cy="853425"/>
          </a:xfrm>
          <a:prstGeom prst="rect">
            <a:avLst/>
          </a:prstGeom>
          <a:noFill/>
          <a:ln>
            <a:noFill/>
          </a:ln>
        </p:spPr>
      </p:pic>
      <p:pic>
        <p:nvPicPr>
          <p:cNvPr id="298" name="Google Shape;298;p39"/>
          <p:cNvPicPr preferRelativeResize="0"/>
          <p:nvPr/>
        </p:nvPicPr>
        <p:blipFill rotWithShape="1">
          <a:blip r:embed="rId4">
            <a:alphaModFix/>
          </a:blip>
          <a:srcRect t="26804"/>
          <a:stretch/>
        </p:blipFill>
        <p:spPr>
          <a:xfrm>
            <a:off x="841538" y="3934950"/>
            <a:ext cx="6057900" cy="780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0"/>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0"/>
          <p:cNvSpPr txBox="1"/>
          <p:nvPr/>
        </p:nvSpPr>
        <p:spPr>
          <a:xfrm>
            <a:off x="727650" y="838000"/>
            <a:ext cx="7688700" cy="4374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Agregar un elemento en una posición determinada </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i="1">
                <a:solidFill>
                  <a:srgbClr val="33302E"/>
                </a:solidFill>
                <a:latin typeface="Poppins"/>
                <a:ea typeface="Poppins"/>
                <a:cs typeface="Poppins"/>
                <a:sym typeface="Poppins"/>
              </a:rPr>
              <a:t>Método</a:t>
            </a:r>
            <a:r>
              <a:rPr lang="es" sz="1200" i="1">
                <a:solidFill>
                  <a:srgbClr val="33302E"/>
                </a:solidFill>
                <a:latin typeface="Poppins"/>
                <a:ea typeface="Poppins"/>
                <a:cs typeface="Poppins"/>
                <a:sym typeface="Poppins"/>
              </a:rPr>
              <a:t>: insert(posición, “nuevo elemento”)</a:t>
            </a:r>
            <a:endParaRPr sz="1200" i="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a:solidFill>
                  <a:srgbClr val="33302E"/>
                </a:solidFill>
                <a:latin typeface="Poppins"/>
                <a:ea typeface="Poppins"/>
                <a:cs typeface="Poppins"/>
                <a:sym typeface="Poppins"/>
              </a:rPr>
              <a:t>Eliminar el último elemento de la lista</a:t>
            </a:r>
            <a:endParaRPr sz="1200" b="1">
              <a:solidFill>
                <a:srgbClr val="33302E"/>
              </a:solidFill>
              <a:latin typeface="Poppins"/>
              <a:ea typeface="Poppins"/>
              <a:cs typeface="Poppins"/>
              <a:sym typeface="Poppins"/>
            </a:endParaRPr>
          </a:p>
          <a:p>
            <a:pPr marL="0" lvl="0" indent="0" algn="l" rtl="0">
              <a:lnSpc>
                <a:spcPct val="100000"/>
              </a:lnSpc>
              <a:spcBef>
                <a:spcPts val="1200"/>
              </a:spcBef>
              <a:spcAft>
                <a:spcPts val="0"/>
              </a:spcAft>
              <a:buNone/>
            </a:pPr>
            <a:r>
              <a:rPr lang="es" sz="1200" b="1">
                <a:solidFill>
                  <a:srgbClr val="33302E"/>
                </a:solidFill>
                <a:latin typeface="Poppins"/>
                <a:ea typeface="Poppins"/>
                <a:cs typeface="Poppins"/>
                <a:sym typeface="Poppins"/>
              </a:rPr>
              <a:t>Método</a:t>
            </a:r>
            <a:r>
              <a:rPr lang="es" sz="1200">
                <a:solidFill>
                  <a:srgbClr val="33302E"/>
                </a:solidFill>
                <a:latin typeface="Poppins"/>
                <a:ea typeface="Poppins"/>
                <a:cs typeface="Poppins"/>
                <a:sym typeface="Poppins"/>
              </a:rPr>
              <a:t>: pop()</a:t>
            </a:r>
            <a:endParaRPr sz="1200">
              <a:solidFill>
                <a:srgbClr val="33302E"/>
              </a:solidFill>
              <a:latin typeface="Poppins"/>
              <a:ea typeface="Poppins"/>
              <a:cs typeface="Poppins"/>
              <a:sym typeface="Poppins"/>
            </a:endParaRPr>
          </a:p>
          <a:p>
            <a:pPr marL="0" lvl="0" indent="0" algn="l" rtl="0">
              <a:lnSpc>
                <a:spcPct val="100000"/>
              </a:lnSpc>
              <a:spcBef>
                <a:spcPts val="1200"/>
              </a:spcBef>
              <a:spcAft>
                <a:spcPts val="0"/>
              </a:spcAft>
              <a:buNone/>
            </a:pPr>
            <a:r>
              <a:rPr lang="es" sz="1200">
                <a:solidFill>
                  <a:srgbClr val="33302E"/>
                </a:solidFill>
                <a:latin typeface="Poppins"/>
                <a:ea typeface="Poppins"/>
                <a:cs typeface="Poppins"/>
                <a:sym typeface="Poppins"/>
              </a:rPr>
              <a:t>Retorna: El elemento eliminado</a:t>
            </a:r>
            <a:endParaRPr sz="120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endParaRPr sz="1200" b="1">
              <a:solidFill>
                <a:srgbClr val="33302E"/>
              </a:solidFill>
              <a:latin typeface="Poppins"/>
              <a:ea typeface="Poppins"/>
              <a:cs typeface="Poppins"/>
              <a:sym typeface="Poppins"/>
            </a:endParaRPr>
          </a:p>
        </p:txBody>
      </p:sp>
      <p:pic>
        <p:nvPicPr>
          <p:cNvPr id="305" name="Google Shape;305;p40"/>
          <p:cNvPicPr preferRelativeResize="0"/>
          <p:nvPr/>
        </p:nvPicPr>
        <p:blipFill rotWithShape="1">
          <a:blip r:embed="rId3">
            <a:alphaModFix/>
          </a:blip>
          <a:srcRect t="29918"/>
          <a:stretch/>
        </p:blipFill>
        <p:spPr>
          <a:xfrm>
            <a:off x="810375" y="1658021"/>
            <a:ext cx="6143625" cy="781025"/>
          </a:xfrm>
          <a:prstGeom prst="rect">
            <a:avLst/>
          </a:prstGeom>
          <a:noFill/>
          <a:ln>
            <a:noFill/>
          </a:ln>
        </p:spPr>
      </p:pic>
      <p:pic>
        <p:nvPicPr>
          <p:cNvPr id="306" name="Google Shape;306;p40"/>
          <p:cNvPicPr preferRelativeResize="0"/>
          <p:nvPr/>
        </p:nvPicPr>
        <p:blipFill rotWithShape="1">
          <a:blip r:embed="rId4">
            <a:alphaModFix/>
          </a:blip>
          <a:srcRect t="38114"/>
          <a:stretch/>
        </p:blipFill>
        <p:spPr>
          <a:xfrm>
            <a:off x="824663" y="3872770"/>
            <a:ext cx="6115050" cy="913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1"/>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1"/>
          <p:cNvSpPr txBox="1"/>
          <p:nvPr/>
        </p:nvSpPr>
        <p:spPr>
          <a:xfrm>
            <a:off x="727650" y="838000"/>
            <a:ext cx="7688700" cy="4374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Eliminar un elemento por su índice</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a:solidFill>
                  <a:srgbClr val="33302E"/>
                </a:solidFill>
                <a:latin typeface="Poppins"/>
                <a:ea typeface="Poppins"/>
                <a:cs typeface="Poppins"/>
                <a:sym typeface="Poppins"/>
              </a:rPr>
              <a:t>Método: </a:t>
            </a:r>
            <a:r>
              <a:rPr lang="es" sz="1200" i="1">
                <a:solidFill>
                  <a:srgbClr val="33302E"/>
                </a:solidFill>
                <a:latin typeface="Poppins"/>
                <a:ea typeface="Poppins"/>
                <a:cs typeface="Poppins"/>
                <a:sym typeface="Poppins"/>
              </a:rPr>
              <a:t>pop(índice)</a:t>
            </a:r>
            <a:endParaRPr sz="1200" i="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a:solidFill>
                  <a:srgbClr val="33302E"/>
                </a:solidFill>
                <a:latin typeface="Poppins"/>
                <a:ea typeface="Poppins"/>
                <a:cs typeface="Poppins"/>
                <a:sym typeface="Poppins"/>
              </a:rPr>
              <a:t>Retorna: </a:t>
            </a:r>
            <a:r>
              <a:rPr lang="es" sz="1200" i="1">
                <a:solidFill>
                  <a:srgbClr val="33302E"/>
                </a:solidFill>
                <a:latin typeface="Poppins"/>
                <a:ea typeface="Poppins"/>
                <a:cs typeface="Poppins"/>
                <a:sym typeface="Poppins"/>
              </a:rPr>
              <a:t>el elemento eliminado</a:t>
            </a:r>
            <a:endParaRPr sz="1200" i="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a:solidFill>
                  <a:srgbClr val="33302E"/>
                </a:solidFill>
                <a:latin typeface="Poppins"/>
                <a:ea typeface="Poppins"/>
                <a:cs typeface="Poppins"/>
                <a:sym typeface="Poppins"/>
              </a:rPr>
              <a:t>Eliminar un elemento por su valor</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a:solidFill>
                  <a:srgbClr val="33302E"/>
                </a:solidFill>
                <a:latin typeface="Poppins"/>
                <a:ea typeface="Poppins"/>
                <a:cs typeface="Poppins"/>
                <a:sym typeface="Poppins"/>
              </a:rPr>
              <a:t>Método: </a:t>
            </a:r>
            <a:r>
              <a:rPr lang="es" sz="1200" i="1">
                <a:solidFill>
                  <a:srgbClr val="33302E"/>
                </a:solidFill>
                <a:latin typeface="Poppins"/>
                <a:ea typeface="Poppins"/>
                <a:cs typeface="Poppins"/>
                <a:sym typeface="Poppins"/>
              </a:rPr>
              <a:t>remove(“valor”)</a:t>
            </a:r>
            <a:endParaRPr sz="1200" i="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endParaRPr sz="1200" b="1">
              <a:solidFill>
                <a:srgbClr val="33302E"/>
              </a:solidFill>
              <a:latin typeface="Poppins"/>
              <a:ea typeface="Poppins"/>
              <a:cs typeface="Poppins"/>
              <a:sym typeface="Poppins"/>
            </a:endParaRPr>
          </a:p>
        </p:txBody>
      </p:sp>
      <p:pic>
        <p:nvPicPr>
          <p:cNvPr id="313" name="Google Shape;313;p41"/>
          <p:cNvPicPr preferRelativeResize="0"/>
          <p:nvPr/>
        </p:nvPicPr>
        <p:blipFill rotWithShape="1">
          <a:blip r:embed="rId3">
            <a:alphaModFix/>
          </a:blip>
          <a:srcRect t="45298"/>
          <a:stretch/>
        </p:blipFill>
        <p:spPr>
          <a:xfrm>
            <a:off x="829650" y="2035813"/>
            <a:ext cx="5838825" cy="797175"/>
          </a:xfrm>
          <a:prstGeom prst="rect">
            <a:avLst/>
          </a:prstGeom>
          <a:noFill/>
          <a:ln>
            <a:noFill/>
          </a:ln>
        </p:spPr>
      </p:pic>
      <p:pic>
        <p:nvPicPr>
          <p:cNvPr id="314" name="Google Shape;314;p41"/>
          <p:cNvPicPr preferRelativeResize="0"/>
          <p:nvPr/>
        </p:nvPicPr>
        <p:blipFill rotWithShape="1">
          <a:blip r:embed="rId4">
            <a:alphaModFix/>
          </a:blip>
          <a:srcRect t="33025"/>
          <a:stretch/>
        </p:blipFill>
        <p:spPr>
          <a:xfrm>
            <a:off x="829650" y="3909050"/>
            <a:ext cx="5372100" cy="740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2"/>
          <p:cNvSpPr txBox="1"/>
          <p:nvPr/>
        </p:nvSpPr>
        <p:spPr>
          <a:xfrm>
            <a:off x="727650" y="838000"/>
            <a:ext cx="7688700" cy="4374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Ordenar una lista en reversa (invertir orden)</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a:solidFill>
                  <a:srgbClr val="33302E"/>
                </a:solidFill>
                <a:latin typeface="Poppins"/>
                <a:ea typeface="Poppins"/>
                <a:cs typeface="Poppins"/>
                <a:sym typeface="Poppins"/>
              </a:rPr>
              <a:t>Método: </a:t>
            </a:r>
            <a:r>
              <a:rPr lang="es" sz="1200">
                <a:solidFill>
                  <a:srgbClr val="33302E"/>
                </a:solidFill>
                <a:latin typeface="Poppins"/>
                <a:ea typeface="Poppins"/>
                <a:cs typeface="Poppins"/>
                <a:sym typeface="Poppins"/>
              </a:rPr>
              <a:t>reverse()</a:t>
            </a:r>
            <a:endParaRPr sz="120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a:solidFill>
                  <a:srgbClr val="33302E"/>
                </a:solidFill>
                <a:latin typeface="Poppins"/>
                <a:ea typeface="Poppins"/>
                <a:cs typeface="Poppins"/>
                <a:sym typeface="Poppins"/>
              </a:rPr>
              <a:t>Ordenar una lista en forma ascendente</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a:solidFill>
                  <a:srgbClr val="33302E"/>
                </a:solidFill>
                <a:latin typeface="Poppins"/>
                <a:ea typeface="Poppins"/>
                <a:cs typeface="Poppins"/>
                <a:sym typeface="Poppins"/>
              </a:rPr>
              <a:t>Método: </a:t>
            </a:r>
            <a:r>
              <a:rPr lang="es" sz="1200" i="1">
                <a:solidFill>
                  <a:srgbClr val="33302E"/>
                </a:solidFill>
                <a:latin typeface="Poppins"/>
                <a:ea typeface="Poppins"/>
                <a:cs typeface="Poppins"/>
                <a:sym typeface="Poppins"/>
              </a:rPr>
              <a:t>sort()</a:t>
            </a:r>
            <a:endParaRPr sz="1200" i="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endParaRPr sz="1200" b="1">
              <a:solidFill>
                <a:srgbClr val="33302E"/>
              </a:solidFill>
              <a:latin typeface="Poppins"/>
              <a:ea typeface="Poppins"/>
              <a:cs typeface="Poppins"/>
              <a:sym typeface="Poppins"/>
            </a:endParaRPr>
          </a:p>
        </p:txBody>
      </p:sp>
      <p:pic>
        <p:nvPicPr>
          <p:cNvPr id="321" name="Google Shape;321;p42"/>
          <p:cNvPicPr preferRelativeResize="0"/>
          <p:nvPr/>
        </p:nvPicPr>
        <p:blipFill rotWithShape="1">
          <a:blip r:embed="rId3">
            <a:alphaModFix/>
          </a:blip>
          <a:srcRect t="34443"/>
          <a:stretch/>
        </p:blipFill>
        <p:spPr>
          <a:xfrm>
            <a:off x="817350" y="1682221"/>
            <a:ext cx="5524500" cy="680625"/>
          </a:xfrm>
          <a:prstGeom prst="rect">
            <a:avLst/>
          </a:prstGeom>
          <a:noFill/>
          <a:ln>
            <a:noFill/>
          </a:ln>
        </p:spPr>
      </p:pic>
      <p:pic>
        <p:nvPicPr>
          <p:cNvPr id="322" name="Google Shape;322;p42"/>
          <p:cNvPicPr preferRelativeResize="0"/>
          <p:nvPr/>
        </p:nvPicPr>
        <p:blipFill rotWithShape="1">
          <a:blip r:embed="rId4">
            <a:alphaModFix/>
          </a:blip>
          <a:srcRect t="36200"/>
          <a:stretch/>
        </p:blipFill>
        <p:spPr>
          <a:xfrm>
            <a:off x="817350" y="3562125"/>
            <a:ext cx="5943600" cy="680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p:nvPr/>
        </p:nvSpPr>
        <p:spPr>
          <a:xfrm>
            <a:off x="388603" y="1324625"/>
            <a:ext cx="7688700" cy="40299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Como puedes ver, puedes asignar los valores de una lista a variables:</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107" name="Google Shape;107;p16"/>
          <p:cNvPicPr preferRelativeResize="0"/>
          <p:nvPr/>
        </p:nvPicPr>
        <p:blipFill>
          <a:blip r:embed="rId3">
            <a:alphaModFix/>
          </a:blip>
          <a:stretch>
            <a:fillRect/>
          </a:stretch>
        </p:blipFill>
        <p:spPr>
          <a:xfrm>
            <a:off x="482328" y="1806900"/>
            <a:ext cx="3569450" cy="1045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3"/>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3"/>
          <p:cNvSpPr txBox="1"/>
          <p:nvPr/>
        </p:nvSpPr>
        <p:spPr>
          <a:xfrm>
            <a:off x="727650" y="838000"/>
            <a:ext cx="7688700" cy="4374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Ordenar una lista en forma descendente</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a:solidFill>
                  <a:srgbClr val="33302E"/>
                </a:solidFill>
                <a:latin typeface="Poppins"/>
                <a:ea typeface="Poppins"/>
                <a:cs typeface="Poppins"/>
                <a:sym typeface="Poppins"/>
              </a:rPr>
              <a:t>Método:</a:t>
            </a:r>
            <a:r>
              <a:rPr lang="es" sz="1200" i="1">
                <a:solidFill>
                  <a:srgbClr val="33302E"/>
                </a:solidFill>
                <a:latin typeface="Poppins"/>
                <a:ea typeface="Poppins"/>
                <a:cs typeface="Poppins"/>
                <a:sym typeface="Poppins"/>
              </a:rPr>
              <a:t> sort(reverse=True)</a:t>
            </a:r>
            <a:endParaRPr sz="1200" i="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a:solidFill>
                  <a:srgbClr val="33302E"/>
                </a:solidFill>
                <a:latin typeface="Poppins"/>
                <a:ea typeface="Poppins"/>
                <a:cs typeface="Poppins"/>
                <a:sym typeface="Poppins"/>
              </a:rPr>
              <a:t>Contar cantidad de apariciones elementos</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a:solidFill>
                  <a:srgbClr val="33302E"/>
                </a:solidFill>
                <a:latin typeface="Poppins"/>
                <a:ea typeface="Poppins"/>
                <a:cs typeface="Poppins"/>
                <a:sym typeface="Poppins"/>
              </a:rPr>
              <a:t>Método: </a:t>
            </a:r>
            <a:r>
              <a:rPr lang="es" sz="1200" i="1">
                <a:solidFill>
                  <a:srgbClr val="33302E"/>
                </a:solidFill>
                <a:latin typeface="Poppins"/>
                <a:ea typeface="Poppins"/>
                <a:cs typeface="Poppins"/>
                <a:sym typeface="Poppins"/>
              </a:rPr>
              <a:t>count(elemento)</a:t>
            </a:r>
            <a:endParaRPr sz="1200" i="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endParaRPr sz="1200" b="1">
              <a:solidFill>
                <a:srgbClr val="33302E"/>
              </a:solidFill>
              <a:latin typeface="Poppins"/>
              <a:ea typeface="Poppins"/>
              <a:cs typeface="Poppins"/>
              <a:sym typeface="Poppins"/>
            </a:endParaRPr>
          </a:p>
        </p:txBody>
      </p:sp>
      <p:pic>
        <p:nvPicPr>
          <p:cNvPr id="329" name="Google Shape;329;p43"/>
          <p:cNvPicPr preferRelativeResize="0"/>
          <p:nvPr/>
        </p:nvPicPr>
        <p:blipFill rotWithShape="1">
          <a:blip r:embed="rId3">
            <a:alphaModFix/>
          </a:blip>
          <a:srcRect t="29809"/>
          <a:stretch/>
        </p:blipFill>
        <p:spPr>
          <a:xfrm>
            <a:off x="808250" y="1694350"/>
            <a:ext cx="6284507" cy="931800"/>
          </a:xfrm>
          <a:prstGeom prst="rect">
            <a:avLst/>
          </a:prstGeom>
          <a:noFill/>
          <a:ln>
            <a:noFill/>
          </a:ln>
        </p:spPr>
      </p:pic>
      <p:pic>
        <p:nvPicPr>
          <p:cNvPr id="330" name="Google Shape;330;p43"/>
          <p:cNvPicPr preferRelativeResize="0"/>
          <p:nvPr/>
        </p:nvPicPr>
        <p:blipFill rotWithShape="1">
          <a:blip r:embed="rId4">
            <a:alphaModFix/>
          </a:blip>
          <a:srcRect t="21807"/>
          <a:stretch/>
        </p:blipFill>
        <p:spPr>
          <a:xfrm>
            <a:off x="808250" y="3521800"/>
            <a:ext cx="6086475" cy="1191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4"/>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4"/>
          <p:cNvSpPr txBox="1"/>
          <p:nvPr/>
        </p:nvSpPr>
        <p:spPr>
          <a:xfrm>
            <a:off x="727650" y="838000"/>
            <a:ext cx="7688700" cy="4374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Obtener número de índice</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a:solidFill>
                  <a:srgbClr val="33302E"/>
                </a:solidFill>
                <a:latin typeface="Poppins"/>
                <a:ea typeface="Poppins"/>
                <a:cs typeface="Poppins"/>
                <a:sym typeface="Poppins"/>
              </a:rPr>
              <a:t>Método: </a:t>
            </a:r>
            <a:r>
              <a:rPr lang="es" sz="1200" i="1">
                <a:solidFill>
                  <a:srgbClr val="33302E"/>
                </a:solidFill>
                <a:latin typeface="Poppins"/>
                <a:ea typeface="Poppins"/>
                <a:cs typeface="Poppins"/>
                <a:sym typeface="Poppins"/>
              </a:rPr>
              <a:t>index(elemento [, indice_inicio, indice_fin])</a:t>
            </a:r>
            <a:endParaRPr sz="1200" i="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endParaRPr sz="1200" b="1">
              <a:solidFill>
                <a:srgbClr val="33302E"/>
              </a:solidFill>
              <a:latin typeface="Poppins"/>
              <a:ea typeface="Poppins"/>
              <a:cs typeface="Poppins"/>
              <a:sym typeface="Poppins"/>
            </a:endParaRPr>
          </a:p>
        </p:txBody>
      </p:sp>
      <p:pic>
        <p:nvPicPr>
          <p:cNvPr id="337" name="Google Shape;337;p44"/>
          <p:cNvPicPr preferRelativeResize="0"/>
          <p:nvPr/>
        </p:nvPicPr>
        <p:blipFill rotWithShape="1">
          <a:blip r:embed="rId3">
            <a:alphaModFix/>
          </a:blip>
          <a:srcRect t="30771"/>
          <a:stretch/>
        </p:blipFill>
        <p:spPr>
          <a:xfrm>
            <a:off x="786775" y="1791150"/>
            <a:ext cx="4712375" cy="980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6"/>
          <p:cNvSpPr txBox="1"/>
          <p:nvPr/>
        </p:nvSpPr>
        <p:spPr>
          <a:xfrm>
            <a:off x="143991" y="893950"/>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Una lista de listas</a:t>
            </a:r>
            <a:endParaRPr sz="2600" b="1" dirty="0">
              <a:solidFill>
                <a:srgbClr val="1A1A1A"/>
              </a:solidFill>
              <a:latin typeface="Poppins"/>
              <a:ea typeface="Poppins"/>
              <a:cs typeface="Poppins"/>
              <a:sym typeface="Poppins"/>
            </a:endParaRPr>
          </a:p>
        </p:txBody>
      </p:sp>
      <p:sp>
        <p:nvSpPr>
          <p:cNvPr id="349" name="Google Shape;349;p46"/>
          <p:cNvSpPr txBox="1"/>
          <p:nvPr/>
        </p:nvSpPr>
        <p:spPr>
          <a:xfrm>
            <a:off x="241267" y="1228475"/>
            <a:ext cx="7688700" cy="360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La matrices no son una estructura propia de Python. Simplemente, una matriz es una lista de listas que nosotros interpretamos desde el punto de vista matemático. Es decir, la estructura m = [[1,2],[3,4]] nosotros la interpretamos como la matriz 2x2 cuya primera fila es (1,2) y cuya segunda fila es (3,4), pero esto no deja de ser una interpretación.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highlight>
                  <a:srgbClr val="FFFFFF"/>
                </a:highlight>
                <a:latin typeface="Poppins"/>
                <a:ea typeface="Poppins"/>
                <a:cs typeface="Poppins"/>
                <a:sym typeface="Poppins"/>
              </a:rPr>
              <a:t>Python no tiene un tipo de dato incorporado para trabajar con matrices, sin embargo podemos tratar la matriz como una lista de listas, por ejemplo:</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350" name="Google Shape;350;p46"/>
          <p:cNvPicPr preferRelativeResize="0"/>
          <p:nvPr/>
        </p:nvPicPr>
        <p:blipFill>
          <a:blip r:embed="rId3">
            <a:alphaModFix/>
          </a:blip>
          <a:stretch>
            <a:fillRect/>
          </a:stretch>
        </p:blipFill>
        <p:spPr>
          <a:xfrm>
            <a:off x="2430212" y="1920215"/>
            <a:ext cx="2886625" cy="1544000"/>
          </a:xfrm>
          <a:prstGeom prst="rect">
            <a:avLst/>
          </a:prstGeom>
          <a:noFill/>
          <a:ln>
            <a:noFill/>
          </a:ln>
        </p:spPr>
      </p:pic>
      <p:pic>
        <p:nvPicPr>
          <p:cNvPr id="351" name="Google Shape;351;p46"/>
          <p:cNvPicPr preferRelativeResize="0"/>
          <p:nvPr/>
        </p:nvPicPr>
        <p:blipFill>
          <a:blip r:embed="rId4">
            <a:alphaModFix/>
          </a:blip>
          <a:stretch>
            <a:fillRect/>
          </a:stretch>
        </p:blipFill>
        <p:spPr>
          <a:xfrm>
            <a:off x="3827175" y="4404800"/>
            <a:ext cx="1489662" cy="535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7"/>
          <p:cNvSpPr txBox="1"/>
          <p:nvPr/>
        </p:nvSpPr>
        <p:spPr>
          <a:xfrm>
            <a:off x="250994" y="840316"/>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Matrices con numPy</a:t>
            </a:r>
            <a:endParaRPr sz="2600" b="1" dirty="0">
              <a:solidFill>
                <a:srgbClr val="1A1A1A"/>
              </a:solidFill>
              <a:latin typeface="Poppins"/>
              <a:ea typeface="Poppins"/>
              <a:cs typeface="Poppins"/>
              <a:sym typeface="Poppins"/>
            </a:endParaRPr>
          </a:p>
        </p:txBody>
      </p:sp>
      <p:sp>
        <p:nvSpPr>
          <p:cNvPr id="358" name="Google Shape;358;p47"/>
          <p:cNvSpPr txBox="1"/>
          <p:nvPr/>
        </p:nvSpPr>
        <p:spPr>
          <a:xfrm>
            <a:off x="250994" y="1359416"/>
            <a:ext cx="7688700" cy="360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100">
                <a:solidFill>
                  <a:srgbClr val="333333"/>
                </a:solidFill>
                <a:highlight>
                  <a:srgbClr val="FFFFFF"/>
                </a:highlight>
                <a:latin typeface="Poppins"/>
                <a:ea typeface="Poppins"/>
                <a:cs typeface="Poppins"/>
                <a:sym typeface="Poppins"/>
              </a:rPr>
              <a:t>Si necesitamos hacer operaciones matemáticas con matrices o trabajar de manera más científica, es recomendable utilizar la librería </a:t>
            </a:r>
            <a:r>
              <a:rPr lang="es" sz="1100">
                <a:solidFill>
                  <a:srgbClr val="333333"/>
                </a:solidFill>
                <a:highlight>
                  <a:srgbClr val="FFFFFF"/>
                </a:highlight>
                <a:uFill>
                  <a:noFill/>
                </a:uFill>
                <a:latin typeface="Poppins"/>
                <a:ea typeface="Poppins"/>
                <a:cs typeface="Poppins"/>
                <a:sym typeface="Poppi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NumPy</a:t>
            </a:r>
            <a:r>
              <a:rPr lang="es" sz="1100">
                <a:solidFill>
                  <a:srgbClr val="333333"/>
                </a:solidFill>
                <a:highlight>
                  <a:srgbClr val="FFFFFF"/>
                </a:highlight>
                <a:latin typeface="Poppins"/>
                <a:ea typeface="Poppins"/>
                <a:cs typeface="Poppins"/>
                <a:sym typeface="Poppins"/>
              </a:rPr>
              <a:t>. Asegúrate, para ello, de tener instalado el módulo numpy mediante el comando</a:t>
            </a:r>
            <a:r>
              <a:rPr lang="es" sz="1100" i="1">
                <a:solidFill>
                  <a:srgbClr val="333333"/>
                </a:solidFill>
                <a:highlight>
                  <a:srgbClr val="FFFFFF"/>
                </a:highlight>
                <a:latin typeface="Poppins"/>
                <a:ea typeface="Poppins"/>
                <a:cs typeface="Poppins"/>
                <a:sym typeface="Poppins"/>
              </a:rPr>
              <a:t> </a:t>
            </a:r>
            <a:r>
              <a:rPr lang="es" sz="1100" i="1">
                <a:solidFill>
                  <a:srgbClr val="333333"/>
                </a:solidFill>
                <a:highlight>
                  <a:srgbClr val="D0EFFB"/>
                </a:highlight>
                <a:latin typeface="Poppins"/>
                <a:ea typeface="Poppins"/>
                <a:cs typeface="Poppins"/>
                <a:sym typeface="Poppins"/>
              </a:rPr>
              <a:t>pip install numpy</a:t>
            </a:r>
            <a:r>
              <a:rPr lang="es" sz="1100" i="1">
                <a:solidFill>
                  <a:srgbClr val="333333"/>
                </a:solidFill>
                <a:highlight>
                  <a:srgbClr val="FFFFFF"/>
                </a:highlight>
                <a:latin typeface="Poppins"/>
                <a:ea typeface="Poppins"/>
                <a:cs typeface="Poppins"/>
                <a:sym typeface="Poppins"/>
              </a:rPr>
              <a:t>.</a:t>
            </a:r>
            <a:endParaRPr sz="1100" i="1">
              <a:solidFill>
                <a:srgbClr val="333333"/>
              </a:solidFill>
              <a:highlight>
                <a:srgbClr val="FFFFFF"/>
              </a:highlight>
              <a:latin typeface="Poppins"/>
              <a:ea typeface="Poppins"/>
              <a:cs typeface="Poppins"/>
              <a:sym typeface="Poppins"/>
            </a:endParaRPr>
          </a:p>
          <a:p>
            <a:pPr marL="0" lvl="0" indent="0" algn="l" rtl="0">
              <a:lnSpc>
                <a:spcPct val="115000"/>
              </a:lnSpc>
              <a:spcBef>
                <a:spcPts val="1500"/>
              </a:spcBef>
              <a:spcAft>
                <a:spcPts val="0"/>
              </a:spcAft>
              <a:buNone/>
            </a:pPr>
            <a:r>
              <a:rPr lang="es" sz="1100">
                <a:solidFill>
                  <a:srgbClr val="333333"/>
                </a:solidFill>
                <a:highlight>
                  <a:srgbClr val="FFFFFF"/>
                </a:highlight>
                <a:latin typeface="Poppins"/>
                <a:ea typeface="Poppins"/>
                <a:cs typeface="Poppins"/>
                <a:sym typeface="Poppins"/>
              </a:rPr>
              <a:t>La forma de manejar matrices con este módulo se basa en el uso de arrays que es un tipo de dato propio de esta librería. De esta manera, podemos definir una matriz como sigue:</a:t>
            </a:r>
            <a:endParaRPr sz="1100">
              <a:solidFill>
                <a:srgbClr val="333333"/>
              </a:solidFill>
              <a:highlight>
                <a:srgbClr val="FFFFFF"/>
              </a:highlight>
              <a:latin typeface="Poppins"/>
              <a:ea typeface="Poppins"/>
              <a:cs typeface="Poppins"/>
              <a:sym typeface="Poppins"/>
            </a:endParaRPr>
          </a:p>
          <a:p>
            <a:pPr marL="0" lvl="0" indent="0" algn="just" rtl="0">
              <a:lnSpc>
                <a:spcPct val="115000"/>
              </a:lnSpc>
              <a:spcBef>
                <a:spcPts val="15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a:solidFill>
                <a:srgbClr val="33302E"/>
              </a:solidFill>
              <a:latin typeface="Poppins"/>
              <a:ea typeface="Poppins"/>
              <a:cs typeface="Poppins"/>
              <a:sym typeface="Poppins"/>
            </a:endParaRPr>
          </a:p>
        </p:txBody>
      </p:sp>
      <p:pic>
        <p:nvPicPr>
          <p:cNvPr id="359" name="Google Shape;359;p47"/>
          <p:cNvPicPr preferRelativeResize="0"/>
          <p:nvPr/>
        </p:nvPicPr>
        <p:blipFill>
          <a:blip r:embed="rId4">
            <a:alphaModFix/>
          </a:blip>
          <a:stretch>
            <a:fillRect/>
          </a:stretch>
        </p:blipFill>
        <p:spPr>
          <a:xfrm>
            <a:off x="250982" y="2754404"/>
            <a:ext cx="3476625" cy="1724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8"/>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8"/>
          <p:cNvSpPr txBox="1"/>
          <p:nvPr/>
        </p:nvSpPr>
        <p:spPr>
          <a:xfrm>
            <a:off x="212084" y="1132325"/>
            <a:ext cx="7688700" cy="40920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2C2C2C"/>
                </a:solidFill>
                <a:highlight>
                  <a:srgbClr val="FFFFFF"/>
                </a:highlight>
                <a:latin typeface="Poppins"/>
                <a:ea typeface="Poppins"/>
                <a:cs typeface="Poppins"/>
                <a:sym typeface="Poppins"/>
              </a:rPr>
              <a:t>Una vez con la matriz definida es sumamente fácil obtener una de sus columnas. Se puede hacer de la siguiente manera:</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2C2C2C"/>
                </a:solidFill>
                <a:highlight>
                  <a:srgbClr val="FFFFFF"/>
                </a:highlight>
                <a:latin typeface="Poppins"/>
                <a:ea typeface="Poppins"/>
                <a:cs typeface="Poppins"/>
                <a:sym typeface="Poppins"/>
              </a:rPr>
              <a:t>Fíjate en que ahora utilizamos </a:t>
            </a:r>
            <a:r>
              <a:rPr lang="es" sz="1100" b="1" dirty="0">
                <a:solidFill>
                  <a:srgbClr val="2C2C2C"/>
                </a:solidFill>
                <a:highlight>
                  <a:srgbClr val="FFFFFF"/>
                </a:highlight>
                <a:latin typeface="Poppins"/>
                <a:ea typeface="Poppins"/>
                <a:cs typeface="Poppins"/>
                <a:sym typeface="Poppins"/>
              </a:rPr>
              <a:t>dos índices</a:t>
            </a:r>
            <a:r>
              <a:rPr lang="es" sz="1100" dirty="0">
                <a:solidFill>
                  <a:srgbClr val="2C2C2C"/>
                </a:solidFill>
                <a:highlight>
                  <a:srgbClr val="FFFFFF"/>
                </a:highlight>
                <a:latin typeface="Poppins"/>
                <a:ea typeface="Poppins"/>
                <a:cs typeface="Poppins"/>
                <a:sym typeface="Poppins"/>
              </a:rPr>
              <a:t> para acceder a los elementos de la matriz, entre corchetes y separados por una coma. Utilizamos la notación de dos puntos (:) para acceder a todas las filas como primer índice, y como segundo índice indicamos la columna a obtener. Si ahora mostramos por pantalla el contenido de la variable </a:t>
            </a:r>
            <a:r>
              <a:rPr lang="es" sz="1100" i="1" dirty="0">
                <a:solidFill>
                  <a:srgbClr val="2C2C2C"/>
                </a:solidFill>
                <a:highlight>
                  <a:srgbClr val="FFFFFF"/>
                </a:highlight>
                <a:latin typeface="Poppins"/>
                <a:ea typeface="Poppins"/>
                <a:cs typeface="Poppins"/>
                <a:sym typeface="Poppins"/>
              </a:rPr>
              <a:t>columna</a:t>
            </a:r>
            <a:r>
              <a:rPr lang="es" sz="1100" dirty="0">
                <a:solidFill>
                  <a:srgbClr val="2C2C2C"/>
                </a:solidFill>
                <a:highlight>
                  <a:srgbClr val="FFFFFF"/>
                </a:highlight>
                <a:latin typeface="Poppins"/>
                <a:ea typeface="Poppins"/>
                <a:cs typeface="Poppins"/>
                <a:sym typeface="Poppins"/>
              </a:rPr>
              <a:t> obtendremos lo siguiente, que es precisamente el contenido de la columna 1:</a:t>
            </a:r>
            <a:endParaRPr sz="1100" dirty="0">
              <a:solidFill>
                <a:srgbClr val="33302E"/>
              </a:solidFill>
              <a:latin typeface="Poppins"/>
              <a:ea typeface="Poppins"/>
              <a:cs typeface="Poppins"/>
              <a:sym typeface="Poppins"/>
            </a:endParaRPr>
          </a:p>
        </p:txBody>
      </p:sp>
      <p:pic>
        <p:nvPicPr>
          <p:cNvPr id="366" name="Google Shape;366;p48"/>
          <p:cNvPicPr preferRelativeResize="0"/>
          <p:nvPr/>
        </p:nvPicPr>
        <p:blipFill>
          <a:blip r:embed="rId3">
            <a:alphaModFix/>
          </a:blip>
          <a:stretch>
            <a:fillRect/>
          </a:stretch>
        </p:blipFill>
        <p:spPr>
          <a:xfrm>
            <a:off x="212084" y="1926175"/>
            <a:ext cx="3481475" cy="597925"/>
          </a:xfrm>
          <a:prstGeom prst="rect">
            <a:avLst/>
          </a:prstGeom>
          <a:noFill/>
          <a:ln>
            <a:noFill/>
          </a:ln>
        </p:spPr>
      </p:pic>
      <p:pic>
        <p:nvPicPr>
          <p:cNvPr id="367" name="Google Shape;367;p48"/>
          <p:cNvPicPr preferRelativeResize="0"/>
          <p:nvPr/>
        </p:nvPicPr>
        <p:blipFill>
          <a:blip r:embed="rId4">
            <a:alphaModFix/>
          </a:blip>
          <a:stretch>
            <a:fillRect/>
          </a:stretch>
        </p:blipFill>
        <p:spPr>
          <a:xfrm>
            <a:off x="324034" y="3927975"/>
            <a:ext cx="1056050" cy="513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9"/>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9"/>
          <p:cNvSpPr txBox="1"/>
          <p:nvPr/>
        </p:nvSpPr>
        <p:spPr>
          <a:xfrm>
            <a:off x="134263" y="921187"/>
            <a:ext cx="7688700" cy="40920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None/>
            </a:pPr>
            <a:r>
              <a:rPr lang="es" sz="1100" dirty="0">
                <a:solidFill>
                  <a:srgbClr val="2C2C2C"/>
                </a:solidFill>
                <a:highlight>
                  <a:srgbClr val="FFFFFF"/>
                </a:highlight>
                <a:latin typeface="Poppins"/>
                <a:ea typeface="Poppins"/>
                <a:cs typeface="Poppins"/>
                <a:sym typeface="Poppins"/>
              </a:rPr>
              <a:t>Aunque podemos definirlas, </a:t>
            </a:r>
            <a:r>
              <a:rPr lang="es" sz="1100" i="1" dirty="0">
                <a:solidFill>
                  <a:srgbClr val="2C2C2C"/>
                </a:solidFill>
                <a:highlight>
                  <a:srgbClr val="FFFFFF"/>
                </a:highlight>
                <a:latin typeface="Poppins"/>
                <a:ea typeface="Poppins"/>
                <a:cs typeface="Poppins"/>
                <a:sym typeface="Poppins"/>
              </a:rPr>
              <a:t>NumPy</a:t>
            </a:r>
            <a:r>
              <a:rPr lang="es" sz="1100" dirty="0">
                <a:solidFill>
                  <a:srgbClr val="2C2C2C"/>
                </a:solidFill>
                <a:highlight>
                  <a:srgbClr val="FFFFFF"/>
                </a:highlight>
                <a:latin typeface="Poppins"/>
                <a:ea typeface="Poppins"/>
                <a:cs typeface="Poppins"/>
                <a:sym typeface="Poppins"/>
              </a:rPr>
              <a:t> no permite trabajar de manera tan sencilla con matrices de filas de diferentes longitudes por lo que tendríamos que optar por una solución similar a la presentada previamente en el caso de tener una lista de listas. En lugar de hacer una solución compacta como la de antes, que también se podría plantear, en esa ocasión hacemos un bucle más estándar (para que queden bien claras ambas alternativas):</a:t>
            </a:r>
            <a:endParaRPr sz="1100" dirty="0">
              <a:solidFill>
                <a:srgbClr val="33302E"/>
              </a:solidFill>
              <a:latin typeface="Poppins"/>
              <a:ea typeface="Poppins"/>
              <a:cs typeface="Poppins"/>
              <a:sym typeface="Poppins"/>
            </a:endParaRPr>
          </a:p>
        </p:txBody>
      </p:sp>
      <p:pic>
        <p:nvPicPr>
          <p:cNvPr id="374" name="Google Shape;374;p49"/>
          <p:cNvPicPr preferRelativeResize="0"/>
          <p:nvPr/>
        </p:nvPicPr>
        <p:blipFill>
          <a:blip r:embed="rId3">
            <a:alphaModFix/>
          </a:blip>
          <a:stretch>
            <a:fillRect/>
          </a:stretch>
        </p:blipFill>
        <p:spPr>
          <a:xfrm>
            <a:off x="2685349" y="1850484"/>
            <a:ext cx="4676775" cy="2962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0"/>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0"/>
          <p:cNvSpPr txBox="1"/>
          <p:nvPr/>
        </p:nvSpPr>
        <p:spPr>
          <a:xfrm>
            <a:off x="727650" y="768600"/>
            <a:ext cx="3844500" cy="4374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Acceder a los elementos de una matriz</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i="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a:solidFill>
                  <a:srgbClr val="33302E"/>
                </a:solidFill>
                <a:latin typeface="Poppins"/>
                <a:ea typeface="Poppins"/>
                <a:cs typeface="Poppins"/>
                <a:sym typeface="Poppins"/>
              </a:rPr>
              <a:t>Sumar todos los elementos</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a:solidFill>
                  <a:srgbClr val="33302E"/>
                </a:solidFill>
                <a:latin typeface="Poppins"/>
                <a:ea typeface="Poppins"/>
                <a:cs typeface="Poppins"/>
                <a:sym typeface="Poppins"/>
              </a:rPr>
              <a:t>Sumar una fila de la matriz</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a:solidFill>
                  <a:srgbClr val="33302E"/>
                </a:solidFill>
                <a:latin typeface="Poppins"/>
                <a:ea typeface="Poppins"/>
                <a:cs typeface="Poppins"/>
                <a:sym typeface="Poppins"/>
              </a:rPr>
              <a:t>Aplanar una matriz</a:t>
            </a:r>
            <a:endParaRPr sz="1200" b="1">
              <a:solidFill>
                <a:srgbClr val="33302E"/>
              </a:solidFill>
              <a:latin typeface="Poppins"/>
              <a:ea typeface="Poppins"/>
              <a:cs typeface="Poppins"/>
              <a:sym typeface="Poppins"/>
            </a:endParaRPr>
          </a:p>
        </p:txBody>
      </p:sp>
      <p:pic>
        <p:nvPicPr>
          <p:cNvPr id="381" name="Google Shape;381;p50"/>
          <p:cNvPicPr preferRelativeResize="0"/>
          <p:nvPr/>
        </p:nvPicPr>
        <p:blipFill>
          <a:blip r:embed="rId3">
            <a:alphaModFix/>
          </a:blip>
          <a:stretch>
            <a:fillRect/>
          </a:stretch>
        </p:blipFill>
        <p:spPr>
          <a:xfrm>
            <a:off x="829652" y="1248425"/>
            <a:ext cx="1841600" cy="1120050"/>
          </a:xfrm>
          <a:prstGeom prst="rect">
            <a:avLst/>
          </a:prstGeom>
          <a:noFill/>
          <a:ln>
            <a:noFill/>
          </a:ln>
        </p:spPr>
      </p:pic>
      <p:pic>
        <p:nvPicPr>
          <p:cNvPr id="382" name="Google Shape;382;p50"/>
          <p:cNvPicPr preferRelativeResize="0"/>
          <p:nvPr/>
        </p:nvPicPr>
        <p:blipFill>
          <a:blip r:embed="rId4">
            <a:alphaModFix/>
          </a:blip>
          <a:stretch>
            <a:fillRect/>
          </a:stretch>
        </p:blipFill>
        <p:spPr>
          <a:xfrm>
            <a:off x="829650" y="2981600"/>
            <a:ext cx="1400175" cy="238125"/>
          </a:xfrm>
          <a:prstGeom prst="rect">
            <a:avLst/>
          </a:prstGeom>
          <a:noFill/>
          <a:ln>
            <a:noFill/>
          </a:ln>
        </p:spPr>
      </p:pic>
      <p:pic>
        <p:nvPicPr>
          <p:cNvPr id="383" name="Google Shape;383;p50"/>
          <p:cNvPicPr preferRelativeResize="0"/>
          <p:nvPr/>
        </p:nvPicPr>
        <p:blipFill>
          <a:blip r:embed="rId5">
            <a:alphaModFix/>
          </a:blip>
          <a:stretch>
            <a:fillRect/>
          </a:stretch>
        </p:blipFill>
        <p:spPr>
          <a:xfrm>
            <a:off x="829650" y="3755300"/>
            <a:ext cx="1914525" cy="257175"/>
          </a:xfrm>
          <a:prstGeom prst="rect">
            <a:avLst/>
          </a:prstGeom>
          <a:noFill/>
          <a:ln>
            <a:noFill/>
          </a:ln>
        </p:spPr>
      </p:pic>
      <p:pic>
        <p:nvPicPr>
          <p:cNvPr id="384" name="Google Shape;384;p50"/>
          <p:cNvPicPr preferRelativeResize="0"/>
          <p:nvPr/>
        </p:nvPicPr>
        <p:blipFill>
          <a:blip r:embed="rId6">
            <a:alphaModFix/>
          </a:blip>
          <a:stretch>
            <a:fillRect/>
          </a:stretch>
        </p:blipFill>
        <p:spPr>
          <a:xfrm>
            <a:off x="890650" y="4420950"/>
            <a:ext cx="1962150" cy="523875"/>
          </a:xfrm>
          <a:prstGeom prst="rect">
            <a:avLst/>
          </a:prstGeom>
          <a:noFill/>
          <a:ln>
            <a:noFill/>
          </a:ln>
        </p:spPr>
      </p:pic>
      <p:pic>
        <p:nvPicPr>
          <p:cNvPr id="385" name="Google Shape;385;p50"/>
          <p:cNvPicPr preferRelativeResize="0"/>
          <p:nvPr/>
        </p:nvPicPr>
        <p:blipFill>
          <a:blip r:embed="rId7">
            <a:alphaModFix/>
          </a:blip>
          <a:stretch>
            <a:fillRect/>
          </a:stretch>
        </p:blipFill>
        <p:spPr>
          <a:xfrm>
            <a:off x="4629988" y="1132325"/>
            <a:ext cx="4124325" cy="2657475"/>
          </a:xfrm>
          <a:prstGeom prst="rect">
            <a:avLst/>
          </a:prstGeom>
          <a:noFill/>
          <a:ln>
            <a:noFill/>
          </a:ln>
        </p:spPr>
      </p:pic>
      <p:sp>
        <p:nvSpPr>
          <p:cNvPr id="386" name="Google Shape;386;p50"/>
          <p:cNvSpPr txBox="1"/>
          <p:nvPr/>
        </p:nvSpPr>
        <p:spPr>
          <a:xfrm>
            <a:off x="4572150" y="768588"/>
            <a:ext cx="3844500" cy="4374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Concatenación de matrices</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i="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endParaRPr sz="1200" b="1">
              <a:solidFill>
                <a:srgbClr val="33302E"/>
              </a:solidFill>
              <a:latin typeface="Poppins"/>
              <a:ea typeface="Poppins"/>
              <a:cs typeface="Poppins"/>
              <a:sym typeface="Poppi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1"/>
          <p:cNvSpPr txBox="1"/>
          <p:nvPr/>
        </p:nvSpPr>
        <p:spPr>
          <a:xfrm>
            <a:off x="293375" y="1022900"/>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Operaciones aritméticas</a:t>
            </a:r>
            <a:endParaRPr sz="2600" b="1" dirty="0">
              <a:solidFill>
                <a:srgbClr val="1A1A1A"/>
              </a:solidFill>
              <a:latin typeface="Poppins"/>
              <a:ea typeface="Poppins"/>
              <a:cs typeface="Poppins"/>
              <a:sym typeface="Poppins"/>
            </a:endParaRPr>
          </a:p>
        </p:txBody>
      </p:sp>
      <p:sp>
        <p:nvSpPr>
          <p:cNvPr id="393" name="Google Shape;393;p51"/>
          <p:cNvSpPr txBox="1"/>
          <p:nvPr/>
        </p:nvSpPr>
        <p:spPr>
          <a:xfrm>
            <a:off x="293375" y="1542000"/>
            <a:ext cx="7688700" cy="360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666666"/>
                </a:solidFill>
                <a:highlight>
                  <a:srgbClr val="FFFFFF"/>
                </a:highlight>
                <a:latin typeface="Poppins"/>
                <a:ea typeface="Poppins"/>
                <a:cs typeface="Poppins"/>
                <a:sym typeface="Poppins"/>
              </a:rPr>
              <a:t>Tienen la peculiaridad de broadcasting o redifusión, que consiste en que si una de las dimensiones a la hora de aplicar la operación no tiene una dimensión correcta pero es unitaria se redifusiona hasta completar la matriz.</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a:solidFill>
                <a:srgbClr val="33302E"/>
              </a:solidFill>
              <a:latin typeface="Poppins"/>
              <a:ea typeface="Poppins"/>
              <a:cs typeface="Poppins"/>
              <a:sym typeface="Poppins"/>
            </a:endParaRPr>
          </a:p>
        </p:txBody>
      </p:sp>
      <p:pic>
        <p:nvPicPr>
          <p:cNvPr id="394" name="Google Shape;394;p51"/>
          <p:cNvPicPr preferRelativeResize="0"/>
          <p:nvPr/>
        </p:nvPicPr>
        <p:blipFill>
          <a:blip r:embed="rId3">
            <a:alphaModFix/>
          </a:blip>
          <a:stretch>
            <a:fillRect/>
          </a:stretch>
        </p:blipFill>
        <p:spPr>
          <a:xfrm>
            <a:off x="418500" y="2539100"/>
            <a:ext cx="2476500" cy="135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p:nvPr/>
        </p:nvSpPr>
        <p:spPr>
          <a:xfrm>
            <a:off x="162571" y="858032"/>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a:solidFill>
                  <a:srgbClr val="1A1A1A"/>
                </a:solidFill>
                <a:latin typeface="Poppins"/>
                <a:ea typeface="Poppins"/>
                <a:cs typeface="Poppins"/>
                <a:sym typeface="Poppins"/>
              </a:rPr>
              <a:t>Las listas son mutables </a:t>
            </a:r>
            <a:endParaRPr sz="2600" b="1">
              <a:solidFill>
                <a:srgbClr val="1A1A1A"/>
              </a:solidFill>
              <a:latin typeface="Poppins"/>
              <a:ea typeface="Poppins"/>
              <a:cs typeface="Poppins"/>
              <a:sym typeface="Poppins"/>
            </a:endParaRPr>
          </a:p>
        </p:txBody>
      </p:sp>
      <p:sp>
        <p:nvSpPr>
          <p:cNvPr id="114" name="Google Shape;114;p17"/>
          <p:cNvSpPr txBox="1"/>
          <p:nvPr/>
        </p:nvSpPr>
        <p:spPr>
          <a:xfrm>
            <a:off x="275586" y="1262980"/>
            <a:ext cx="7688700" cy="3601500"/>
          </a:xfrm>
          <a:prstGeom prst="rect">
            <a:avLst/>
          </a:prstGeom>
          <a:noFill/>
          <a:ln>
            <a:noFill/>
          </a:ln>
        </p:spPr>
        <p:txBody>
          <a:bodyPr spcFirstLastPara="1" wrap="square" lIns="91425" tIns="91425" rIns="91425" bIns="91425" anchor="t" anchorCtr="0">
            <a:normAutofit lnSpcReduction="10000"/>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La sintaxis para acceder a elementos de una lista es la misma que para acceder los caracteres de una cadena: el operador corchete. La expresión dentro de los corchetes especifica el índice. Recordemos que los índices empiezan en 0:</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A diferencia de las cadenas, las listas son mutables porque pueden cambiar el orden de los elementos en una lista o reasignar un elemento en una lista. Cuando el operador corchete aparece en el lado izquierdo de una asignación, éste identifica el elemento de la lista que será asignado.</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El elemento en la posición uno de numeros, el cual solía ser 123, es ahora 5.</a:t>
            </a:r>
            <a:endParaRPr sz="1100" dirty="0">
              <a:solidFill>
                <a:srgbClr val="33302E"/>
              </a:solidFill>
              <a:latin typeface="Poppins"/>
              <a:ea typeface="Poppins"/>
              <a:cs typeface="Poppins"/>
              <a:sym typeface="Poppins"/>
            </a:endParaRPr>
          </a:p>
        </p:txBody>
      </p:sp>
      <p:pic>
        <p:nvPicPr>
          <p:cNvPr id="115" name="Google Shape;115;p17"/>
          <p:cNvPicPr preferRelativeResize="0"/>
          <p:nvPr/>
        </p:nvPicPr>
        <p:blipFill>
          <a:blip r:embed="rId3">
            <a:alphaModFix/>
          </a:blip>
          <a:stretch>
            <a:fillRect/>
          </a:stretch>
        </p:blipFill>
        <p:spPr>
          <a:xfrm>
            <a:off x="830200" y="2013250"/>
            <a:ext cx="1679725" cy="414475"/>
          </a:xfrm>
          <a:prstGeom prst="rect">
            <a:avLst/>
          </a:prstGeom>
          <a:noFill/>
          <a:ln>
            <a:noFill/>
          </a:ln>
        </p:spPr>
      </p:pic>
      <p:pic>
        <p:nvPicPr>
          <p:cNvPr id="116" name="Google Shape;116;p17"/>
          <p:cNvPicPr preferRelativeResize="0"/>
          <p:nvPr/>
        </p:nvPicPr>
        <p:blipFill>
          <a:blip r:embed="rId4">
            <a:alphaModFix/>
          </a:blip>
          <a:stretch>
            <a:fillRect/>
          </a:stretch>
        </p:blipFill>
        <p:spPr>
          <a:xfrm>
            <a:off x="830200" y="3450350"/>
            <a:ext cx="2053700" cy="87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txBox="1"/>
          <p:nvPr/>
        </p:nvSpPr>
        <p:spPr>
          <a:xfrm>
            <a:off x="316684" y="1160400"/>
            <a:ext cx="7688700" cy="39831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Puedes pensar en una lista como una relación entre índices y elementos. Esta relación es llamada mapeo; cada índice “mapea a” uno de los elementos. Los índices en una lista funcionan de la misma manera que los índices de una cadena: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 Cualquier forma de entero puede ser utilizada como índice.</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 Si tratas de leer o escribir un elemento que no existe, obtendrás un IndexError.</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 Si un índice tiene un valor negativo, éste cuenta hacia atrás desde el final de la lista.</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El operador </a:t>
            </a:r>
            <a:r>
              <a:rPr lang="es" sz="1100" b="1" i="1" dirty="0">
                <a:solidFill>
                  <a:srgbClr val="33302E"/>
                </a:solidFill>
                <a:latin typeface="Poppins"/>
                <a:ea typeface="Poppins"/>
                <a:cs typeface="Poppins"/>
                <a:sym typeface="Poppins"/>
              </a:rPr>
              <a:t>in</a:t>
            </a:r>
            <a:r>
              <a:rPr lang="es" sz="1100" dirty="0">
                <a:solidFill>
                  <a:srgbClr val="33302E"/>
                </a:solidFill>
                <a:latin typeface="Poppins"/>
                <a:ea typeface="Poppins"/>
                <a:cs typeface="Poppins"/>
                <a:sym typeface="Poppins"/>
              </a:rPr>
              <a:t> funciona también en listas. </a:t>
            </a:r>
            <a:endParaRPr sz="1100" dirty="0">
              <a:solidFill>
                <a:srgbClr val="33302E"/>
              </a:solidFill>
              <a:latin typeface="Poppins"/>
              <a:ea typeface="Poppins"/>
              <a:cs typeface="Poppins"/>
              <a:sym typeface="Poppins"/>
            </a:endParaRPr>
          </a:p>
        </p:txBody>
      </p:sp>
      <p:pic>
        <p:nvPicPr>
          <p:cNvPr id="123" name="Google Shape;123;p18"/>
          <p:cNvPicPr preferRelativeResize="0"/>
          <p:nvPr/>
        </p:nvPicPr>
        <p:blipFill>
          <a:blip r:embed="rId3">
            <a:alphaModFix/>
          </a:blip>
          <a:stretch>
            <a:fillRect/>
          </a:stretch>
        </p:blipFill>
        <p:spPr>
          <a:xfrm>
            <a:off x="396937" y="3412475"/>
            <a:ext cx="3605775" cy="106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p:nvPr/>
        </p:nvSpPr>
        <p:spPr>
          <a:xfrm>
            <a:off x="183120" y="878970"/>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a:solidFill>
                  <a:srgbClr val="1A1A1A"/>
                </a:solidFill>
                <a:latin typeface="Poppins"/>
                <a:ea typeface="Poppins"/>
                <a:cs typeface="Poppins"/>
                <a:sym typeface="Poppins"/>
              </a:rPr>
              <a:t> Recorriendo una lista</a:t>
            </a:r>
            <a:endParaRPr sz="2600" b="1">
              <a:solidFill>
                <a:srgbClr val="1A1A1A"/>
              </a:solidFill>
              <a:latin typeface="Poppins"/>
              <a:ea typeface="Poppins"/>
              <a:cs typeface="Poppins"/>
              <a:sym typeface="Poppins"/>
            </a:endParaRPr>
          </a:p>
        </p:txBody>
      </p:sp>
      <p:sp>
        <p:nvSpPr>
          <p:cNvPr id="130" name="Google Shape;130;p19"/>
          <p:cNvSpPr txBox="1"/>
          <p:nvPr/>
        </p:nvSpPr>
        <p:spPr>
          <a:xfrm>
            <a:off x="183120" y="1474270"/>
            <a:ext cx="7688700" cy="360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33302E"/>
                </a:solidFill>
                <a:latin typeface="Poppins"/>
                <a:ea typeface="Poppins"/>
                <a:cs typeface="Poppins"/>
                <a:sym typeface="Poppins"/>
              </a:rPr>
              <a:t>La forma más común de recorrer los elementos de una lista es con un bucle </a:t>
            </a:r>
            <a:r>
              <a:rPr lang="es" sz="1100" b="1" i="1">
                <a:solidFill>
                  <a:srgbClr val="33302E"/>
                </a:solidFill>
                <a:latin typeface="Poppins"/>
                <a:ea typeface="Poppins"/>
                <a:cs typeface="Poppins"/>
                <a:sym typeface="Poppins"/>
              </a:rPr>
              <a:t>for</a:t>
            </a:r>
            <a:r>
              <a:rPr lang="es" sz="1100">
                <a:solidFill>
                  <a:srgbClr val="33302E"/>
                </a:solidFill>
                <a:latin typeface="Poppins"/>
                <a:ea typeface="Poppins"/>
                <a:cs typeface="Poppins"/>
                <a:sym typeface="Poppins"/>
              </a:rPr>
              <a:t>.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a:solidFill>
                  <a:srgbClr val="33302E"/>
                </a:solidFill>
                <a:latin typeface="Poppins"/>
                <a:ea typeface="Poppins"/>
                <a:cs typeface="Poppins"/>
                <a:sym typeface="Poppins"/>
              </a:rPr>
              <a:t>La sintaxis es la misma que para las cadenas:</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a:solidFill>
                  <a:srgbClr val="33302E"/>
                </a:solidFill>
                <a:latin typeface="Poppins"/>
                <a:ea typeface="Poppins"/>
                <a:cs typeface="Poppins"/>
                <a:sym typeface="Poppins"/>
              </a:rPr>
              <a:t>Esto funciona bien si solamente necesitas leer los elementos de la lista. Pero si quieres escribir o actualizar los elementos, necesitas los índices. Una forma común de hacer eso es combinando las funciones </a:t>
            </a:r>
            <a:r>
              <a:rPr lang="es" sz="1100" b="1" i="1">
                <a:solidFill>
                  <a:srgbClr val="33302E"/>
                </a:solidFill>
                <a:latin typeface="Poppins"/>
                <a:ea typeface="Poppins"/>
                <a:cs typeface="Poppins"/>
                <a:sym typeface="Poppins"/>
              </a:rPr>
              <a:t>range</a:t>
            </a:r>
            <a:r>
              <a:rPr lang="es" sz="1100">
                <a:solidFill>
                  <a:srgbClr val="33302E"/>
                </a:solidFill>
                <a:latin typeface="Poppins"/>
                <a:ea typeface="Poppins"/>
                <a:cs typeface="Poppins"/>
                <a:sym typeface="Poppins"/>
              </a:rPr>
              <a:t> y </a:t>
            </a:r>
            <a:r>
              <a:rPr lang="es" sz="1100" b="1" i="1">
                <a:solidFill>
                  <a:srgbClr val="33302E"/>
                </a:solidFill>
                <a:latin typeface="Poppins"/>
                <a:ea typeface="Poppins"/>
                <a:cs typeface="Poppins"/>
                <a:sym typeface="Poppins"/>
              </a:rPr>
              <a:t>len</a:t>
            </a:r>
            <a:r>
              <a:rPr lang="es" sz="1100">
                <a:solidFill>
                  <a:srgbClr val="33302E"/>
                </a:solidFill>
                <a:latin typeface="Poppins"/>
                <a:ea typeface="Poppins"/>
                <a:cs typeface="Poppins"/>
                <a:sym typeface="Poppins"/>
              </a:rPr>
              <a:t>: </a:t>
            </a:r>
            <a:endParaRPr sz="1100">
              <a:solidFill>
                <a:srgbClr val="33302E"/>
              </a:solidFill>
              <a:latin typeface="Poppins"/>
              <a:ea typeface="Poppins"/>
              <a:cs typeface="Poppins"/>
              <a:sym typeface="Poppins"/>
            </a:endParaRPr>
          </a:p>
        </p:txBody>
      </p:sp>
      <p:pic>
        <p:nvPicPr>
          <p:cNvPr id="131" name="Google Shape;131;p19"/>
          <p:cNvPicPr preferRelativeResize="0"/>
          <p:nvPr/>
        </p:nvPicPr>
        <p:blipFill>
          <a:blip r:embed="rId3">
            <a:alphaModFix/>
          </a:blip>
          <a:stretch>
            <a:fillRect/>
          </a:stretch>
        </p:blipFill>
        <p:spPr>
          <a:xfrm>
            <a:off x="676087" y="2229736"/>
            <a:ext cx="2053700" cy="471149"/>
          </a:xfrm>
          <a:prstGeom prst="rect">
            <a:avLst/>
          </a:prstGeom>
          <a:noFill/>
          <a:ln>
            <a:noFill/>
          </a:ln>
        </p:spPr>
      </p:pic>
      <p:pic>
        <p:nvPicPr>
          <p:cNvPr id="132" name="Google Shape;132;p19"/>
          <p:cNvPicPr preferRelativeResize="0"/>
          <p:nvPr/>
        </p:nvPicPr>
        <p:blipFill>
          <a:blip r:embed="rId4">
            <a:alphaModFix/>
          </a:blip>
          <a:stretch>
            <a:fillRect/>
          </a:stretch>
        </p:blipFill>
        <p:spPr>
          <a:xfrm>
            <a:off x="753958" y="3620727"/>
            <a:ext cx="2342714" cy="53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txBox="1"/>
          <p:nvPr/>
        </p:nvSpPr>
        <p:spPr>
          <a:xfrm>
            <a:off x="296135" y="995785"/>
            <a:ext cx="7688700" cy="39831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Este bucle recorre la lista y actualiza cada elemento. len regresa el número de elementos en una lista. </a:t>
            </a:r>
            <a:r>
              <a:rPr lang="es" sz="1100" b="1" i="1" dirty="0">
                <a:solidFill>
                  <a:srgbClr val="33302E"/>
                </a:solidFill>
                <a:latin typeface="Poppins"/>
                <a:ea typeface="Poppins"/>
                <a:cs typeface="Poppins"/>
                <a:sym typeface="Poppins"/>
              </a:rPr>
              <a:t>range</a:t>
            </a:r>
            <a:r>
              <a:rPr lang="es" sz="1100" dirty="0">
                <a:solidFill>
                  <a:srgbClr val="33302E"/>
                </a:solidFill>
                <a:latin typeface="Poppins"/>
                <a:ea typeface="Poppins"/>
                <a:cs typeface="Poppins"/>
                <a:sym typeface="Poppins"/>
              </a:rPr>
              <a:t> regresa una lista de índices desde 0 hasta n − 1, donde n es la longitud de la lista.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Cada vez que pasa a través del recorrido, i obtiene el índice del siguiente elemento. La sentencia de asignación dentro del bucle utiliza i para leer el valor original del elemento y asignar un nuevo valor.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Un bucle </a:t>
            </a:r>
            <a:r>
              <a:rPr lang="es" sz="1100" b="1" i="1" dirty="0">
                <a:solidFill>
                  <a:srgbClr val="33302E"/>
                </a:solidFill>
                <a:latin typeface="Poppins"/>
                <a:ea typeface="Poppins"/>
                <a:cs typeface="Poppins"/>
                <a:sym typeface="Poppins"/>
              </a:rPr>
              <a:t>for</a:t>
            </a:r>
            <a:r>
              <a:rPr lang="es" sz="1100" dirty="0">
                <a:solidFill>
                  <a:srgbClr val="33302E"/>
                </a:solidFill>
                <a:latin typeface="Poppins"/>
                <a:ea typeface="Poppins"/>
                <a:cs typeface="Poppins"/>
                <a:sym typeface="Poppins"/>
              </a:rPr>
              <a:t> a través de una lista vacía nunca ejecuta el código contenido en el cuerpo:</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Aunque una lista puede contener otra lista, las listas anidadas siguen contando como un solo elemento. El tamaño de esta lista es cuatro:  </a:t>
            </a:r>
            <a:endParaRPr sz="1100" dirty="0">
              <a:solidFill>
                <a:srgbClr val="33302E"/>
              </a:solidFill>
              <a:latin typeface="Poppins"/>
              <a:ea typeface="Poppins"/>
              <a:cs typeface="Poppins"/>
              <a:sym typeface="Poppins"/>
            </a:endParaRPr>
          </a:p>
        </p:txBody>
      </p:sp>
      <p:pic>
        <p:nvPicPr>
          <p:cNvPr id="139" name="Google Shape;139;p20"/>
          <p:cNvPicPr preferRelativeResize="0"/>
          <p:nvPr/>
        </p:nvPicPr>
        <p:blipFill>
          <a:blip r:embed="rId3">
            <a:alphaModFix/>
          </a:blip>
          <a:stretch>
            <a:fillRect/>
          </a:stretch>
        </p:blipFill>
        <p:spPr>
          <a:xfrm>
            <a:off x="350210" y="2506235"/>
            <a:ext cx="2462750" cy="500900"/>
          </a:xfrm>
          <a:prstGeom prst="rect">
            <a:avLst/>
          </a:prstGeom>
          <a:noFill/>
          <a:ln>
            <a:noFill/>
          </a:ln>
        </p:spPr>
      </p:pic>
      <p:pic>
        <p:nvPicPr>
          <p:cNvPr id="140" name="Google Shape;140;p20"/>
          <p:cNvPicPr preferRelativeResize="0"/>
          <p:nvPr/>
        </p:nvPicPr>
        <p:blipFill>
          <a:blip r:embed="rId4">
            <a:alphaModFix/>
          </a:blip>
          <a:stretch>
            <a:fillRect/>
          </a:stretch>
        </p:blipFill>
        <p:spPr>
          <a:xfrm>
            <a:off x="350210" y="3847010"/>
            <a:ext cx="5014200" cy="30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p:nvPr/>
        </p:nvSpPr>
        <p:spPr>
          <a:xfrm>
            <a:off x="152297" y="832839"/>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Operaciones de listas</a:t>
            </a:r>
            <a:endParaRPr sz="2600" b="1" dirty="0">
              <a:solidFill>
                <a:srgbClr val="1A1A1A"/>
              </a:solidFill>
              <a:latin typeface="Poppins"/>
              <a:ea typeface="Poppins"/>
              <a:cs typeface="Poppins"/>
              <a:sym typeface="Poppins"/>
            </a:endParaRPr>
          </a:p>
        </p:txBody>
      </p:sp>
      <p:sp>
        <p:nvSpPr>
          <p:cNvPr id="147" name="Google Shape;147;p21"/>
          <p:cNvSpPr txBox="1"/>
          <p:nvPr/>
        </p:nvSpPr>
        <p:spPr>
          <a:xfrm>
            <a:off x="316684" y="1233522"/>
            <a:ext cx="7688700" cy="3601500"/>
          </a:xfrm>
          <a:prstGeom prst="rect">
            <a:avLst/>
          </a:prstGeom>
          <a:noFill/>
          <a:ln>
            <a:noFill/>
          </a:ln>
        </p:spPr>
        <p:txBody>
          <a:bodyPr spcFirstLastPara="1" wrap="square" lIns="91425" tIns="91425" rIns="91425" bIns="91425" anchor="t" anchorCtr="0">
            <a:normAutofit fontScale="92500" lnSpcReduction="20000"/>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El operador ” + “ concatena listas:</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De igual forma, el operador * repite una lista un determinado número de veces:</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En el primer ejemplo se repite cuatro veces. En el segundo ejemplo se repite la lista tres veces.</a:t>
            </a:r>
            <a:endParaRPr sz="1100" dirty="0">
              <a:solidFill>
                <a:srgbClr val="33302E"/>
              </a:solidFill>
              <a:latin typeface="Poppins"/>
              <a:ea typeface="Poppins"/>
              <a:cs typeface="Poppins"/>
              <a:sym typeface="Poppins"/>
            </a:endParaRPr>
          </a:p>
        </p:txBody>
      </p:sp>
      <p:pic>
        <p:nvPicPr>
          <p:cNvPr id="148" name="Google Shape;148;p21"/>
          <p:cNvPicPr preferRelativeResize="0"/>
          <p:nvPr/>
        </p:nvPicPr>
        <p:blipFill>
          <a:blip r:embed="rId3">
            <a:alphaModFix/>
          </a:blip>
          <a:stretch>
            <a:fillRect/>
          </a:stretch>
        </p:blipFill>
        <p:spPr>
          <a:xfrm>
            <a:off x="414909" y="1584749"/>
            <a:ext cx="1753200" cy="1028100"/>
          </a:xfrm>
          <a:prstGeom prst="rect">
            <a:avLst/>
          </a:prstGeom>
          <a:noFill/>
          <a:ln>
            <a:noFill/>
          </a:ln>
        </p:spPr>
      </p:pic>
      <p:pic>
        <p:nvPicPr>
          <p:cNvPr id="149" name="Google Shape;149;p21"/>
          <p:cNvPicPr preferRelativeResize="0"/>
          <p:nvPr/>
        </p:nvPicPr>
        <p:blipFill>
          <a:blip r:embed="rId4">
            <a:alphaModFix/>
          </a:blip>
          <a:stretch>
            <a:fillRect/>
          </a:stretch>
        </p:blipFill>
        <p:spPr>
          <a:xfrm>
            <a:off x="414909" y="3199822"/>
            <a:ext cx="2541475" cy="90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p:nvPr/>
        </p:nvSpPr>
        <p:spPr>
          <a:xfrm>
            <a:off x="121475" y="89137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Rebanado de listas </a:t>
            </a:r>
            <a:endParaRPr sz="2600" b="1" dirty="0">
              <a:solidFill>
                <a:srgbClr val="1A1A1A"/>
              </a:solidFill>
              <a:latin typeface="Poppins"/>
              <a:ea typeface="Poppins"/>
              <a:cs typeface="Poppins"/>
              <a:sym typeface="Poppins"/>
            </a:endParaRPr>
          </a:p>
        </p:txBody>
      </p:sp>
      <p:sp>
        <p:nvSpPr>
          <p:cNvPr id="156" name="Google Shape;156;p22"/>
          <p:cNvSpPr txBox="1"/>
          <p:nvPr/>
        </p:nvSpPr>
        <p:spPr>
          <a:xfrm>
            <a:off x="193394" y="1264344"/>
            <a:ext cx="7688700" cy="3601500"/>
          </a:xfrm>
          <a:prstGeom prst="rect">
            <a:avLst/>
          </a:prstGeom>
          <a:noFill/>
          <a:ln>
            <a:noFill/>
          </a:ln>
        </p:spPr>
        <p:txBody>
          <a:bodyPr spcFirstLastPara="1" wrap="square" lIns="91425" tIns="91425" rIns="91425" bIns="91425" anchor="t" anchorCtr="0">
            <a:normAutofit lnSpcReduction="10000"/>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El operador de rebanado también funciona en listas:</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Si omites el primer índice, el rebanado comienza desde el inicio de la lista. Si omites el segundo, el rebanado se va hasta el final. Así que si omites ambos, el rebanado es una copia de la lista completa.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Como las listas son mutables, a veces es útil hacer una copia antes de hacer operaciones que doblan, pegan, o cortan listas.</a:t>
            </a:r>
            <a:endParaRPr sz="1100" dirty="0">
              <a:solidFill>
                <a:srgbClr val="33302E"/>
              </a:solidFill>
              <a:latin typeface="Poppins"/>
              <a:ea typeface="Poppins"/>
              <a:cs typeface="Poppins"/>
              <a:sym typeface="Poppins"/>
            </a:endParaRPr>
          </a:p>
        </p:txBody>
      </p:sp>
      <p:pic>
        <p:nvPicPr>
          <p:cNvPr id="157" name="Google Shape;157;p22"/>
          <p:cNvPicPr preferRelativeResize="0"/>
          <p:nvPr/>
        </p:nvPicPr>
        <p:blipFill>
          <a:blip r:embed="rId3">
            <a:alphaModFix/>
          </a:blip>
          <a:stretch>
            <a:fillRect/>
          </a:stretch>
        </p:blipFill>
        <p:spPr>
          <a:xfrm>
            <a:off x="291620" y="1656744"/>
            <a:ext cx="2887600" cy="1189012"/>
          </a:xfrm>
          <a:prstGeom prst="rect">
            <a:avLst/>
          </a:prstGeom>
          <a:noFill/>
          <a:ln>
            <a:noFill/>
          </a:ln>
        </p:spPr>
      </p:pic>
      <p:pic>
        <p:nvPicPr>
          <p:cNvPr id="158" name="Google Shape;158;p22"/>
          <p:cNvPicPr preferRelativeResize="0"/>
          <p:nvPr/>
        </p:nvPicPr>
        <p:blipFill>
          <a:blip r:embed="rId4">
            <a:alphaModFix/>
          </a:blip>
          <a:stretch>
            <a:fillRect/>
          </a:stretch>
        </p:blipFill>
        <p:spPr>
          <a:xfrm>
            <a:off x="291619" y="3637194"/>
            <a:ext cx="2887605" cy="535200"/>
          </a:xfrm>
          <a:prstGeom prst="rect">
            <a:avLst/>
          </a:prstGeom>
          <a:noFill/>
          <a:ln>
            <a:noFill/>
          </a:ln>
        </p:spPr>
      </p:pic>
    </p:spTree>
  </p:cSld>
  <p:clrMapOvr>
    <a:masterClrMapping/>
  </p:clrMapOvr>
</p:sld>
</file>

<file path=ppt/theme/theme1.xml><?xml version="1.0" encoding="utf-8"?>
<a:theme xmlns:a="http://schemas.openxmlformats.org/drawingml/2006/main" name="misiont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siontic" id="{19625CE6-A660-4995-80FA-D54D3248E85A}" vid="{B3D31742-1481-47A3-998A-F2EFB18651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misiontic</Template>
  <TotalTime>6</TotalTime>
  <Words>2447</Words>
  <Application>Microsoft Office PowerPoint</Application>
  <PresentationFormat>Presentación en pantalla (16:9)</PresentationFormat>
  <Paragraphs>272</Paragraphs>
  <Slides>37</Slides>
  <Notes>37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37</vt:i4>
      </vt:variant>
    </vt:vector>
  </HeadingPairs>
  <TitlesOfParts>
    <vt:vector size="42" baseType="lpstr">
      <vt:lpstr>Poppins</vt:lpstr>
      <vt:lpstr>Arial</vt:lpstr>
      <vt:lpstr>Calibri Light</vt:lpstr>
      <vt:lpstr>Calibri</vt:lpstr>
      <vt:lpstr>misiontic</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S</dc:creator>
  <cp:lastModifiedBy>Usuario.</cp:lastModifiedBy>
  <cp:revision>3</cp:revision>
  <dcterms:modified xsi:type="dcterms:W3CDTF">2021-05-06T07:09:47Z</dcterms:modified>
</cp:coreProperties>
</file>