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Light" panose="020F0302020204030204" pitchFamily="34" charset="0"/>
      <p:regular r:id="rId24"/>
      <p:italic r:id="rId25"/>
    </p:embeddedFont>
    <p:embeddedFont>
      <p:font typeface="Poppins" panose="00000500000000000000" pitchFamily="50"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8798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6cd7812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6cd7812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18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6cd7812fd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6cd7812f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06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cd7812fd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cd7812fd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928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6cd7812fd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6cd7812fd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79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6cd7812fd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6cd7812fd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71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6cd7812fd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6cd7812fd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467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6cd7812fd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6cd7812fd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21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6cd7812fd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6cd7812f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477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6cd7812fd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6cd7812f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85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6cd7812f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6cd7812f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63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6cd7812fd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6cd7812fd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78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6cd7812f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6cd7812f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356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6cd7812f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6cd7812f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978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6cd7812f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6cd7812f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35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6cd7812f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6cd7812f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0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6cd7812f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6cd7812f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04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6cd7812fd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6cd7812fd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31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6cd7812f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6cd7812f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03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6cd7812fd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6cd7812fd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17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6cd7812f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6cd7812f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22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6cd7812f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6cd7812f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49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 xmlns:a16="http://schemas.microsoft.com/office/drawing/2014/main"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2139602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314621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91983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24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2839253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5894900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 xmlns:a16="http://schemas.microsoft.com/office/drawing/2014/main"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54537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 xmlns:a16="http://schemas.microsoft.com/office/drawing/2014/main"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 xmlns:a16="http://schemas.microsoft.com/office/drawing/2014/main"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 xmlns:a16="http://schemas.microsoft.com/office/drawing/2014/main"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8" name="Footer Placeholder 7">
            <a:extLst>
              <a:ext uri="{FF2B5EF4-FFF2-40B4-BE49-F238E27FC236}">
                <a16:creationId xmlns=""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87961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4" name="Footer Placeholder 3">
            <a:extLst>
              <a:ext uri="{FF2B5EF4-FFF2-40B4-BE49-F238E27FC236}">
                <a16:creationId xmlns=""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759672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3" name="Footer Placeholder 2">
            <a:extLst>
              <a:ext uri="{FF2B5EF4-FFF2-40B4-BE49-F238E27FC236}">
                <a16:creationId xmlns=""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2405313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 xmlns:a16="http://schemas.microsoft.com/office/drawing/2014/main"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2160720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 xmlns:a16="http://schemas.microsoft.com/office/drawing/2014/main"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 xmlns:a16="http://schemas.microsoft.com/office/drawing/2014/main"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9236257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5/05/2021</a:t>
            </a:fld>
            <a:endParaRPr lang="x-none"/>
          </a:p>
        </p:txBody>
      </p:sp>
      <p:sp>
        <p:nvSpPr>
          <p:cNvPr id="5" name="Footer Placeholder 4">
            <a:extLst>
              <a:ext uri="{FF2B5EF4-FFF2-40B4-BE49-F238E27FC236}">
                <a16:creationId xmlns="" xmlns:a16="http://schemas.microsoft.com/office/drawing/2014/main"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8305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lang="es" sz="4200" b="1" dirty="0" smtClean="0">
              <a:solidFill>
                <a:srgbClr val="1A1A1A"/>
              </a:solidFill>
              <a:latin typeface="Poppins"/>
              <a:ea typeface="Poppins"/>
              <a:cs typeface="Poppins"/>
              <a:sym typeface="Poppins"/>
            </a:endParaRPr>
          </a:p>
          <a:p>
            <a:pPr marL="0" lvl="0" indent="0" algn="l" rtl="0">
              <a:spcBef>
                <a:spcPts val="0"/>
              </a:spcBef>
              <a:spcAft>
                <a:spcPts val="0"/>
              </a:spcAft>
              <a:buNone/>
            </a:pPr>
            <a:r>
              <a:rPr lang="es" sz="4200" b="1" dirty="0" smtClean="0">
                <a:solidFill>
                  <a:srgbClr val="1A1A1A"/>
                </a:solidFill>
                <a:latin typeface="Poppins"/>
                <a:ea typeface="Poppins"/>
                <a:cs typeface="Poppins"/>
                <a:sym typeface="Poppins"/>
              </a:rPr>
              <a:t>Funciones</a:t>
            </a:r>
            <a:endParaRPr sz="4200" b="1" dirty="0">
              <a:solidFill>
                <a:srgbClr val="1A1A1A"/>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a:spLocks noGrp="1"/>
          </p:cNvSpPr>
          <p:nvPr>
            <p:ph type="title"/>
          </p:nvPr>
        </p:nvSpPr>
        <p:spPr>
          <a:xfrm>
            <a:off x="368054" y="89951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Llamadas de retorno</a:t>
            </a:r>
            <a:endParaRPr dirty="0">
              <a:latin typeface="Poppins"/>
              <a:ea typeface="Poppins"/>
              <a:cs typeface="Poppins"/>
              <a:sym typeface="Poppins"/>
            </a:endParaRPr>
          </a:p>
        </p:txBody>
      </p:sp>
      <p:sp>
        <p:nvSpPr>
          <p:cNvPr id="163" name="Google Shape;163;p22"/>
          <p:cNvSpPr txBox="1">
            <a:spLocks noGrp="1"/>
          </p:cNvSpPr>
          <p:nvPr>
            <p:ph type="body" idx="1"/>
          </p:nvPr>
        </p:nvSpPr>
        <p:spPr>
          <a:xfrm>
            <a:off x="368054" y="1358126"/>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rgbClr val="33302E"/>
                </a:solidFill>
                <a:latin typeface="Poppins"/>
                <a:ea typeface="Poppins"/>
                <a:cs typeface="Poppins"/>
                <a:sym typeface="Poppins"/>
              </a:rPr>
              <a:t>En Python, es posible (al igual que en la gran mayoría de los lenguajes de programación), llamar a una función dentro de otra, de forma fija y de la misma manera que se la llamaría, desde fuera de dicha función:</a:t>
            </a:r>
            <a:endParaRPr sz="110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r>
              <a:rPr lang="es" sz="1100">
                <a:solidFill>
                  <a:srgbClr val="33302E"/>
                </a:solidFill>
                <a:latin typeface="Poppins"/>
                <a:ea typeface="Poppins"/>
                <a:cs typeface="Poppins"/>
                <a:sym typeface="Poppins"/>
              </a:rPr>
              <a:t>Sin embargo, es posible que se desee realizar dicha llamada, de manera dinámica, es decir, desconociendo el nombre de la función a la que se deseará llamar. A este tipo de acciones, se las denomina llamadas de retorno.</a:t>
            </a: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pic>
        <p:nvPicPr>
          <p:cNvPr id="165" name="Google Shape;165;p22"/>
          <p:cNvPicPr preferRelativeResize="0"/>
          <p:nvPr/>
        </p:nvPicPr>
        <p:blipFill>
          <a:blip r:embed="rId3">
            <a:alphaModFix/>
          </a:blip>
          <a:stretch>
            <a:fillRect/>
          </a:stretch>
        </p:blipFill>
        <p:spPr>
          <a:xfrm>
            <a:off x="456379" y="2078762"/>
            <a:ext cx="3188575" cy="108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txBox="1">
            <a:spLocks noGrp="1"/>
          </p:cNvSpPr>
          <p:nvPr>
            <p:ph type="body" idx="1"/>
          </p:nvPr>
        </p:nvSpPr>
        <p:spPr>
          <a:xfrm>
            <a:off x="337232" y="1100580"/>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a:solidFill>
                  <a:srgbClr val="33302E"/>
                </a:solidFill>
                <a:latin typeface="Poppins"/>
                <a:ea typeface="Poppins"/>
                <a:cs typeface="Poppins"/>
                <a:sym typeface="Poppins"/>
              </a:rPr>
              <a:t>Para conseguir llamar a una función de manera dinámica, Python dispone de dos funciones nativas: locals() y globals() Ambas funciones, retornan un diccionario. En el caso de locals(), éste diccionario se compone -justamente- de todos los elementos de ámbito local, mientras que el de globals(), retorna lo propio pero a nivel global.</a:t>
            </a: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pic>
        <p:nvPicPr>
          <p:cNvPr id="172" name="Google Shape;172;p23"/>
          <p:cNvPicPr preferRelativeResize="0"/>
          <p:nvPr/>
        </p:nvPicPr>
        <p:blipFill>
          <a:blip r:embed="rId3">
            <a:alphaModFix/>
          </a:blip>
          <a:stretch>
            <a:fillRect/>
          </a:stretch>
        </p:blipFill>
        <p:spPr>
          <a:xfrm>
            <a:off x="2360084" y="2172330"/>
            <a:ext cx="3400425" cy="1143000"/>
          </a:xfrm>
          <a:prstGeom prst="rect">
            <a:avLst/>
          </a:prstGeom>
          <a:noFill/>
          <a:ln>
            <a:noFill/>
          </a:ln>
        </p:spPr>
      </p:pic>
      <p:pic>
        <p:nvPicPr>
          <p:cNvPr id="173" name="Google Shape;173;p23"/>
          <p:cNvPicPr preferRelativeResize="0"/>
          <p:nvPr/>
        </p:nvPicPr>
        <p:blipFill>
          <a:blip r:embed="rId4">
            <a:alphaModFix/>
          </a:blip>
          <a:stretch>
            <a:fillRect/>
          </a:stretch>
        </p:blipFill>
        <p:spPr>
          <a:xfrm>
            <a:off x="2442277" y="3524455"/>
            <a:ext cx="3033775" cy="86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a:spLocks noGrp="1"/>
          </p:cNvSpPr>
          <p:nvPr>
            <p:ph type="title"/>
          </p:nvPr>
        </p:nvSpPr>
        <p:spPr>
          <a:xfrm>
            <a:off x="727650" y="597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Poppins"/>
                <a:ea typeface="Poppins"/>
                <a:cs typeface="Poppins"/>
                <a:sym typeface="Poppins"/>
              </a:rPr>
              <a:t>Saber si una función existe y puede ser llamada</a:t>
            </a:r>
            <a:endParaRPr>
              <a:latin typeface="Poppins"/>
              <a:ea typeface="Poppins"/>
              <a:cs typeface="Poppins"/>
              <a:sym typeface="Poppins"/>
            </a:endParaRPr>
          </a:p>
        </p:txBody>
      </p:sp>
      <p:sp>
        <p:nvSpPr>
          <p:cNvPr id="179" name="Google Shape;179;p24"/>
          <p:cNvSpPr txBox="1">
            <a:spLocks noGrp="1"/>
          </p:cNvSpPr>
          <p:nvPr>
            <p:ph type="body" idx="1"/>
          </p:nvPr>
        </p:nvSpPr>
        <p:spPr>
          <a:xfrm>
            <a:off x="234490" y="1084675"/>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050" dirty="0">
                <a:solidFill>
                  <a:srgbClr val="33302E"/>
                </a:solidFill>
                <a:latin typeface="Poppins"/>
                <a:ea typeface="Poppins"/>
                <a:cs typeface="Poppins"/>
                <a:sym typeface="Poppins"/>
              </a:rPr>
              <a:t>Durante una llamada de retorno, el nombre de la función, puede no ser el indicado. Entonces, siempre que se deba realizar una llamada de retorno, es necesario comprobar que ésta exista y pueda ser llamada. </a:t>
            </a:r>
            <a:endParaRPr sz="105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050" dirty="0">
              <a:solidFill>
                <a:srgbClr val="33302E"/>
              </a:solidFill>
              <a:latin typeface="Poppins"/>
              <a:ea typeface="Poppins"/>
              <a:cs typeface="Poppins"/>
              <a:sym typeface="Poppins"/>
            </a:endParaRPr>
          </a:p>
          <a:p>
            <a:pPr marL="0" lvl="0" indent="0" algn="l" rtl="0">
              <a:spcBef>
                <a:spcPts val="1200"/>
              </a:spcBef>
              <a:spcAft>
                <a:spcPts val="0"/>
              </a:spcAft>
              <a:buNone/>
            </a:pPr>
            <a:endParaRPr sz="1050" dirty="0">
              <a:solidFill>
                <a:srgbClr val="33302E"/>
              </a:solidFill>
              <a:latin typeface="Poppins"/>
              <a:ea typeface="Poppins"/>
              <a:cs typeface="Poppins"/>
              <a:sym typeface="Poppins"/>
            </a:endParaRPr>
          </a:p>
          <a:p>
            <a:pPr marL="0" lvl="0" indent="0" algn="l" rtl="0">
              <a:spcBef>
                <a:spcPts val="1200"/>
              </a:spcBef>
              <a:spcAft>
                <a:spcPts val="0"/>
              </a:spcAft>
              <a:buNone/>
            </a:pPr>
            <a:r>
              <a:rPr lang="es" sz="1050" dirty="0">
                <a:solidFill>
                  <a:srgbClr val="33302E"/>
                </a:solidFill>
                <a:latin typeface="Poppins"/>
                <a:ea typeface="Poppins"/>
                <a:cs typeface="Poppins"/>
                <a:sym typeface="Poppins"/>
              </a:rPr>
              <a:t>El operador in, nos permitirá conocer si un elemento se encuentra dentro de una colección, mientras que la función callable() nos dejará saber si esa función puede ser llamada. </a:t>
            </a:r>
            <a:endParaRPr sz="1050" dirty="0">
              <a:solidFill>
                <a:srgbClr val="33302E"/>
              </a:solidFill>
              <a:latin typeface="Poppins"/>
              <a:ea typeface="Poppins"/>
              <a:cs typeface="Poppins"/>
              <a:sym typeface="Poppins"/>
            </a:endParaRPr>
          </a:p>
          <a:p>
            <a:pPr marL="0" lvl="0" indent="0" algn="l" rtl="0">
              <a:spcBef>
                <a:spcPts val="1200"/>
              </a:spcBef>
              <a:spcAft>
                <a:spcPts val="1200"/>
              </a:spcAft>
              <a:buNone/>
            </a:pPr>
            <a:endParaRPr sz="1200" dirty="0">
              <a:solidFill>
                <a:srgbClr val="33302E"/>
              </a:solidFill>
              <a:latin typeface="Poppins"/>
              <a:ea typeface="Poppins"/>
              <a:cs typeface="Poppins"/>
              <a:sym typeface="Poppins"/>
            </a:endParaRPr>
          </a:p>
        </p:txBody>
      </p:sp>
      <p:pic>
        <p:nvPicPr>
          <p:cNvPr id="181" name="Google Shape;181;p24"/>
          <p:cNvPicPr preferRelativeResize="0"/>
          <p:nvPr/>
        </p:nvPicPr>
        <p:blipFill>
          <a:blip r:embed="rId3">
            <a:alphaModFix/>
          </a:blip>
          <a:stretch>
            <a:fillRect/>
          </a:stretch>
        </p:blipFill>
        <p:spPr>
          <a:xfrm>
            <a:off x="2603880" y="1535090"/>
            <a:ext cx="3936239" cy="496463"/>
          </a:xfrm>
          <a:prstGeom prst="rect">
            <a:avLst/>
          </a:prstGeom>
          <a:noFill/>
          <a:ln>
            <a:noFill/>
          </a:ln>
        </p:spPr>
      </p:pic>
      <p:pic>
        <p:nvPicPr>
          <p:cNvPr id="182" name="Google Shape;182;p24"/>
          <p:cNvPicPr preferRelativeResize="0"/>
          <p:nvPr/>
        </p:nvPicPr>
        <p:blipFill>
          <a:blip r:embed="rId4">
            <a:alphaModFix/>
          </a:blip>
          <a:stretch>
            <a:fillRect/>
          </a:stretch>
        </p:blipFill>
        <p:spPr>
          <a:xfrm>
            <a:off x="894142" y="2622575"/>
            <a:ext cx="3419475" cy="2236150"/>
          </a:xfrm>
          <a:prstGeom prst="rect">
            <a:avLst/>
          </a:prstGeom>
          <a:noFill/>
          <a:ln>
            <a:noFill/>
          </a:ln>
        </p:spPr>
      </p:pic>
      <p:pic>
        <p:nvPicPr>
          <p:cNvPr id="183" name="Google Shape;183;p24"/>
          <p:cNvPicPr preferRelativeResize="0"/>
          <p:nvPr/>
        </p:nvPicPr>
        <p:blipFill>
          <a:blip r:embed="rId5">
            <a:alphaModFix/>
          </a:blip>
          <a:stretch>
            <a:fillRect/>
          </a:stretch>
        </p:blipFill>
        <p:spPr>
          <a:xfrm>
            <a:off x="4572000" y="3306684"/>
            <a:ext cx="4429125" cy="86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txBox="1">
            <a:spLocks noGrp="1"/>
          </p:cNvSpPr>
          <p:nvPr>
            <p:ph type="title"/>
          </p:nvPr>
        </p:nvSpPr>
        <p:spPr>
          <a:xfrm>
            <a:off x="265712" y="97726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Poppins"/>
                <a:ea typeface="Poppins"/>
                <a:cs typeface="Poppins"/>
                <a:sym typeface="Poppins"/>
              </a:rPr>
              <a:t>Funciones internas</a:t>
            </a:r>
            <a:endParaRPr>
              <a:latin typeface="Poppins"/>
              <a:ea typeface="Poppins"/>
              <a:cs typeface="Poppins"/>
              <a:sym typeface="Poppins"/>
            </a:endParaRPr>
          </a:p>
        </p:txBody>
      </p:sp>
      <p:sp>
        <p:nvSpPr>
          <p:cNvPr id="189" name="Google Shape;189;p25"/>
          <p:cNvSpPr txBox="1">
            <a:spLocks noGrp="1"/>
          </p:cNvSpPr>
          <p:nvPr>
            <p:ph type="body" idx="1"/>
          </p:nvPr>
        </p:nvSpPr>
        <p:spPr>
          <a:xfrm>
            <a:off x="265712" y="1588282"/>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dirty="0">
                <a:solidFill>
                  <a:srgbClr val="33302E"/>
                </a:solidFill>
                <a:latin typeface="Poppins"/>
                <a:ea typeface="Poppins"/>
                <a:cs typeface="Poppins"/>
                <a:sym typeface="Poppins"/>
              </a:rPr>
              <a:t>Python proporciona un número importante de funciones internas, que pueden ser usadas sin necesidad de tener que definirlas previamente. Los creadores de Python han escrito un conjunto de funciones para resolver problemas comunes y las han incluido en Python para que las podamos utilizar. Las funciones max y min nos darán respectivamente el valor mayor y menor de una lista:</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sp>
        <p:nvSpPr>
          <p:cNvPr id="192" name="Google Shape;192;p25"/>
          <p:cNvSpPr txBox="1">
            <a:spLocks noGrp="1"/>
          </p:cNvSpPr>
          <p:nvPr>
            <p:ph type="body" idx="4294967295"/>
          </p:nvPr>
        </p:nvSpPr>
        <p:spPr>
          <a:xfrm>
            <a:off x="437009" y="3869426"/>
            <a:ext cx="7689850" cy="328612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dirty="0">
                <a:solidFill>
                  <a:srgbClr val="33302E"/>
                </a:solidFill>
                <a:latin typeface="Poppins"/>
                <a:ea typeface="Poppins"/>
                <a:cs typeface="Poppins"/>
                <a:sym typeface="Poppins"/>
              </a:rPr>
              <a:t>La función max nos dice cuál es el “carácter más grande” de la cadena (que resulta ser la letra “u”), mientras que la función min nos muestra el carácter más pequeño (que en ese caso es un espacio)</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91" name="Google Shape;191;p25"/>
          <p:cNvPicPr preferRelativeResize="0"/>
          <p:nvPr/>
        </p:nvPicPr>
        <p:blipFill>
          <a:blip r:embed="rId3">
            <a:alphaModFix/>
          </a:blip>
          <a:stretch>
            <a:fillRect/>
          </a:stretch>
        </p:blipFill>
        <p:spPr>
          <a:xfrm>
            <a:off x="326237" y="2598069"/>
            <a:ext cx="2255825" cy="100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txBox="1">
            <a:spLocks noGrp="1"/>
          </p:cNvSpPr>
          <p:nvPr>
            <p:ph type="title"/>
          </p:nvPr>
        </p:nvSpPr>
        <p:spPr>
          <a:xfrm>
            <a:off x="409151" y="98754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Funciones internas</a:t>
            </a:r>
            <a:endParaRPr dirty="0">
              <a:latin typeface="Poppins"/>
              <a:ea typeface="Poppins"/>
              <a:cs typeface="Poppins"/>
              <a:sym typeface="Poppins"/>
            </a:endParaRPr>
          </a:p>
        </p:txBody>
      </p:sp>
      <p:sp>
        <p:nvSpPr>
          <p:cNvPr id="198" name="Google Shape;198;p26"/>
          <p:cNvSpPr txBox="1">
            <a:spLocks noGrp="1"/>
          </p:cNvSpPr>
          <p:nvPr>
            <p:ph type="body" idx="1"/>
          </p:nvPr>
        </p:nvSpPr>
        <p:spPr>
          <a:xfrm>
            <a:off x="409151" y="1598556"/>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rgbClr val="33302E"/>
                </a:solidFill>
                <a:latin typeface="Poppins"/>
                <a:ea typeface="Poppins"/>
                <a:cs typeface="Poppins"/>
                <a:sym typeface="Poppins"/>
              </a:rPr>
              <a:t>Otra función interna muy común es len, que nos dice cuántos elementos hay en su argumento. Si el argumento de len es una cadena, nos devuelve el número de caracteres que hay en la cadena. </a:t>
            </a:r>
            <a:endParaRPr sz="110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sp>
        <p:nvSpPr>
          <p:cNvPr id="200" name="Google Shape;200;p26"/>
          <p:cNvSpPr txBox="1">
            <a:spLocks noGrp="1"/>
          </p:cNvSpPr>
          <p:nvPr>
            <p:ph type="body" idx="4294967295"/>
          </p:nvPr>
        </p:nvSpPr>
        <p:spPr>
          <a:xfrm>
            <a:off x="469676" y="3023813"/>
            <a:ext cx="7689850" cy="3286125"/>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s" sz="1100" dirty="0">
                <a:solidFill>
                  <a:srgbClr val="33302E"/>
                </a:solidFill>
                <a:latin typeface="Poppins"/>
                <a:ea typeface="Poppins"/>
                <a:cs typeface="Poppins"/>
                <a:sym typeface="Poppins"/>
              </a:rPr>
              <a:t>Estas funciones no se limitan a buscar en cadenas. Pueden operar con cualquier conjunto de valores, como veremos en los siguientes capítulos. </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r>
              <a:rPr lang="es" sz="1100" dirty="0">
                <a:solidFill>
                  <a:srgbClr val="33302E"/>
                </a:solidFill>
                <a:latin typeface="Poppins"/>
                <a:ea typeface="Poppins"/>
                <a:cs typeface="Poppins"/>
                <a:sym typeface="Poppins"/>
              </a:rPr>
              <a:t>Se deben tratar los nombres de las funciones internas como si fueran palabras reservadas (es decir, evita usar “max” como nombre para una variable).</a:t>
            </a: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01" name="Google Shape;201;p26"/>
          <p:cNvPicPr preferRelativeResize="0"/>
          <p:nvPr/>
        </p:nvPicPr>
        <p:blipFill>
          <a:blip r:embed="rId3">
            <a:alphaModFix/>
          </a:blip>
          <a:stretch>
            <a:fillRect/>
          </a:stretch>
        </p:blipFill>
        <p:spPr>
          <a:xfrm>
            <a:off x="469676" y="2237168"/>
            <a:ext cx="1893425" cy="59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txBox="1">
            <a:spLocks noGrp="1"/>
          </p:cNvSpPr>
          <p:nvPr>
            <p:ph type="title"/>
          </p:nvPr>
        </p:nvSpPr>
        <p:spPr>
          <a:xfrm>
            <a:off x="244764" y="96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Funciones de conversión de tipos </a:t>
            </a:r>
            <a:endParaRPr dirty="0">
              <a:latin typeface="Poppins"/>
              <a:ea typeface="Poppins"/>
              <a:cs typeface="Poppins"/>
              <a:sym typeface="Poppins"/>
            </a:endParaRPr>
          </a:p>
        </p:txBody>
      </p:sp>
      <p:sp>
        <p:nvSpPr>
          <p:cNvPr id="207" name="Google Shape;207;p27"/>
          <p:cNvSpPr txBox="1">
            <a:spLocks noGrp="1"/>
          </p:cNvSpPr>
          <p:nvPr>
            <p:ph type="body" idx="1"/>
          </p:nvPr>
        </p:nvSpPr>
        <p:spPr>
          <a:xfrm>
            <a:off x="244764" y="1324625"/>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dirty="0">
                <a:solidFill>
                  <a:srgbClr val="33302E"/>
                </a:solidFill>
                <a:latin typeface="Poppins"/>
                <a:ea typeface="Poppins"/>
                <a:cs typeface="Poppins"/>
                <a:sym typeface="Poppins"/>
              </a:rPr>
              <a:t>Una función, puede tener cualquier tipo de algoritmo y cualquier cantidad de ellos y, utilizar cualquiera de las características vistas hasta ahora. No obstante ello, una buena práctica, indica que la finalidad de una función, debe ser realizar una única acción, reutilizable y por lo tanto, tan genérica como sea posible.</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r>
              <a:rPr lang="es" sz="1100" dirty="0">
                <a:solidFill>
                  <a:srgbClr val="33302E"/>
                </a:solidFill>
                <a:latin typeface="Poppins"/>
                <a:ea typeface="Poppins"/>
                <a:cs typeface="Poppins"/>
                <a:sym typeface="Poppins"/>
              </a:rPr>
              <a:t>int puede convertir valores en punto flotante a enteros, pero no los redondea; simplemente corta y descarta la parte decimal:</a:t>
            </a: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09" name="Google Shape;209;p27"/>
          <p:cNvPicPr preferRelativeResize="0"/>
          <p:nvPr/>
        </p:nvPicPr>
        <p:blipFill>
          <a:blip r:embed="rId3">
            <a:alphaModFix/>
          </a:blip>
          <a:stretch>
            <a:fillRect/>
          </a:stretch>
        </p:blipFill>
        <p:spPr>
          <a:xfrm>
            <a:off x="335139" y="1967037"/>
            <a:ext cx="4562645" cy="724375"/>
          </a:xfrm>
          <a:prstGeom prst="rect">
            <a:avLst/>
          </a:prstGeom>
          <a:noFill/>
          <a:ln>
            <a:noFill/>
          </a:ln>
        </p:spPr>
      </p:pic>
      <p:pic>
        <p:nvPicPr>
          <p:cNvPr id="210" name="Google Shape;210;p27"/>
          <p:cNvPicPr preferRelativeResize="0"/>
          <p:nvPr/>
        </p:nvPicPr>
        <p:blipFill>
          <a:blip r:embed="rId4">
            <a:alphaModFix/>
          </a:blip>
          <a:stretch>
            <a:fillRect/>
          </a:stretch>
        </p:blipFill>
        <p:spPr>
          <a:xfrm>
            <a:off x="335139" y="3499922"/>
            <a:ext cx="1339050" cy="72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txBox="1">
            <a:spLocks noGrp="1"/>
          </p:cNvSpPr>
          <p:nvPr>
            <p:ph type="title"/>
          </p:nvPr>
        </p:nvSpPr>
        <p:spPr>
          <a:xfrm>
            <a:off x="193394" y="97726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Funciones de conversión de tipos </a:t>
            </a:r>
            <a:endParaRPr dirty="0">
              <a:latin typeface="Poppins"/>
              <a:ea typeface="Poppins"/>
              <a:cs typeface="Poppins"/>
              <a:sym typeface="Poppins"/>
            </a:endParaRPr>
          </a:p>
        </p:txBody>
      </p:sp>
      <p:sp>
        <p:nvSpPr>
          <p:cNvPr id="216" name="Google Shape;216;p28"/>
          <p:cNvSpPr txBox="1">
            <a:spLocks noGrp="1"/>
          </p:cNvSpPr>
          <p:nvPr>
            <p:ph type="body" idx="1"/>
          </p:nvPr>
        </p:nvSpPr>
        <p:spPr>
          <a:xfrm>
            <a:off x="193394" y="1588282"/>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rgbClr val="33302E"/>
                </a:solidFill>
                <a:latin typeface="Poppins"/>
                <a:ea typeface="Poppins"/>
                <a:cs typeface="Poppins"/>
                <a:sym typeface="Poppins"/>
              </a:rPr>
              <a:t>float convierte enteros y cadenas en números de punto flotante:</a:t>
            </a:r>
            <a:endParaRPr sz="110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r>
              <a:rPr lang="es" sz="1100">
                <a:solidFill>
                  <a:srgbClr val="33302E"/>
                </a:solidFill>
                <a:latin typeface="Poppins"/>
                <a:ea typeface="Poppins"/>
                <a:cs typeface="Poppins"/>
                <a:sym typeface="Poppins"/>
              </a:rPr>
              <a:t>Finalmente, str convierte su argumento en una cadena:</a:t>
            </a: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pic>
        <p:nvPicPr>
          <p:cNvPr id="218" name="Google Shape;218;p28"/>
          <p:cNvPicPr preferRelativeResize="0"/>
          <p:nvPr/>
        </p:nvPicPr>
        <p:blipFill>
          <a:blip r:embed="rId3">
            <a:alphaModFix/>
          </a:blip>
          <a:stretch>
            <a:fillRect/>
          </a:stretch>
        </p:blipFill>
        <p:spPr>
          <a:xfrm>
            <a:off x="283773" y="1993444"/>
            <a:ext cx="1904600" cy="958450"/>
          </a:xfrm>
          <a:prstGeom prst="rect">
            <a:avLst/>
          </a:prstGeom>
          <a:noFill/>
          <a:ln>
            <a:noFill/>
          </a:ln>
        </p:spPr>
      </p:pic>
      <p:pic>
        <p:nvPicPr>
          <p:cNvPr id="219" name="Google Shape;219;p28"/>
          <p:cNvPicPr preferRelativeResize="0"/>
          <p:nvPr/>
        </p:nvPicPr>
        <p:blipFill>
          <a:blip r:embed="rId4">
            <a:alphaModFix/>
          </a:blip>
          <a:stretch>
            <a:fillRect/>
          </a:stretch>
        </p:blipFill>
        <p:spPr>
          <a:xfrm>
            <a:off x="283769" y="3504819"/>
            <a:ext cx="1689900" cy="95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txBox="1">
            <a:spLocks noGrp="1"/>
          </p:cNvSpPr>
          <p:nvPr>
            <p:ph type="title"/>
          </p:nvPr>
        </p:nvSpPr>
        <p:spPr>
          <a:xfrm>
            <a:off x="224216" y="99781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Funciones matemáticas</a:t>
            </a:r>
            <a:endParaRPr dirty="0">
              <a:latin typeface="Poppins"/>
              <a:ea typeface="Poppins"/>
              <a:cs typeface="Poppins"/>
              <a:sym typeface="Poppins"/>
            </a:endParaRPr>
          </a:p>
        </p:txBody>
      </p:sp>
      <p:sp>
        <p:nvSpPr>
          <p:cNvPr id="225" name="Google Shape;225;p29"/>
          <p:cNvSpPr txBox="1">
            <a:spLocks noGrp="1"/>
          </p:cNvSpPr>
          <p:nvPr>
            <p:ph type="body" idx="1"/>
          </p:nvPr>
        </p:nvSpPr>
        <p:spPr>
          <a:xfrm>
            <a:off x="224216" y="1608831"/>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rgbClr val="33302E"/>
                </a:solidFill>
                <a:latin typeface="Poppins"/>
                <a:ea typeface="Poppins"/>
                <a:cs typeface="Poppins"/>
                <a:sym typeface="Poppins"/>
              </a:rPr>
              <a:t>Python tiene un módulo matemático (math), que proporciona la mayoría de las funciones matemáticas habituales. Antes de que podamos utilizar el módulo, deberemos importarlo: </a:t>
            </a:r>
            <a:endParaRPr sz="110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r>
              <a:rPr lang="es" sz="1100">
                <a:solidFill>
                  <a:srgbClr val="33302E"/>
                </a:solidFill>
                <a:latin typeface="Poppins"/>
                <a:ea typeface="Poppins"/>
                <a:cs typeface="Poppins"/>
                <a:sym typeface="Poppins"/>
              </a:rPr>
              <a:t>Esta sentencia crea un objeto módulo llamado math. Si se imprime el objeto módulo, se obtiene cierta información sobre él:</a:t>
            </a: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pic>
        <p:nvPicPr>
          <p:cNvPr id="227" name="Google Shape;227;p29"/>
          <p:cNvPicPr preferRelativeResize="0"/>
          <p:nvPr/>
        </p:nvPicPr>
        <p:blipFill>
          <a:blip r:embed="rId3">
            <a:alphaModFix/>
          </a:blip>
          <a:stretch>
            <a:fillRect/>
          </a:stretch>
        </p:blipFill>
        <p:spPr>
          <a:xfrm>
            <a:off x="314616" y="2259138"/>
            <a:ext cx="1504350" cy="394584"/>
          </a:xfrm>
          <a:prstGeom prst="rect">
            <a:avLst/>
          </a:prstGeom>
          <a:noFill/>
          <a:ln>
            <a:noFill/>
          </a:ln>
        </p:spPr>
      </p:pic>
      <p:pic>
        <p:nvPicPr>
          <p:cNvPr id="228" name="Google Shape;228;p29"/>
          <p:cNvPicPr preferRelativeResize="0"/>
          <p:nvPr/>
        </p:nvPicPr>
        <p:blipFill>
          <a:blip r:embed="rId4">
            <a:alphaModFix/>
          </a:blip>
          <a:stretch>
            <a:fillRect/>
          </a:stretch>
        </p:blipFill>
        <p:spPr>
          <a:xfrm>
            <a:off x="314616" y="3484418"/>
            <a:ext cx="1952174" cy="39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txBox="1">
            <a:spLocks noGrp="1"/>
          </p:cNvSpPr>
          <p:nvPr>
            <p:ph type="body" idx="1"/>
          </p:nvPr>
        </p:nvSpPr>
        <p:spPr>
          <a:xfrm>
            <a:off x="285862" y="1132325"/>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dirty="0">
                <a:solidFill>
                  <a:srgbClr val="33302E"/>
                </a:solidFill>
                <a:latin typeface="Poppins"/>
                <a:ea typeface="Poppins"/>
                <a:cs typeface="Poppins"/>
                <a:sym typeface="Poppins"/>
              </a:rPr>
              <a:t>El objeto módulo contiene las funciones y variables definidas en el módulo. Para acceder a una de esas funciones, es necesario especificar el nombre del módulo y el nombre de la función, separados por un punto (también conocido en inglés como períod). Este formato recibe el nombre de notación punto. </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r>
              <a:rPr lang="es" sz="1100" dirty="0">
                <a:solidFill>
                  <a:srgbClr val="33302E"/>
                </a:solidFill>
                <a:latin typeface="Poppins"/>
                <a:ea typeface="Poppins"/>
                <a:cs typeface="Poppins"/>
                <a:sym typeface="Poppins"/>
              </a:rPr>
              <a:t>El primer ejemplo calcula el logaritmo en base 10 de la relación señal-ruido. El módulo math también proporciona una función llamada log que calcula logaritmos en base e. El segundo ejemplo calcula el seno de la variable radianes. El nombre de la variable es una pista de que sin y las otras funciones trigonométricas (cos, tan, etc.) toman argumentos en radianes. </a:t>
            </a:r>
            <a:endParaRPr sz="1100" dirty="0">
              <a:solidFill>
                <a:srgbClr val="33302E"/>
              </a:solidFill>
              <a:latin typeface="Poppins"/>
              <a:ea typeface="Poppins"/>
              <a:cs typeface="Poppins"/>
              <a:sym typeface="Poppins"/>
            </a:endParaRPr>
          </a:p>
        </p:txBody>
      </p:sp>
      <p:pic>
        <p:nvPicPr>
          <p:cNvPr id="235" name="Google Shape;235;p30"/>
          <p:cNvPicPr preferRelativeResize="0"/>
          <p:nvPr/>
        </p:nvPicPr>
        <p:blipFill>
          <a:blip r:embed="rId3">
            <a:alphaModFix/>
          </a:blip>
          <a:stretch>
            <a:fillRect/>
          </a:stretch>
        </p:blipFill>
        <p:spPr>
          <a:xfrm>
            <a:off x="376262" y="2011837"/>
            <a:ext cx="3254675" cy="99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txBox="1">
            <a:spLocks noGrp="1"/>
          </p:cNvSpPr>
          <p:nvPr>
            <p:ph type="title"/>
          </p:nvPr>
        </p:nvSpPr>
        <p:spPr>
          <a:xfrm>
            <a:off x="255039" y="94644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Poppins"/>
                <a:ea typeface="Poppins"/>
                <a:cs typeface="Poppins"/>
                <a:sym typeface="Poppins"/>
              </a:rPr>
              <a:t>Números aleatorios</a:t>
            </a:r>
            <a:endParaRPr>
              <a:latin typeface="Poppins"/>
              <a:ea typeface="Poppins"/>
              <a:cs typeface="Poppins"/>
              <a:sym typeface="Poppins"/>
            </a:endParaRPr>
          </a:p>
        </p:txBody>
      </p:sp>
      <p:sp>
        <p:nvSpPr>
          <p:cNvPr id="241" name="Google Shape;241;p31"/>
          <p:cNvSpPr txBox="1">
            <a:spLocks noGrp="1"/>
          </p:cNvSpPr>
          <p:nvPr>
            <p:ph type="body" idx="1"/>
          </p:nvPr>
        </p:nvSpPr>
        <p:spPr>
          <a:xfrm>
            <a:off x="255039" y="1557460"/>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dirty="0">
                <a:solidFill>
                  <a:srgbClr val="33302E"/>
                </a:solidFill>
                <a:latin typeface="Poppins"/>
                <a:ea typeface="Poppins"/>
                <a:cs typeface="Poppins"/>
                <a:sym typeface="Poppins"/>
              </a:rPr>
              <a:t>A partir de las mismas entradas, la mayoría de los programas generarán las mismas salidas cada vez, que es lo que llamamos comportamiento determinista. El determinismo normalmente es algo bueno, ya que esperamos que la misma operación nos proporcione siempre el mismo resultado. Para ciertas aplicaciones, sin embargo, querremos que el resultado sea impredecible. Los juegos son el ejemplo obvio, pero hay más. </a:t>
            </a: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r>
              <a:rPr lang="es" sz="1100" dirty="0">
                <a:solidFill>
                  <a:srgbClr val="33302E"/>
                </a:solidFill>
                <a:latin typeface="Poppins"/>
                <a:ea typeface="Poppins"/>
                <a:cs typeface="Poppins"/>
                <a:sym typeface="Poppins"/>
              </a:rPr>
              <a:t>Conseguir que un programa sea realmente no-determinista no resulta tan fácil, pero hay modos de hacer que al menos lo parezca. Una de ellos es usar algoritmos que generen números pseudoaleatorios. Los números pseudoaleatorios no son verdaderamente aleatorios, ya que son generados por una operación determinista, pero si sólo nos fijamos en los números resulta casi imposible distinguirlos de los aleatorios de verdad. </a:t>
            </a: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r>
              <a:rPr lang="es" sz="1100" dirty="0">
                <a:solidFill>
                  <a:srgbClr val="33302E"/>
                </a:solidFill>
                <a:latin typeface="Poppins"/>
                <a:ea typeface="Poppins"/>
                <a:cs typeface="Poppins"/>
                <a:sym typeface="Poppins"/>
              </a:rPr>
              <a:t>El módulo random proporciona funciones que generan números pseudoaleatorios (a los que simplemente llamaremos “aleatorios” de ahora en adelante). </a:t>
            </a:r>
            <a:endParaRPr sz="1100" dirty="0">
              <a:solidFill>
                <a:srgbClr val="33302E"/>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p:nvPr/>
        </p:nvSpPr>
        <p:spPr>
          <a:xfrm>
            <a:off x="751725" y="1084475"/>
            <a:ext cx="1035300" cy="20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244764" y="947385"/>
            <a:ext cx="7688700" cy="19365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Una función es un fragmento de código con un nombre asociado que realiza una serie de tareas y devuelve un valor. A los fragmentos de código que tienen un nombre asociado y no devuelven valores se les suele llamar procedimientos.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En Python no existen los procedimientos, ya que cuando el programador no especifica un valor de retorno la función devuelve el valor None (nada), equivalente al null de Java. Además de ayudarnos a programar y depurar dividiendo el programa en partes las funciones también permiten reutilizar código.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En Python las funciones se declaran de la siguiente forma:</a:t>
            </a:r>
            <a:endParaRPr sz="1100" dirty="0">
              <a:solidFill>
                <a:srgbClr val="33302E"/>
              </a:solidFill>
              <a:latin typeface="Poppins"/>
              <a:ea typeface="Poppins"/>
              <a:cs typeface="Poppins"/>
              <a:sym typeface="Poppins"/>
            </a:endParaRPr>
          </a:p>
        </p:txBody>
      </p:sp>
      <p:pic>
        <p:nvPicPr>
          <p:cNvPr id="93" name="Google Shape;93;p14"/>
          <p:cNvPicPr preferRelativeResize="0"/>
          <p:nvPr/>
        </p:nvPicPr>
        <p:blipFill>
          <a:blip r:embed="rId3">
            <a:alphaModFix/>
          </a:blip>
          <a:stretch>
            <a:fillRect/>
          </a:stretch>
        </p:blipFill>
        <p:spPr>
          <a:xfrm>
            <a:off x="244764" y="2627712"/>
            <a:ext cx="3041225" cy="786525"/>
          </a:xfrm>
          <a:prstGeom prst="rect">
            <a:avLst/>
          </a:prstGeom>
          <a:noFill/>
          <a:ln>
            <a:noFill/>
          </a:ln>
        </p:spPr>
      </p:pic>
      <p:sp>
        <p:nvSpPr>
          <p:cNvPr id="94" name="Google Shape;94;p14"/>
          <p:cNvSpPr txBox="1"/>
          <p:nvPr/>
        </p:nvSpPr>
        <p:spPr>
          <a:xfrm>
            <a:off x="277298" y="3414237"/>
            <a:ext cx="7688700" cy="1936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es" sz="1100" dirty="0">
                <a:solidFill>
                  <a:srgbClr val="33302E"/>
                </a:solidFill>
                <a:latin typeface="Poppins"/>
                <a:ea typeface="Poppins"/>
                <a:cs typeface="Poppins"/>
                <a:sym typeface="Poppins"/>
              </a:rPr>
              <a:t>Es decir, la palabra clave </a:t>
            </a:r>
            <a:r>
              <a:rPr lang="es" sz="1100" b="1" dirty="0">
                <a:solidFill>
                  <a:srgbClr val="33302E"/>
                </a:solidFill>
                <a:latin typeface="Poppins"/>
                <a:ea typeface="Poppins"/>
                <a:cs typeface="Poppins"/>
                <a:sym typeface="Poppins"/>
              </a:rPr>
              <a:t>def</a:t>
            </a:r>
            <a:r>
              <a:rPr lang="es" sz="1100" dirty="0">
                <a:solidFill>
                  <a:srgbClr val="33302E"/>
                </a:solidFill>
                <a:latin typeface="Poppins"/>
                <a:ea typeface="Poppins"/>
                <a:cs typeface="Poppins"/>
                <a:sym typeface="Poppins"/>
              </a:rPr>
              <a:t> seguida del nombre de la función y entre paréntesis los argumentos separados por comas. A continuación, en otra línea, indentado y después de los dos puntos tendríamos las líneas de código que conforman el código a ejecutar por la función.</a:t>
            </a:r>
            <a:endParaRPr sz="1100" dirty="0">
              <a:solidFill>
                <a:srgbClr val="33302E"/>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txBox="1">
            <a:spLocks noGrp="1"/>
          </p:cNvSpPr>
          <p:nvPr>
            <p:ph type="body" idx="1"/>
          </p:nvPr>
        </p:nvSpPr>
        <p:spPr>
          <a:xfrm>
            <a:off x="172845" y="1081004"/>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dirty="0">
                <a:solidFill>
                  <a:srgbClr val="33302E"/>
                </a:solidFill>
                <a:latin typeface="Poppins"/>
                <a:ea typeface="Poppins"/>
                <a:cs typeface="Poppins"/>
                <a:sym typeface="Poppins"/>
              </a:rPr>
              <a:t>La función random devuelve un número flotante aleatorio entre 0.0 y 1.0 (incluyendo 0.0, pero no 1.0). Cada vez que se llama a random, se obtiene el número siguiente de una larga serie. Para ver un ejemplo, ejecuta este bucle: </a:t>
            </a: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r>
              <a:rPr lang="es" sz="1100" dirty="0">
                <a:solidFill>
                  <a:srgbClr val="33302E"/>
                </a:solidFill>
                <a:latin typeface="Poppins"/>
                <a:ea typeface="Poppins"/>
                <a:cs typeface="Poppins"/>
                <a:sym typeface="Poppins"/>
              </a:rPr>
              <a:t>Este programa produce la siguiente lista de 10 números aleatorios entre 0.0 y hasta (pero no incluyendo) 1.0. </a:t>
            </a:r>
            <a:endParaRPr sz="1100" dirty="0">
              <a:solidFill>
                <a:srgbClr val="33302E"/>
              </a:solidFill>
              <a:latin typeface="Poppins"/>
              <a:ea typeface="Poppins"/>
              <a:cs typeface="Poppins"/>
              <a:sym typeface="Poppins"/>
            </a:endParaRPr>
          </a:p>
        </p:txBody>
      </p:sp>
      <p:pic>
        <p:nvPicPr>
          <p:cNvPr id="249" name="Google Shape;249;p32"/>
          <p:cNvPicPr preferRelativeResize="0"/>
          <p:nvPr/>
        </p:nvPicPr>
        <p:blipFill>
          <a:blip r:embed="rId3">
            <a:alphaModFix/>
          </a:blip>
          <a:stretch>
            <a:fillRect/>
          </a:stretch>
        </p:blipFill>
        <p:spPr>
          <a:xfrm>
            <a:off x="2978210" y="1516886"/>
            <a:ext cx="1922950" cy="939625"/>
          </a:xfrm>
          <a:prstGeom prst="rect">
            <a:avLst/>
          </a:prstGeom>
          <a:noFill/>
          <a:ln>
            <a:noFill/>
          </a:ln>
        </p:spPr>
      </p:pic>
      <p:pic>
        <p:nvPicPr>
          <p:cNvPr id="250" name="Google Shape;250;p32"/>
          <p:cNvPicPr preferRelativeResize="0"/>
          <p:nvPr/>
        </p:nvPicPr>
        <p:blipFill>
          <a:blip r:embed="rId4">
            <a:alphaModFix/>
          </a:blip>
          <a:stretch>
            <a:fillRect/>
          </a:stretch>
        </p:blipFill>
        <p:spPr>
          <a:xfrm>
            <a:off x="3224760" y="3070722"/>
            <a:ext cx="1676400" cy="1732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txBox="1">
            <a:spLocks noGrp="1"/>
          </p:cNvSpPr>
          <p:nvPr>
            <p:ph type="title"/>
          </p:nvPr>
        </p:nvSpPr>
        <p:spPr>
          <a:xfrm>
            <a:off x="285861" y="96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Poppins"/>
                <a:ea typeface="Poppins"/>
                <a:cs typeface="Poppins"/>
                <a:sym typeface="Poppins"/>
              </a:rPr>
              <a:t>Finalidad de las funciones</a:t>
            </a:r>
            <a:endParaRPr>
              <a:latin typeface="Poppins"/>
              <a:ea typeface="Poppins"/>
              <a:cs typeface="Poppins"/>
              <a:sym typeface="Poppins"/>
            </a:endParaRPr>
          </a:p>
        </p:txBody>
      </p:sp>
      <p:sp>
        <p:nvSpPr>
          <p:cNvPr id="256" name="Google Shape;256;p33"/>
          <p:cNvSpPr txBox="1">
            <a:spLocks noGrp="1"/>
          </p:cNvSpPr>
          <p:nvPr>
            <p:ph type="body" idx="1"/>
          </p:nvPr>
        </p:nvSpPr>
        <p:spPr>
          <a:xfrm>
            <a:off x="378329" y="1324625"/>
            <a:ext cx="7688700" cy="36207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s" sz="1100" dirty="0">
                <a:solidFill>
                  <a:srgbClr val="33302E"/>
                </a:solidFill>
                <a:latin typeface="Poppins"/>
                <a:ea typeface="Poppins"/>
                <a:cs typeface="Poppins"/>
                <a:sym typeface="Poppins"/>
              </a:rPr>
              <a:t>Puede no estar muy claro por qué merece la pena molestarse en dividir un programa en funciones. Existen varias razones:</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dirty="0">
                <a:solidFill>
                  <a:srgbClr val="33302E"/>
                </a:solidFill>
                <a:latin typeface="Poppins"/>
                <a:ea typeface="Poppins"/>
                <a:cs typeface="Poppins"/>
                <a:sym typeface="Poppins"/>
              </a:rPr>
              <a:t> • El crear una función nueva te da la oportunidad de dar nombre a un grupo de sentencias, lo cual hace tu programa más fácil de leer, entender y depurar. </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dirty="0">
                <a:solidFill>
                  <a:srgbClr val="33302E"/>
                </a:solidFill>
                <a:latin typeface="Poppins"/>
                <a:ea typeface="Poppins"/>
                <a:cs typeface="Poppins"/>
                <a:sym typeface="Poppins"/>
              </a:rPr>
              <a:t>• Las funciones pueden hacer un programa más pequeño, al eliminar código repetido. Además, si quieres realizar cualquier cambio en el futuro, sólo tendrás que hacerlo en un único lugar. </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dirty="0">
                <a:solidFill>
                  <a:srgbClr val="33302E"/>
                </a:solidFill>
                <a:latin typeface="Poppins"/>
                <a:ea typeface="Poppins"/>
                <a:cs typeface="Poppins"/>
                <a:sym typeface="Poppins"/>
              </a:rPr>
              <a:t>• Dividir un programa largo en funciones te permite depurar las partes de una en una y luego ensamblarlas juntas en una sola pieza. </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dirty="0">
                <a:solidFill>
                  <a:srgbClr val="33302E"/>
                </a:solidFill>
                <a:latin typeface="Poppins"/>
                <a:ea typeface="Poppins"/>
                <a:cs typeface="Poppins"/>
                <a:sym typeface="Poppins"/>
              </a:rPr>
              <a:t>• Las funciones bien diseñadas a menudo resultan útiles para otros muchos programas. Una vez que has escrito y depurado una, puedes reutilizarla.</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1200"/>
              </a:spcAft>
              <a:buNone/>
            </a:pPr>
            <a:r>
              <a:rPr lang="es" sz="1100" dirty="0">
                <a:solidFill>
                  <a:srgbClr val="33302E"/>
                </a:solidFill>
                <a:latin typeface="Poppins"/>
                <a:ea typeface="Poppins"/>
                <a:cs typeface="Poppins"/>
                <a:sym typeface="Poppins"/>
              </a:rPr>
              <a:t>Una función, puede tener cualquier tipo de algoritmo y cualquier cantidad de ellos y, utilizar cualquiera de las características vistas hasta ahora. No obstante ello, una buena práctica, indica que la finalidad de una función, debe ser realizar una única acción, reutilizable y por lo tanto, tan genérica como sea posible.</a:t>
            </a:r>
            <a:endParaRPr sz="1100" dirty="0">
              <a:solidFill>
                <a:srgbClr val="33302E"/>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p:nvPr/>
        </p:nvSpPr>
        <p:spPr>
          <a:xfrm>
            <a:off x="751725" y="1084475"/>
            <a:ext cx="1035300" cy="20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162572" y="978208"/>
            <a:ext cx="7688700" cy="907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es" sz="1200" dirty="0">
                <a:solidFill>
                  <a:srgbClr val="33302E"/>
                </a:solidFill>
                <a:latin typeface="Poppins"/>
                <a:ea typeface="Poppins"/>
                <a:cs typeface="Poppins"/>
                <a:sym typeface="Poppins"/>
              </a:rPr>
              <a:t>También podemos encontrarnos con una cadena de texto como primera línea del cuerpo de la función. Estas cadenas se conocen con el nombre de docstring (cadena de documentación) y sirven, como su nombre indica, a modo de documentación de la función.</a:t>
            </a:r>
            <a:endParaRPr sz="1200" dirty="0">
              <a:solidFill>
                <a:srgbClr val="33302E"/>
              </a:solidFill>
              <a:latin typeface="Poppins"/>
              <a:ea typeface="Poppins"/>
              <a:cs typeface="Poppins"/>
              <a:sym typeface="Poppins"/>
            </a:endParaRPr>
          </a:p>
        </p:txBody>
      </p:sp>
      <p:sp>
        <p:nvSpPr>
          <p:cNvPr id="101" name="Google Shape;101;p15"/>
          <p:cNvSpPr txBox="1"/>
          <p:nvPr/>
        </p:nvSpPr>
        <p:spPr>
          <a:xfrm>
            <a:off x="162572" y="2958033"/>
            <a:ext cx="7688700" cy="907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es" sz="1200" dirty="0">
                <a:solidFill>
                  <a:srgbClr val="33302E"/>
                </a:solidFill>
                <a:latin typeface="Poppins"/>
                <a:ea typeface="Poppins"/>
                <a:cs typeface="Poppins"/>
                <a:sym typeface="Poppins"/>
              </a:rPr>
              <a:t>Es importante aclarar que al declarar la función lo único que hacemos es asociar un nombre al fragmento de código que conforma la función, de forma que podamos ejecutar dicho código más tarde referenciándolo por su nombre. Es decir, a la hora de escribir estas líneas no se ejecuta la función. Para llamar a la función (ejecutar su código) se escribiría:</a:t>
            </a:r>
            <a:endParaRPr sz="1200" dirty="0">
              <a:solidFill>
                <a:srgbClr val="33302E"/>
              </a:solidFill>
              <a:latin typeface="Poppins"/>
              <a:ea typeface="Poppins"/>
              <a:cs typeface="Poppins"/>
              <a:sym typeface="Poppins"/>
            </a:endParaRPr>
          </a:p>
        </p:txBody>
      </p:sp>
      <p:pic>
        <p:nvPicPr>
          <p:cNvPr id="102" name="Google Shape;102;p15"/>
          <p:cNvPicPr preferRelativeResize="0"/>
          <p:nvPr/>
        </p:nvPicPr>
        <p:blipFill>
          <a:blip r:embed="rId3">
            <a:alphaModFix/>
          </a:blip>
          <a:stretch>
            <a:fillRect/>
          </a:stretch>
        </p:blipFill>
        <p:spPr>
          <a:xfrm>
            <a:off x="262847" y="1886008"/>
            <a:ext cx="4166570" cy="907800"/>
          </a:xfrm>
          <a:prstGeom prst="rect">
            <a:avLst/>
          </a:prstGeom>
          <a:noFill/>
          <a:ln>
            <a:noFill/>
          </a:ln>
        </p:spPr>
      </p:pic>
      <p:pic>
        <p:nvPicPr>
          <p:cNvPr id="103" name="Google Shape;103;p15"/>
          <p:cNvPicPr preferRelativeResize="0"/>
          <p:nvPr/>
        </p:nvPicPr>
        <p:blipFill>
          <a:blip r:embed="rId4">
            <a:alphaModFix/>
          </a:blip>
          <a:stretch>
            <a:fillRect/>
          </a:stretch>
        </p:blipFill>
        <p:spPr>
          <a:xfrm>
            <a:off x="262847" y="4030058"/>
            <a:ext cx="2076325" cy="324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751725" y="1084475"/>
            <a:ext cx="1035300" cy="20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244765" y="906288"/>
            <a:ext cx="7688700" cy="1573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es" sz="1100" dirty="0">
                <a:solidFill>
                  <a:srgbClr val="33302E"/>
                </a:solidFill>
                <a:latin typeface="Poppins"/>
                <a:ea typeface="Poppins"/>
                <a:cs typeface="Poppins"/>
                <a:sym typeface="Poppins"/>
              </a:rPr>
              <a:t>Es decir, el nombre de la función a la que queremos llamar seguido de los valores que queramos pasar como parámetros entre paréntesis. La asociación de los parámetros y los valores pasados a la función se hace normalmente de izquierda a derecha: como a param1 le hemos dado un valor “hola” y param2 vale 2, mi_funcion imprimiría hola en una línea, y a continuación 2. Sin embargo también es posible modificar el orden de los parámetros si indicamos el nombre del parámetro al que asociar el valor a la hora de llamar a la función:</a:t>
            </a:r>
            <a:endParaRPr sz="1100" dirty="0">
              <a:solidFill>
                <a:srgbClr val="33302E"/>
              </a:solidFill>
              <a:latin typeface="Poppins"/>
              <a:ea typeface="Poppins"/>
              <a:cs typeface="Poppins"/>
              <a:sym typeface="Poppins"/>
            </a:endParaRPr>
          </a:p>
        </p:txBody>
      </p:sp>
      <p:sp>
        <p:nvSpPr>
          <p:cNvPr id="110" name="Google Shape;110;p16"/>
          <p:cNvSpPr txBox="1"/>
          <p:nvPr/>
        </p:nvSpPr>
        <p:spPr>
          <a:xfrm>
            <a:off x="244765" y="2764913"/>
            <a:ext cx="7688700" cy="9078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1200"/>
              </a:spcAft>
              <a:buNone/>
            </a:pPr>
            <a:r>
              <a:rPr lang="es" sz="1100">
                <a:solidFill>
                  <a:srgbClr val="33302E"/>
                </a:solidFill>
                <a:latin typeface="Poppins"/>
                <a:ea typeface="Poppins"/>
                <a:cs typeface="Poppins"/>
                <a:sym typeface="Poppins"/>
              </a:rPr>
              <a:t>El número de valores que se pasan como parámetro al llamar a la función tiene que coincidir con el número de parámetros que la función acepta según la declaración de la función. En caso contrario Python lanzará un error</a:t>
            </a:r>
            <a:endParaRPr sz="1100">
              <a:solidFill>
                <a:srgbClr val="33302E"/>
              </a:solidFill>
              <a:latin typeface="Poppins"/>
              <a:ea typeface="Poppins"/>
              <a:cs typeface="Poppins"/>
              <a:sym typeface="Poppins"/>
            </a:endParaRPr>
          </a:p>
        </p:txBody>
      </p:sp>
      <p:pic>
        <p:nvPicPr>
          <p:cNvPr id="111" name="Google Shape;111;p16"/>
          <p:cNvPicPr preferRelativeResize="0"/>
          <p:nvPr/>
        </p:nvPicPr>
        <p:blipFill>
          <a:blip r:embed="rId3">
            <a:alphaModFix/>
          </a:blip>
          <a:stretch>
            <a:fillRect/>
          </a:stretch>
        </p:blipFill>
        <p:spPr>
          <a:xfrm>
            <a:off x="345040" y="2227763"/>
            <a:ext cx="2951275" cy="384950"/>
          </a:xfrm>
          <a:prstGeom prst="rect">
            <a:avLst/>
          </a:prstGeom>
          <a:noFill/>
          <a:ln>
            <a:noFill/>
          </a:ln>
        </p:spPr>
      </p:pic>
      <p:pic>
        <p:nvPicPr>
          <p:cNvPr id="112" name="Google Shape;112;p16"/>
          <p:cNvPicPr preferRelativeResize="0"/>
          <p:nvPr/>
        </p:nvPicPr>
        <p:blipFill>
          <a:blip r:embed="rId4">
            <a:alphaModFix/>
          </a:blip>
          <a:stretch>
            <a:fillRect/>
          </a:stretch>
        </p:blipFill>
        <p:spPr>
          <a:xfrm>
            <a:off x="345040" y="3672713"/>
            <a:ext cx="4977775" cy="84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34375" y="873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Parámetros</a:t>
            </a:r>
            <a:endParaRPr dirty="0">
              <a:latin typeface="Poppins"/>
              <a:ea typeface="Poppins"/>
              <a:cs typeface="Poppins"/>
              <a:sym typeface="Poppins"/>
            </a:endParaRPr>
          </a:p>
        </p:txBody>
      </p:sp>
      <p:sp>
        <p:nvSpPr>
          <p:cNvPr id="119" name="Google Shape;119;p17"/>
          <p:cNvSpPr txBox="1">
            <a:spLocks noGrp="1"/>
          </p:cNvSpPr>
          <p:nvPr>
            <p:ph type="body" idx="1"/>
          </p:nvPr>
        </p:nvSpPr>
        <p:spPr>
          <a:xfrm>
            <a:off x="239150" y="1267838"/>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dirty="0">
                <a:solidFill>
                  <a:srgbClr val="33302E"/>
                </a:solidFill>
                <a:latin typeface="Poppins"/>
                <a:ea typeface="Poppins"/>
                <a:cs typeface="Poppins"/>
                <a:sym typeface="Poppins"/>
              </a:rPr>
              <a:t>Un parámetro es un valor que la función espera recibir cuando sea llamada (invocada), a fin de ejecutar acciones en base al mismo. Una función puede esperar uno o más parámetros (que irán separados por una coma) o ninguno. </a:t>
            </a: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r>
              <a:rPr lang="es" sz="1100" dirty="0">
                <a:solidFill>
                  <a:srgbClr val="33302E"/>
                </a:solidFill>
                <a:latin typeface="Poppins"/>
                <a:ea typeface="Poppins"/>
                <a:cs typeface="Poppins"/>
                <a:sym typeface="Poppins"/>
              </a:rPr>
              <a:t>Los parámetros que una función espera, serán utilizados por ésta, dentro de su algoritmo, a modo de variables de ámbito local. Es decir, que los parámetros serán variables locales, a las cuáles solo la función podrá acceder:</a:t>
            </a:r>
            <a:endParaRPr sz="1100" dirty="0">
              <a:solidFill>
                <a:srgbClr val="33302E"/>
              </a:solidFill>
              <a:latin typeface="Poppins"/>
              <a:ea typeface="Poppins"/>
              <a:cs typeface="Poppins"/>
              <a:sym typeface="Poppins"/>
            </a:endParaRPr>
          </a:p>
        </p:txBody>
      </p:sp>
      <p:pic>
        <p:nvPicPr>
          <p:cNvPr id="120" name="Google Shape;120;p17"/>
          <p:cNvPicPr preferRelativeResize="0"/>
          <p:nvPr/>
        </p:nvPicPr>
        <p:blipFill>
          <a:blip r:embed="rId3">
            <a:alphaModFix/>
          </a:blip>
          <a:stretch>
            <a:fillRect/>
          </a:stretch>
        </p:blipFill>
        <p:spPr>
          <a:xfrm>
            <a:off x="334375" y="2024538"/>
            <a:ext cx="3074788" cy="535200"/>
          </a:xfrm>
          <a:prstGeom prst="rect">
            <a:avLst/>
          </a:prstGeom>
          <a:noFill/>
          <a:ln>
            <a:noFill/>
          </a:ln>
        </p:spPr>
      </p:pic>
      <p:pic>
        <p:nvPicPr>
          <p:cNvPr id="121" name="Google Shape;121;p17"/>
          <p:cNvPicPr preferRelativeResize="0"/>
          <p:nvPr/>
        </p:nvPicPr>
        <p:blipFill>
          <a:blip r:embed="rId4">
            <a:alphaModFix/>
          </a:blip>
          <a:stretch>
            <a:fillRect/>
          </a:stretch>
        </p:blipFill>
        <p:spPr>
          <a:xfrm>
            <a:off x="334375" y="3635738"/>
            <a:ext cx="3172525" cy="602875"/>
          </a:xfrm>
          <a:prstGeom prst="rect">
            <a:avLst/>
          </a:prstGeom>
          <a:noFill/>
          <a:ln>
            <a:noFill/>
          </a:ln>
        </p:spPr>
      </p:pic>
      <p:pic>
        <p:nvPicPr>
          <p:cNvPr id="122" name="Google Shape;122;p17"/>
          <p:cNvPicPr preferRelativeResize="0"/>
          <p:nvPr/>
        </p:nvPicPr>
        <p:blipFill>
          <a:blip r:embed="rId5">
            <a:alphaModFix/>
          </a:blip>
          <a:stretch>
            <a:fillRect/>
          </a:stretch>
        </p:blipFill>
        <p:spPr>
          <a:xfrm>
            <a:off x="2866025" y="4238613"/>
            <a:ext cx="5943600" cy="9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txBox="1">
            <a:spLocks noGrp="1"/>
          </p:cNvSpPr>
          <p:nvPr>
            <p:ph type="body" idx="1"/>
          </p:nvPr>
        </p:nvSpPr>
        <p:spPr>
          <a:xfrm>
            <a:off x="398877" y="1051730"/>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a:solidFill>
                  <a:srgbClr val="33302E"/>
                </a:solidFill>
                <a:latin typeface="Poppins"/>
                <a:ea typeface="Poppins"/>
                <a:cs typeface="Poppins"/>
                <a:sym typeface="Poppins"/>
              </a:rPr>
              <a:t>Si quisiéramos acceder a esas variables locales, fuera de la función, obtendríamos un error:</a:t>
            </a: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endParaRPr sz="1100">
              <a:solidFill>
                <a:srgbClr val="33302E"/>
              </a:solidFill>
              <a:latin typeface="Poppins"/>
              <a:ea typeface="Poppins"/>
              <a:cs typeface="Poppins"/>
              <a:sym typeface="Poppins"/>
            </a:endParaRPr>
          </a:p>
          <a:p>
            <a:pPr marL="0" lvl="0" indent="0" algn="l" rtl="0">
              <a:spcBef>
                <a:spcPts val="1200"/>
              </a:spcBef>
              <a:spcAft>
                <a:spcPts val="0"/>
              </a:spcAft>
              <a:buNone/>
            </a:pPr>
            <a:r>
              <a:rPr lang="es" sz="1100">
                <a:solidFill>
                  <a:srgbClr val="33302E"/>
                </a:solidFill>
                <a:latin typeface="Poppins"/>
                <a:ea typeface="Poppins"/>
                <a:cs typeface="Poppins"/>
                <a:sym typeface="Poppins"/>
              </a:rPr>
              <a:t>En Python, también es posible, asignar valores por defecto a los parámetros de las funciones. Esto significa, que la función podrá ser llamada con menos argumentos de los que espera:</a:t>
            </a:r>
            <a:endParaRPr sz="1100">
              <a:solidFill>
                <a:srgbClr val="33302E"/>
              </a:solidFill>
              <a:latin typeface="Poppins"/>
              <a:ea typeface="Poppins"/>
              <a:cs typeface="Poppins"/>
              <a:sym typeface="Poppins"/>
            </a:endParaRPr>
          </a:p>
          <a:p>
            <a:pPr marL="0" lvl="0" indent="0" algn="l" rtl="0">
              <a:spcBef>
                <a:spcPts val="1200"/>
              </a:spcBef>
              <a:spcAft>
                <a:spcPts val="1200"/>
              </a:spcAft>
              <a:buNone/>
            </a:pPr>
            <a:endParaRPr sz="1100">
              <a:solidFill>
                <a:srgbClr val="33302E"/>
              </a:solidFill>
              <a:latin typeface="Poppins"/>
              <a:ea typeface="Poppins"/>
              <a:cs typeface="Poppins"/>
              <a:sym typeface="Poppins"/>
            </a:endParaRPr>
          </a:p>
        </p:txBody>
      </p:sp>
      <p:pic>
        <p:nvPicPr>
          <p:cNvPr id="129" name="Google Shape;129;p18"/>
          <p:cNvPicPr preferRelativeResize="0"/>
          <p:nvPr/>
        </p:nvPicPr>
        <p:blipFill>
          <a:blip r:embed="rId3">
            <a:alphaModFix/>
          </a:blip>
          <a:stretch>
            <a:fillRect/>
          </a:stretch>
        </p:blipFill>
        <p:spPr>
          <a:xfrm>
            <a:off x="398877" y="1665343"/>
            <a:ext cx="5943600" cy="904875"/>
          </a:xfrm>
          <a:prstGeom prst="rect">
            <a:avLst/>
          </a:prstGeom>
          <a:noFill/>
          <a:ln>
            <a:noFill/>
          </a:ln>
        </p:spPr>
      </p:pic>
      <p:pic>
        <p:nvPicPr>
          <p:cNvPr id="130" name="Google Shape;130;p18"/>
          <p:cNvPicPr preferRelativeResize="0"/>
          <p:nvPr/>
        </p:nvPicPr>
        <p:blipFill>
          <a:blip r:embed="rId4">
            <a:alphaModFix/>
          </a:blip>
          <a:stretch>
            <a:fillRect/>
          </a:stretch>
        </p:blipFill>
        <p:spPr>
          <a:xfrm>
            <a:off x="483577" y="3499280"/>
            <a:ext cx="4396900" cy="83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title"/>
          </p:nvPr>
        </p:nvSpPr>
        <p:spPr>
          <a:xfrm>
            <a:off x="265313" y="96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Keywords como parámetros</a:t>
            </a:r>
            <a:endParaRPr dirty="0">
              <a:latin typeface="Poppins"/>
              <a:ea typeface="Poppins"/>
              <a:cs typeface="Poppins"/>
              <a:sym typeface="Poppins"/>
            </a:endParaRPr>
          </a:p>
        </p:txBody>
      </p:sp>
      <p:sp>
        <p:nvSpPr>
          <p:cNvPr id="136" name="Google Shape;136;p19"/>
          <p:cNvSpPr txBox="1">
            <a:spLocks noGrp="1"/>
          </p:cNvSpPr>
          <p:nvPr>
            <p:ph type="body" idx="1"/>
          </p:nvPr>
        </p:nvSpPr>
        <p:spPr>
          <a:xfrm>
            <a:off x="347506" y="1667525"/>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100" dirty="0">
                <a:solidFill>
                  <a:srgbClr val="33302E"/>
                </a:solidFill>
                <a:latin typeface="Poppins"/>
                <a:ea typeface="Poppins"/>
                <a:cs typeface="Poppins"/>
                <a:sym typeface="Poppins"/>
              </a:rPr>
              <a:t>En Python, también es posible llamar a una función, pasándole los argumentos esperados, como pares de claves=valor: </a:t>
            </a: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38" name="Google Shape;138;p19"/>
          <p:cNvPicPr preferRelativeResize="0"/>
          <p:nvPr/>
        </p:nvPicPr>
        <p:blipFill>
          <a:blip r:embed="rId3">
            <a:alphaModFix/>
          </a:blip>
          <a:stretch>
            <a:fillRect/>
          </a:stretch>
        </p:blipFill>
        <p:spPr>
          <a:xfrm>
            <a:off x="432206" y="2396594"/>
            <a:ext cx="2937125" cy="415350"/>
          </a:xfrm>
          <a:prstGeom prst="rect">
            <a:avLst/>
          </a:prstGeom>
          <a:noFill/>
          <a:ln>
            <a:noFill/>
          </a:ln>
        </p:spPr>
      </p:pic>
      <p:pic>
        <p:nvPicPr>
          <p:cNvPr id="139" name="Google Shape;139;p19"/>
          <p:cNvPicPr preferRelativeResize="0"/>
          <p:nvPr/>
        </p:nvPicPr>
        <p:blipFill>
          <a:blip r:embed="rId4">
            <a:alphaModFix/>
          </a:blip>
          <a:stretch>
            <a:fillRect/>
          </a:stretch>
        </p:blipFill>
        <p:spPr>
          <a:xfrm>
            <a:off x="432206" y="3166937"/>
            <a:ext cx="3844350" cy="364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276551" y="96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Parámetros arbitrarios </a:t>
            </a:r>
            <a:endParaRPr dirty="0">
              <a:latin typeface="Poppins"/>
              <a:ea typeface="Poppins"/>
              <a:cs typeface="Poppins"/>
              <a:sym typeface="Poppins"/>
            </a:endParaRPr>
          </a:p>
        </p:txBody>
      </p:sp>
      <p:sp>
        <p:nvSpPr>
          <p:cNvPr id="145" name="Google Shape;145;p20"/>
          <p:cNvSpPr txBox="1">
            <a:spLocks noGrp="1"/>
          </p:cNvSpPr>
          <p:nvPr>
            <p:ph type="body" idx="1"/>
          </p:nvPr>
        </p:nvSpPr>
        <p:spPr>
          <a:xfrm>
            <a:off x="261472" y="1324625"/>
            <a:ext cx="7688700" cy="328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dirty="0">
                <a:solidFill>
                  <a:srgbClr val="33302E"/>
                </a:solidFill>
                <a:latin typeface="Poppins"/>
                <a:ea typeface="Poppins"/>
                <a:cs typeface="Poppins"/>
                <a:sym typeface="Poppins"/>
              </a:rPr>
              <a:t>Al igual que en otros lenguajes de alto nivel, es posible que una función, espere recibir un número arbitrario -desconocido- de argumentos. Estos argumentos, llegarán a la función en forma de tupla. Para definir argumentos arbitrarios en una función, se antecede al parámetro un asterisco (*): </a:t>
            </a:r>
            <a:endParaRPr sz="1200" dirty="0">
              <a:solidFill>
                <a:srgbClr val="33302E"/>
              </a:solidFill>
              <a:latin typeface="Poppins"/>
              <a:ea typeface="Poppins"/>
              <a:cs typeface="Poppins"/>
              <a:sym typeface="Poppins"/>
            </a:endParaRPr>
          </a:p>
          <a:p>
            <a:pPr marL="0" lvl="0" indent="0" algn="l" rtl="0">
              <a:spcBef>
                <a:spcPts val="1200"/>
              </a:spcBef>
              <a:spcAft>
                <a:spcPts val="0"/>
              </a:spcAft>
              <a:buNone/>
            </a:pPr>
            <a:endParaRPr sz="1325" dirty="0">
              <a:solidFill>
                <a:srgbClr val="33302E"/>
              </a:solidFill>
              <a:latin typeface="Poppins"/>
              <a:ea typeface="Poppins"/>
              <a:cs typeface="Poppins"/>
              <a:sym typeface="Poppins"/>
            </a:endParaRPr>
          </a:p>
          <a:p>
            <a:pPr marL="0" lvl="0" indent="0" algn="l" rtl="0">
              <a:spcBef>
                <a:spcPts val="1200"/>
              </a:spcBef>
              <a:spcAft>
                <a:spcPts val="0"/>
              </a:spcAft>
              <a:buNone/>
            </a:pPr>
            <a:endParaRPr sz="1325" dirty="0">
              <a:solidFill>
                <a:srgbClr val="33302E"/>
              </a:solidFill>
              <a:latin typeface="Poppins"/>
              <a:ea typeface="Poppins"/>
              <a:cs typeface="Poppins"/>
              <a:sym typeface="Poppins"/>
            </a:endParaRPr>
          </a:p>
          <a:p>
            <a:pPr marL="0" lvl="0" indent="0" algn="l" rtl="0">
              <a:spcBef>
                <a:spcPts val="1200"/>
              </a:spcBef>
              <a:spcAft>
                <a:spcPts val="0"/>
              </a:spcAft>
              <a:buNone/>
            </a:pPr>
            <a:endParaRPr sz="1325" dirty="0">
              <a:solidFill>
                <a:srgbClr val="33302E"/>
              </a:solidFill>
              <a:latin typeface="Poppins"/>
              <a:ea typeface="Poppins"/>
              <a:cs typeface="Poppins"/>
              <a:sym typeface="Poppins"/>
            </a:endParaRPr>
          </a:p>
          <a:p>
            <a:pPr marL="0" lvl="0" indent="0" algn="l" rtl="0">
              <a:spcBef>
                <a:spcPts val="1200"/>
              </a:spcBef>
              <a:spcAft>
                <a:spcPts val="0"/>
              </a:spcAft>
              <a:buNone/>
            </a:pPr>
            <a:endParaRPr sz="1325"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47" name="Google Shape;147;p20"/>
          <p:cNvPicPr preferRelativeResize="0"/>
          <p:nvPr/>
        </p:nvPicPr>
        <p:blipFill>
          <a:blip r:embed="rId3">
            <a:alphaModFix/>
          </a:blip>
          <a:stretch>
            <a:fillRect/>
          </a:stretch>
        </p:blipFill>
        <p:spPr>
          <a:xfrm>
            <a:off x="1464949" y="2408400"/>
            <a:ext cx="4379549" cy="1118950"/>
          </a:xfrm>
          <a:prstGeom prst="rect">
            <a:avLst/>
          </a:prstGeom>
          <a:noFill/>
          <a:ln>
            <a:noFill/>
          </a:ln>
        </p:spPr>
      </p:pic>
      <p:pic>
        <p:nvPicPr>
          <p:cNvPr id="148" name="Google Shape;148;p20"/>
          <p:cNvPicPr preferRelativeResize="0"/>
          <p:nvPr/>
        </p:nvPicPr>
        <p:blipFill>
          <a:blip r:embed="rId4">
            <a:alphaModFix/>
          </a:blip>
          <a:stretch>
            <a:fillRect/>
          </a:stretch>
        </p:blipFill>
        <p:spPr>
          <a:xfrm>
            <a:off x="4460612" y="3700229"/>
            <a:ext cx="4211075" cy="1305725"/>
          </a:xfrm>
          <a:prstGeom prst="rect">
            <a:avLst/>
          </a:prstGeom>
          <a:noFill/>
          <a:ln>
            <a:noFill/>
          </a:ln>
        </p:spPr>
      </p:pic>
      <p:sp>
        <p:nvSpPr>
          <p:cNvPr id="2" name="Rectángulo 1"/>
          <p:cNvSpPr/>
          <p:nvPr/>
        </p:nvSpPr>
        <p:spPr>
          <a:xfrm>
            <a:off x="862178" y="3780128"/>
            <a:ext cx="3431662" cy="830997"/>
          </a:xfrm>
          <a:prstGeom prst="rect">
            <a:avLst/>
          </a:prstGeom>
        </p:spPr>
        <p:txBody>
          <a:bodyPr wrap="square">
            <a:spAutoFit/>
          </a:bodyPr>
          <a:lstStyle/>
          <a:p>
            <a:pPr lvl="0">
              <a:spcBef>
                <a:spcPts val="1200"/>
              </a:spcBef>
            </a:pPr>
            <a:r>
              <a:rPr lang="es-ES" sz="1200" dirty="0">
                <a:solidFill>
                  <a:srgbClr val="33302E"/>
                </a:solidFill>
                <a:latin typeface="Poppins"/>
                <a:ea typeface="Poppins"/>
                <a:cs typeface="Poppins"/>
                <a:sym typeface="Poppins"/>
              </a:rPr>
              <a:t>Es posible también, obtener parámetros arbitrarios como pares de clave=valor. En estos casos, al nombre del parámetro deben precederlo dos </a:t>
            </a:r>
            <a:r>
              <a:rPr lang="es-ES" sz="1200" dirty="0" err="1">
                <a:solidFill>
                  <a:srgbClr val="33302E"/>
                </a:solidFill>
                <a:latin typeface="Poppins"/>
                <a:ea typeface="Poppins"/>
                <a:cs typeface="Poppins"/>
                <a:sym typeface="Poppins"/>
              </a:rPr>
              <a:t>astericos</a:t>
            </a:r>
            <a:r>
              <a:rPr lang="es-ES" sz="1200" dirty="0">
                <a:solidFill>
                  <a:srgbClr val="33302E"/>
                </a:solidFill>
                <a:latin typeface="Poppins"/>
                <a:ea typeface="Poppins"/>
                <a:cs typeface="Poppins"/>
                <a:sym typeface="Poppins"/>
              </a:rPr>
              <a:t> (**): </a:t>
            </a:r>
            <a:endParaRPr lang="es-ES" dirty="0">
              <a:solidFill>
                <a:srgbClr val="33302E"/>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p:nvPr/>
        </p:nvSpPr>
        <p:spPr>
          <a:xfrm>
            <a:off x="727650" y="1132325"/>
            <a:ext cx="929100" cy="19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title"/>
          </p:nvPr>
        </p:nvSpPr>
        <p:spPr>
          <a:xfrm>
            <a:off x="291400" y="92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Poppins"/>
                <a:ea typeface="Poppins"/>
                <a:cs typeface="Poppins"/>
                <a:sym typeface="Poppins"/>
              </a:rPr>
              <a:t>Desempaquetado de parámetros </a:t>
            </a:r>
            <a:endParaRPr dirty="0">
              <a:latin typeface="Poppins"/>
              <a:ea typeface="Poppins"/>
              <a:cs typeface="Poppins"/>
              <a:sym typeface="Poppins"/>
            </a:endParaRPr>
          </a:p>
        </p:txBody>
      </p:sp>
      <p:sp>
        <p:nvSpPr>
          <p:cNvPr id="154" name="Google Shape;154;p21"/>
          <p:cNvSpPr txBox="1">
            <a:spLocks noGrp="1"/>
          </p:cNvSpPr>
          <p:nvPr>
            <p:ph type="body" idx="1"/>
          </p:nvPr>
        </p:nvSpPr>
        <p:spPr>
          <a:xfrm>
            <a:off x="291400" y="1220125"/>
            <a:ext cx="7688700" cy="3286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dirty="0">
                <a:solidFill>
                  <a:srgbClr val="33302E"/>
                </a:solidFill>
                <a:latin typeface="Poppins"/>
                <a:ea typeface="Poppins"/>
                <a:cs typeface="Poppins"/>
                <a:sym typeface="Poppins"/>
              </a:rPr>
              <a:t>Puede ocurrir además, una situación inversa a la anterior. Es decir, que la función espere una lista fija de parámetros, pero que éstos, en vez de estar disponibles de forma separada, se encuentren contenidos en una lista o tupla. En este caso, el signo asterisco (*) deberá preceder al nombre de la lista o tupla que es pasada como parámetro durante la llamada a la función:</a:t>
            </a:r>
            <a:endParaRPr sz="1100" dirty="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endParaRPr sz="1433"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spcBef>
                <a:spcPts val="1200"/>
              </a:spcBef>
              <a:spcAft>
                <a:spcPts val="0"/>
              </a:spcAft>
              <a:buNone/>
            </a:pPr>
            <a:r>
              <a:rPr lang="es" sz="1100" dirty="0">
                <a:solidFill>
                  <a:srgbClr val="33302E"/>
                </a:solidFill>
                <a:latin typeface="Poppins"/>
                <a:ea typeface="Poppins"/>
                <a:cs typeface="Poppins"/>
                <a:sym typeface="Poppins"/>
              </a:rPr>
              <a:t>El mismo caso puede darse cuando los valores a ser pasados como parámetros a una función, se encuentren disponibles en un diccionario. Aquí, deberán pasarse a la función, precedidos de dos asteriscos (**):</a:t>
            </a:r>
            <a:endParaRPr sz="1100" dirty="0">
              <a:solidFill>
                <a:srgbClr val="33302E"/>
              </a:solidFill>
              <a:latin typeface="Poppins"/>
              <a:ea typeface="Poppins"/>
              <a:cs typeface="Poppins"/>
              <a:sym typeface="Poppins"/>
            </a:endParaRPr>
          </a:p>
          <a:p>
            <a:pPr marL="0" lvl="0" indent="0" algn="l" rtl="0">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56" name="Google Shape;156;p21"/>
          <p:cNvPicPr preferRelativeResize="0"/>
          <p:nvPr/>
        </p:nvPicPr>
        <p:blipFill>
          <a:blip r:embed="rId3">
            <a:alphaModFix/>
          </a:blip>
          <a:stretch>
            <a:fillRect/>
          </a:stretch>
        </p:blipFill>
        <p:spPr>
          <a:xfrm>
            <a:off x="405975" y="2299462"/>
            <a:ext cx="3293525" cy="684025"/>
          </a:xfrm>
          <a:prstGeom prst="rect">
            <a:avLst/>
          </a:prstGeom>
          <a:noFill/>
          <a:ln>
            <a:noFill/>
          </a:ln>
        </p:spPr>
      </p:pic>
      <p:pic>
        <p:nvPicPr>
          <p:cNvPr id="157" name="Google Shape;157;p21"/>
          <p:cNvPicPr preferRelativeResize="0"/>
          <p:nvPr/>
        </p:nvPicPr>
        <p:blipFill>
          <a:blip r:embed="rId4">
            <a:alphaModFix/>
          </a:blip>
          <a:stretch>
            <a:fillRect/>
          </a:stretch>
        </p:blipFill>
        <p:spPr>
          <a:xfrm>
            <a:off x="2892321" y="3594674"/>
            <a:ext cx="3681350" cy="734397"/>
          </a:xfrm>
          <a:prstGeom prst="rect">
            <a:avLst/>
          </a:prstGeom>
          <a:noFill/>
          <a:ln>
            <a:noFill/>
          </a:ln>
        </p:spPr>
      </p:pic>
    </p:spTree>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Template>
  <TotalTime>5</TotalTime>
  <Words>1957</Words>
  <Application>Microsoft Office PowerPoint</Application>
  <PresentationFormat>Presentación en pantalla (16:9)</PresentationFormat>
  <Paragraphs>104</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 Light</vt:lpstr>
      <vt:lpstr>Poppins</vt:lpstr>
      <vt:lpstr>Calibri</vt:lpstr>
      <vt:lpstr>misiontic</vt:lpstr>
      <vt:lpstr>Presentación de PowerPoint</vt:lpstr>
      <vt:lpstr>Presentación de PowerPoint</vt:lpstr>
      <vt:lpstr>Presentación de PowerPoint</vt:lpstr>
      <vt:lpstr>Presentación de PowerPoint</vt:lpstr>
      <vt:lpstr>Parámetros</vt:lpstr>
      <vt:lpstr>Presentación de PowerPoint</vt:lpstr>
      <vt:lpstr>Keywords como parámetros</vt:lpstr>
      <vt:lpstr>Parámetros arbitrarios </vt:lpstr>
      <vt:lpstr>Desempaquetado de parámetros </vt:lpstr>
      <vt:lpstr>Llamadas de retorno</vt:lpstr>
      <vt:lpstr>Presentación de PowerPoint</vt:lpstr>
      <vt:lpstr>Saber si una función existe y puede ser llamada</vt:lpstr>
      <vt:lpstr>Funciones internas</vt:lpstr>
      <vt:lpstr>Funciones internas</vt:lpstr>
      <vt:lpstr>Funciones de conversión de tipos </vt:lpstr>
      <vt:lpstr>Funciones de conversión de tipos </vt:lpstr>
      <vt:lpstr>Funciones matemáticas</vt:lpstr>
      <vt:lpstr>Presentación de PowerPoint</vt:lpstr>
      <vt:lpstr>Números aleatorios</vt:lpstr>
      <vt:lpstr>Presentación de PowerPoint</vt:lpstr>
      <vt:lpstr>Finalidad de las funciones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dc:creator>
  <cp:lastModifiedBy>Usuario.</cp:lastModifiedBy>
  <cp:revision>5</cp:revision>
  <dcterms:modified xsi:type="dcterms:W3CDTF">2021-05-06T02:20:33Z</dcterms:modified>
</cp:coreProperties>
</file>