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Lst>
  <p:sldSz cx="9144000" cy="5143500" type="screen16x9"/>
  <p:notesSz cx="6858000" cy="9144000"/>
  <p:embeddedFontLst>
    <p:embeddedFont>
      <p:font typeface="Poppins" panose="00000500000000000000" pitchFamily="50" charset="0"/>
      <p:regular r:id="rId27"/>
      <p:bold r:id="rId28"/>
      <p:italic r:id="rId29"/>
      <p:boldItalic r:id="rId30"/>
    </p:embeddedFont>
    <p:embeddedFont>
      <p:font typeface="Roboto Light" panose="02000000000000000000" pitchFamily="2" charset="0"/>
      <p:regular r:id="rId31"/>
      <p:italic r:id="rId32"/>
    </p:embeddedFont>
    <p:embeddedFont>
      <p:font typeface="Calibri Light" panose="020F0302020204030204" pitchFamily="34" charset="0"/>
      <p:regular r:id="rId33"/>
      <p: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72AFEC-B390-474D-9811-E5E1627F5C10}">
  <a:tblStyle styleId="{B372AFEC-B390-474D-9811-E5E1627F5C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312135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1713f5f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1713f5f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54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1713f5f1a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1713f5f1a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131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1713f5f1a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1713f5f1a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54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1713f5f1a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1713f5f1a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98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1713f5f1a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1713f5f1a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755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1713f5f1a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1713f5f1a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672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1713f5f1a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1713f5f1a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561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1713f5f1a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1713f5f1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345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1713f5f1a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1713f5f1a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662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1713f5f1a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1713f5f1a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91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1713f5f1a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1713f5f1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97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1713f5f1a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1713f5f1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1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1713f5f1a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1713f5f1a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921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1713f5f1a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1713f5f1a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71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d1713f5f1a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1713f5f1a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132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1713f5f1a_0_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1713f5f1a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210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1713f5f1a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1713f5f1a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402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1713f5f1a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1713f5f1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74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1713f5f1a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1713f5f1a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902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1713f5f1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1713f5f1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89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1713f5f1a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1713f5f1a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961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1713f5f1a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1713f5f1a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106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1713f5f1a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1713f5f1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525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1713f5f1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1713f5f1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8FAE9-82A3-7441-8C22-A60AF434E4BA}"/>
              </a:ext>
            </a:extLst>
          </p:cNvPr>
          <p:cNvSpPr>
            <a:spLocks noGrp="1"/>
          </p:cNvSpPr>
          <p:nvPr>
            <p:ph type="ctrTitle"/>
          </p:nvPr>
        </p:nvSpPr>
        <p:spPr>
          <a:xfrm>
            <a:off x="1143000" y="841772"/>
            <a:ext cx="6858000" cy="1790700"/>
          </a:xfrm>
        </p:spPr>
        <p:txBody>
          <a:bodyPr anchor="b"/>
          <a:lstStyle>
            <a:lvl1pPr algn="ctr">
              <a:defRPr sz="4500"/>
            </a:lvl1pPr>
          </a:lstStyle>
          <a:p>
            <a:r>
              <a:rPr lang="es-ES" smtClean="0"/>
              <a:t>Haga clic para modificar el estilo de título del patrón</a:t>
            </a:r>
            <a:endParaRPr lang="x-none"/>
          </a:p>
        </p:txBody>
      </p:sp>
      <p:sp>
        <p:nvSpPr>
          <p:cNvPr id="3" name="Subtitle 2">
            <a:extLst>
              <a:ext uri="{FF2B5EF4-FFF2-40B4-BE49-F238E27FC236}">
                <a16:creationId xmlns="" xmlns:a16="http://schemas.microsoft.com/office/drawing/2014/main" id="{1530EF62-9100-4A49-B5F0-D213C87BA9A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x-none"/>
          </a:p>
        </p:txBody>
      </p:sp>
      <p:sp>
        <p:nvSpPr>
          <p:cNvPr id="4" name="Date Placeholder 3">
            <a:extLst>
              <a:ext uri="{FF2B5EF4-FFF2-40B4-BE49-F238E27FC236}">
                <a16:creationId xmlns="" xmlns:a16="http://schemas.microsoft.com/office/drawing/2014/main" id="{2C566895-255D-2D47-9BCE-DD3E204A6943}"/>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74D3AB93-05A7-D748-ADDD-A4030FBFAF3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D479137D-EAA1-F347-AC37-F23A056ACF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0576208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2D0E02-772A-1544-B046-648E9083325E}"/>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Vertical Text Placeholder 2">
            <a:extLst>
              <a:ext uri="{FF2B5EF4-FFF2-40B4-BE49-F238E27FC236}">
                <a16:creationId xmlns="" xmlns:a16="http://schemas.microsoft.com/office/drawing/2014/main" id="{E17A29EF-4C84-E745-A7F7-5CFC619C605E}"/>
              </a:ext>
            </a:extLst>
          </p:cNvPr>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C0608688-21B4-BF40-9AC3-FCA4753BFE70}"/>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61BFF6A2-D7FF-8B4A-BB20-A2CA41B0C0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1957311B-FC9E-894F-80F3-25E44B0BAF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1923103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640BACB-C1CB-6E4F-82FB-37F8E01720F5}"/>
              </a:ext>
            </a:extLst>
          </p:cNvPr>
          <p:cNvSpPr>
            <a:spLocks noGrp="1"/>
          </p:cNvSpPr>
          <p:nvPr>
            <p:ph type="title" orient="vert"/>
          </p:nvPr>
        </p:nvSpPr>
        <p:spPr>
          <a:xfrm>
            <a:off x="6543675" y="273844"/>
            <a:ext cx="1971675" cy="4358879"/>
          </a:xfrm>
        </p:spPr>
        <p:txBody>
          <a:bodyPr vert="eaVert"/>
          <a:lstStyle/>
          <a:p>
            <a:r>
              <a:rPr lang="es-ES" smtClean="0"/>
              <a:t>Haga clic para modificar el estilo de título del patrón</a:t>
            </a:r>
            <a:endParaRPr lang="x-none"/>
          </a:p>
        </p:txBody>
      </p:sp>
      <p:sp>
        <p:nvSpPr>
          <p:cNvPr id="3" name="Vertical Text Placeholder 2">
            <a:extLst>
              <a:ext uri="{FF2B5EF4-FFF2-40B4-BE49-F238E27FC236}">
                <a16:creationId xmlns="" xmlns:a16="http://schemas.microsoft.com/office/drawing/2014/main" id="{9C94596C-2D6F-7447-851A-A3B2C203DDC9}"/>
              </a:ext>
            </a:extLst>
          </p:cNvPr>
          <p:cNvSpPr>
            <a:spLocks noGrp="1"/>
          </p:cNvSpPr>
          <p:nvPr>
            <p:ph type="body" orient="vert" idx="1"/>
          </p:nvPr>
        </p:nvSpPr>
        <p:spPr>
          <a:xfrm>
            <a:off x="628650" y="273844"/>
            <a:ext cx="5800725" cy="435887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41C83809-ED0E-AA47-9F9B-3168804AFAC8}"/>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EEF709EA-03E8-0C45-8C09-2F9C60E1E1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DCD4B20-9E6E-C14D-A101-61A1DF618A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0040796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s-ES" smtClean="0"/>
              <a:t>Haga clic para modificar el estilo de título del patrón</a:t>
            </a:r>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s-ES" smtClean="0"/>
              <a:t>Haga clic para modificar el estilo de texto del patrón</a:t>
            </a: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85041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F94F70-3989-3649-A1CE-171C029F9D9C}"/>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68780915-F435-FC45-9192-F92E3EDFFBAA}"/>
              </a:ext>
            </a:extLst>
          </p:cNvPr>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E39B8307-5B8D-644B-A870-64EC019E977B}"/>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F92B62A0-832B-E444-9287-8D3DC16F155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4AFC2F8A-0615-2049-BA6A-2980987AAE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9043407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ADCAE3-1C8D-224B-B8D5-761CBB7F919D}"/>
              </a:ext>
            </a:extLst>
          </p:cNvPr>
          <p:cNvSpPr>
            <a:spLocks noGrp="1"/>
          </p:cNvSpPr>
          <p:nvPr>
            <p:ph type="title"/>
          </p:nvPr>
        </p:nvSpPr>
        <p:spPr>
          <a:xfrm>
            <a:off x="623888" y="1282304"/>
            <a:ext cx="7886700" cy="2139553"/>
          </a:xfrm>
        </p:spPr>
        <p:txBody>
          <a:bodyPr anchor="b"/>
          <a:lstStyle>
            <a:lvl1pPr>
              <a:defRPr sz="4500"/>
            </a:lvl1p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D1C8C847-3FAA-0847-B9AB-68372097D1C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Date Placeholder 3">
            <a:extLst>
              <a:ext uri="{FF2B5EF4-FFF2-40B4-BE49-F238E27FC236}">
                <a16:creationId xmlns="" xmlns:a16="http://schemas.microsoft.com/office/drawing/2014/main" id="{7018C08F-1B48-A444-ABE3-A6985DDE056F}"/>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9ADC6A4E-3A6C-DD47-AC73-4DBFC15810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8A98444-0109-9344-8875-F03D133D45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2139191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E6720-20EA-1D43-BF2F-9001BE84E62F}"/>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843FC9E3-24E5-794E-A689-1FCFC583AF8D}"/>
              </a:ext>
            </a:extLst>
          </p:cNvPr>
          <p:cNvSpPr>
            <a:spLocks noGrp="1"/>
          </p:cNvSpPr>
          <p:nvPr>
            <p:ph sz="half" idx="1"/>
          </p:nvPr>
        </p:nvSpPr>
        <p:spPr>
          <a:xfrm>
            <a:off x="6286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Content Placeholder 3">
            <a:extLst>
              <a:ext uri="{FF2B5EF4-FFF2-40B4-BE49-F238E27FC236}">
                <a16:creationId xmlns="" xmlns:a16="http://schemas.microsoft.com/office/drawing/2014/main" id="{28132B11-E15D-854D-AA9B-03F87D33B26E}"/>
              </a:ext>
            </a:extLst>
          </p:cNvPr>
          <p:cNvSpPr>
            <a:spLocks noGrp="1"/>
          </p:cNvSpPr>
          <p:nvPr>
            <p:ph sz="half" idx="2"/>
          </p:nvPr>
        </p:nvSpPr>
        <p:spPr>
          <a:xfrm>
            <a:off x="46291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Date Placeholder 4">
            <a:extLst>
              <a:ext uri="{FF2B5EF4-FFF2-40B4-BE49-F238E27FC236}">
                <a16:creationId xmlns="" xmlns:a16="http://schemas.microsoft.com/office/drawing/2014/main" id="{405ED4A5-50D0-5F43-A47F-B25343576C9E}"/>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DB651469-F229-F74C-8CA0-70C23149F0E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10D5C797-B715-314C-A749-64EAFF6FB8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7960725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6738D-2F47-FC47-92BB-4FC9269670D7}"/>
              </a:ext>
            </a:extLst>
          </p:cNvPr>
          <p:cNvSpPr>
            <a:spLocks noGrp="1"/>
          </p:cNvSpPr>
          <p:nvPr>
            <p:ph type="title"/>
          </p:nvPr>
        </p:nvSpPr>
        <p:spPr>
          <a:xfrm>
            <a:off x="629841" y="273844"/>
            <a:ext cx="7886700" cy="994172"/>
          </a:xfrm>
        </p:spPr>
        <p:txBody>
          <a:body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377EE744-854A-EA4F-9650-B7C97A9C4A6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a:extLst>
              <a:ext uri="{FF2B5EF4-FFF2-40B4-BE49-F238E27FC236}">
                <a16:creationId xmlns="" xmlns:a16="http://schemas.microsoft.com/office/drawing/2014/main" id="{4F7C771C-7D66-DA4E-85DC-EF5945F00D47}"/>
              </a:ext>
            </a:extLst>
          </p:cNvPr>
          <p:cNvSpPr>
            <a:spLocks noGrp="1"/>
          </p:cNvSpPr>
          <p:nvPr>
            <p:ph sz="half" idx="2"/>
          </p:nvPr>
        </p:nvSpPr>
        <p:spPr>
          <a:xfrm>
            <a:off x="629842" y="1878806"/>
            <a:ext cx="3868340"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Text Placeholder 4">
            <a:extLst>
              <a:ext uri="{FF2B5EF4-FFF2-40B4-BE49-F238E27FC236}">
                <a16:creationId xmlns="" xmlns:a16="http://schemas.microsoft.com/office/drawing/2014/main" id="{5A740682-7A86-EA4A-8231-754605E06E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a:extLst>
              <a:ext uri="{FF2B5EF4-FFF2-40B4-BE49-F238E27FC236}">
                <a16:creationId xmlns="" xmlns:a16="http://schemas.microsoft.com/office/drawing/2014/main" id="{DB7679C4-F553-874A-A04B-B01767D7C320}"/>
              </a:ext>
            </a:extLst>
          </p:cNvPr>
          <p:cNvSpPr>
            <a:spLocks noGrp="1"/>
          </p:cNvSpPr>
          <p:nvPr>
            <p:ph sz="quarter" idx="4"/>
          </p:nvPr>
        </p:nvSpPr>
        <p:spPr>
          <a:xfrm>
            <a:off x="4629150" y="1878806"/>
            <a:ext cx="3887391"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7" name="Date Placeholder 6">
            <a:extLst>
              <a:ext uri="{FF2B5EF4-FFF2-40B4-BE49-F238E27FC236}">
                <a16:creationId xmlns="" xmlns:a16="http://schemas.microsoft.com/office/drawing/2014/main" id="{C5BEFC62-31B8-EF49-9A8C-9C09148C90B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8" name="Footer Placeholder 7">
            <a:extLst>
              <a:ext uri="{FF2B5EF4-FFF2-40B4-BE49-F238E27FC236}">
                <a16:creationId xmlns="" xmlns:a16="http://schemas.microsoft.com/office/drawing/2014/main" id="{2B29DAD3-0619-6344-93B9-F8049DD65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F1EE05F8-6B7A-E74B-AACE-D11C4086F7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306613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E8950-0CCB-464A-A6A8-CFA7DACA16B2}"/>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Date Placeholder 2">
            <a:extLst>
              <a:ext uri="{FF2B5EF4-FFF2-40B4-BE49-F238E27FC236}">
                <a16:creationId xmlns="" xmlns:a16="http://schemas.microsoft.com/office/drawing/2014/main" id="{5728588D-7D20-2F41-9EE4-C8D382800BE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4" name="Footer Placeholder 3">
            <a:extLst>
              <a:ext uri="{FF2B5EF4-FFF2-40B4-BE49-F238E27FC236}">
                <a16:creationId xmlns="" xmlns:a16="http://schemas.microsoft.com/office/drawing/2014/main" id="{E6A7D752-1F18-6D44-8D2B-24BD71B531F2}"/>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8602AB28-1762-D74A-994B-BAB48791E8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2865944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D2C61E9-A9DE-C44A-9AF2-295ADF3BDB4E}"/>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3" name="Footer Placeholder 2">
            <a:extLst>
              <a:ext uri="{FF2B5EF4-FFF2-40B4-BE49-F238E27FC236}">
                <a16:creationId xmlns="" xmlns:a16="http://schemas.microsoft.com/office/drawing/2014/main" id="{C9D95CB7-301E-E34A-A0A5-6A19EB9A5370}"/>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221CFFA3-850A-2B44-8D06-04340B3D07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6837163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B6F84A-85C3-294A-AAD3-16933C45F462}"/>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8F0DE22A-0D1A-044E-8011-DC3A23A0E96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Text Placeholder 3">
            <a:extLst>
              <a:ext uri="{FF2B5EF4-FFF2-40B4-BE49-F238E27FC236}">
                <a16:creationId xmlns="" xmlns:a16="http://schemas.microsoft.com/office/drawing/2014/main" id="{7682B57F-60A4-5549-989B-C115412C62C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 xmlns:a16="http://schemas.microsoft.com/office/drawing/2014/main" id="{D059B7AA-FC34-5D4B-9CDA-A77EBB5F1764}"/>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53B34AA4-3978-FF41-B916-D173B71C9AB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DB369A07-B5FA-F949-8DE7-5E86F9D771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802093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77853D-AD11-B148-8FD7-7D455D678FAC}"/>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Picture Placeholder 2">
            <a:extLst>
              <a:ext uri="{FF2B5EF4-FFF2-40B4-BE49-F238E27FC236}">
                <a16:creationId xmlns="" xmlns:a16="http://schemas.microsoft.com/office/drawing/2014/main" id="{BBFAF04B-C97D-684A-9663-ABD90F25461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x-none"/>
          </a:p>
        </p:txBody>
      </p:sp>
      <p:sp>
        <p:nvSpPr>
          <p:cNvPr id="4" name="Text Placeholder 3">
            <a:extLst>
              <a:ext uri="{FF2B5EF4-FFF2-40B4-BE49-F238E27FC236}">
                <a16:creationId xmlns="" xmlns:a16="http://schemas.microsoft.com/office/drawing/2014/main" id="{18578428-216E-8745-9E27-B71E8A17E6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 xmlns:a16="http://schemas.microsoft.com/office/drawing/2014/main" id="{33FDCB1E-5F91-9A4A-AA84-3EB7AFFDE91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C5FDC322-3BCE-E44B-94F2-162F7651127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BA8319EB-D58E-1240-BC66-D553E24446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3931349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A8C874-7E6E-8348-8451-9A1FA370DDA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8A4C8E06-EF32-1147-A16D-E8DF40756B1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7DF09720-1D82-D841-AA4A-1663EA3440E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A19744A0-D8DF-F84B-B74D-307D3A86C9D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DCFBBCE3-2557-8345-A5B1-3E729CC0D01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792293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x-non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sz="4200" b="1" dirty="0">
              <a:solidFill>
                <a:srgbClr val="1A1A1A"/>
              </a:solidFill>
              <a:latin typeface="Poppins"/>
              <a:ea typeface="Poppins"/>
              <a:cs typeface="Poppins"/>
              <a:sym typeface="Poppins"/>
            </a:endParaRPr>
          </a:p>
          <a:p>
            <a:pPr marL="0" lvl="0" indent="0" algn="l" rtl="0">
              <a:spcBef>
                <a:spcPts val="0"/>
              </a:spcBef>
              <a:spcAft>
                <a:spcPts val="0"/>
              </a:spcAft>
              <a:buNone/>
            </a:pPr>
            <a:r>
              <a:rPr lang="es" sz="4200" b="1" dirty="0">
                <a:solidFill>
                  <a:srgbClr val="1A1A1A"/>
                </a:solidFill>
                <a:latin typeface="Poppins"/>
                <a:ea typeface="Poppins"/>
                <a:cs typeface="Poppins"/>
                <a:sym typeface="Poppins"/>
              </a:rPr>
              <a:t>Archivos </a:t>
            </a:r>
            <a:r>
              <a:rPr lang="es" sz="4200" i="1" dirty="0">
                <a:solidFill>
                  <a:srgbClr val="1A1A1A"/>
                </a:solidFill>
                <a:latin typeface="Roboto Light"/>
                <a:ea typeface="Roboto Light"/>
                <a:cs typeface="Roboto Light"/>
                <a:sym typeface="Roboto Light"/>
              </a:rPr>
              <a:t>Files</a:t>
            </a:r>
            <a:endParaRPr sz="4200" i="1" dirty="0">
              <a:solidFill>
                <a:srgbClr val="1A1A1A"/>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p:nvPr/>
        </p:nvSpPr>
        <p:spPr>
          <a:xfrm>
            <a:off x="316683" y="909268"/>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s" sz="2600" b="1" dirty="0">
                <a:solidFill>
                  <a:srgbClr val="1A1A1A"/>
                </a:solidFill>
                <a:latin typeface="Poppins"/>
                <a:ea typeface="Poppins"/>
                <a:cs typeface="Poppins"/>
                <a:sym typeface="Poppins"/>
              </a:rPr>
              <a:t>Abriendo archivos</a:t>
            </a:r>
            <a:endParaRPr sz="2600" i="1" dirty="0">
              <a:solidFill>
                <a:srgbClr val="1A1A1A"/>
              </a:solidFill>
              <a:latin typeface="Poppins"/>
              <a:ea typeface="Poppins"/>
              <a:cs typeface="Poppins"/>
              <a:sym typeface="Poppins"/>
            </a:endParaRPr>
          </a:p>
        </p:txBody>
      </p:sp>
      <p:sp>
        <p:nvSpPr>
          <p:cNvPr id="150" name="Google Shape;150;p22"/>
          <p:cNvSpPr txBox="1"/>
          <p:nvPr/>
        </p:nvSpPr>
        <p:spPr>
          <a:xfrm>
            <a:off x="347726" y="1265856"/>
            <a:ext cx="7688700" cy="3552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a:solidFill>
                  <a:srgbClr val="33302E"/>
                </a:solidFill>
                <a:latin typeface="Poppins"/>
                <a:ea typeface="Poppins"/>
                <a:cs typeface="Poppins"/>
                <a:sym typeface="Poppins"/>
              </a:rPr>
              <a:t>Cuando queremos abrir o escribir un archivo (digamos, en el disco duro), primero debemos abrir el archivo. Al abrir el archivo nos comunicamos con el sistema operativo, el cual sabe dónde están almacenados los datos de cada archivo. Cuando abres un archivo, le estás pidiendo al sistema operativo que encuentre el archivo por su nombre y se asegure de que existe. En este ejemplo, abrimos el archivo mbox.txt, el cual debería estar almacenado en el mismo directorio en que estás localizado cuando inicias Python</a:t>
            </a:r>
            <a:endParaRPr sz="110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a:solidFill>
                  <a:srgbClr val="33302E"/>
                </a:solidFill>
                <a:latin typeface="Poppins"/>
                <a:ea typeface="Poppins"/>
                <a:cs typeface="Poppins"/>
                <a:sym typeface="Poppins"/>
              </a:rPr>
              <a:t>Si el open es exitoso, el sistema operativo nos devuelve un manejador de archivo. El manejador de archivo no son los datos contenidos en el archivo, sino un “manejador” (handler) que podemos usar para leer los datos. Obtendrás un manejador de archivo si el archivo solicitado existe y si tienes los permisos apropiados para leerlo.</a:t>
            </a:r>
            <a:endParaRPr sz="1100">
              <a:solidFill>
                <a:srgbClr val="33302E"/>
              </a:solidFill>
              <a:latin typeface="Poppins"/>
              <a:ea typeface="Poppins"/>
              <a:cs typeface="Poppins"/>
              <a:sym typeface="Poppins"/>
            </a:endParaRPr>
          </a:p>
        </p:txBody>
      </p:sp>
      <p:pic>
        <p:nvPicPr>
          <p:cNvPr id="151" name="Google Shape;151;p22"/>
          <p:cNvPicPr preferRelativeResize="0"/>
          <p:nvPr/>
        </p:nvPicPr>
        <p:blipFill>
          <a:blip r:embed="rId3">
            <a:alphaModFix/>
          </a:blip>
          <a:stretch>
            <a:fillRect/>
          </a:stretch>
        </p:blipFill>
        <p:spPr>
          <a:xfrm>
            <a:off x="863250" y="2633475"/>
            <a:ext cx="5405590" cy="71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txBox="1"/>
          <p:nvPr/>
        </p:nvSpPr>
        <p:spPr>
          <a:xfrm>
            <a:off x="370090" y="1666576"/>
            <a:ext cx="7688700" cy="4006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a:solidFill>
                  <a:srgbClr val="33302E"/>
                </a:solidFill>
                <a:latin typeface="Poppins"/>
                <a:ea typeface="Poppins"/>
                <a:cs typeface="Poppins"/>
                <a:sym typeface="Poppins"/>
              </a:rPr>
              <a:t>Si el archivo no existe, open fallará con un mensaje de error y no obtendrás un manejador para acceder al contenido del archivo: </a:t>
            </a:r>
            <a:endParaRPr sz="110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158" name="Google Shape;158;p23"/>
          <p:cNvPicPr preferRelativeResize="0"/>
          <p:nvPr/>
        </p:nvPicPr>
        <p:blipFill>
          <a:blip r:embed="rId3">
            <a:alphaModFix/>
          </a:blip>
          <a:stretch>
            <a:fillRect/>
          </a:stretch>
        </p:blipFill>
        <p:spPr>
          <a:xfrm>
            <a:off x="370090" y="2433276"/>
            <a:ext cx="3548825" cy="643225"/>
          </a:xfrm>
          <a:prstGeom prst="rect">
            <a:avLst/>
          </a:prstGeom>
          <a:noFill/>
          <a:ln>
            <a:noFill/>
          </a:ln>
        </p:spPr>
      </p:pic>
      <p:pic>
        <p:nvPicPr>
          <p:cNvPr id="159" name="Google Shape;159;p23"/>
          <p:cNvPicPr preferRelativeResize="0"/>
          <p:nvPr/>
        </p:nvPicPr>
        <p:blipFill>
          <a:blip r:embed="rId4">
            <a:alphaModFix/>
          </a:blip>
          <a:stretch>
            <a:fillRect/>
          </a:stretch>
        </p:blipFill>
        <p:spPr>
          <a:xfrm>
            <a:off x="370090" y="2868576"/>
            <a:ext cx="5269650" cy="53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p:nvPr/>
        </p:nvSpPr>
        <p:spPr>
          <a:xfrm>
            <a:off x="277623" y="9608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s" sz="2600" b="1" dirty="0">
                <a:solidFill>
                  <a:srgbClr val="1A1A1A"/>
                </a:solidFill>
                <a:latin typeface="Poppins"/>
                <a:ea typeface="Poppins"/>
                <a:cs typeface="Poppins"/>
                <a:sym typeface="Poppins"/>
              </a:rPr>
              <a:t> Archivos de texto y líneas </a:t>
            </a:r>
            <a:endParaRPr sz="2600" i="1" dirty="0">
              <a:solidFill>
                <a:srgbClr val="1A1A1A"/>
              </a:solidFill>
              <a:latin typeface="Poppins"/>
              <a:ea typeface="Poppins"/>
              <a:cs typeface="Poppins"/>
              <a:sym typeface="Poppins"/>
            </a:endParaRPr>
          </a:p>
        </p:txBody>
      </p:sp>
      <p:sp>
        <p:nvSpPr>
          <p:cNvPr id="166" name="Google Shape;166;p24"/>
          <p:cNvSpPr txBox="1"/>
          <p:nvPr/>
        </p:nvSpPr>
        <p:spPr>
          <a:xfrm>
            <a:off x="277623" y="1422558"/>
            <a:ext cx="7688700" cy="3552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Un archivo de texto puede ser considerado como una secuencia de líneas, así como una cadena de Python puede ser considerada como una secuencia de caracteres. Por ejemplo, este es un ejemplo de un archivo de texto que registra la actividad de correos de varias personas en un equipo de desarrollo de un proyecto de código abierto (open source):</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Para separar el archivo en líneas, hay un carácter especial que representa el “final de una línea” llamado salto de línea.</a:t>
            </a:r>
            <a:endParaRPr sz="1100" dirty="0">
              <a:solidFill>
                <a:srgbClr val="33302E"/>
              </a:solidFill>
              <a:latin typeface="Poppins"/>
              <a:ea typeface="Poppins"/>
              <a:cs typeface="Poppins"/>
              <a:sym typeface="Poppins"/>
            </a:endParaRPr>
          </a:p>
        </p:txBody>
      </p:sp>
      <p:pic>
        <p:nvPicPr>
          <p:cNvPr id="167" name="Google Shape;167;p24"/>
          <p:cNvPicPr preferRelativeResize="0"/>
          <p:nvPr/>
        </p:nvPicPr>
        <p:blipFill>
          <a:blip r:embed="rId3">
            <a:alphaModFix/>
          </a:blip>
          <a:stretch>
            <a:fillRect/>
          </a:stretch>
        </p:blipFill>
        <p:spPr>
          <a:xfrm>
            <a:off x="338151" y="2438346"/>
            <a:ext cx="5148700" cy="152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txBox="1"/>
          <p:nvPr/>
        </p:nvSpPr>
        <p:spPr>
          <a:xfrm>
            <a:off x="226252" y="958779"/>
            <a:ext cx="7688700" cy="4441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En Python, representamos el salto de línea como una barra invertida-n en las cadenas. Incluso aunque esto parezca dos caracteres, realmente es un solo carácter. Cuando vemos la variable interactuando con el intérprete, este nos muestra el \n en la cadena, pero cuando usamos print para mostrar la cadena, vemos la cadena separada en dos líneas debido al salto de línea.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p:txBody>
      </p:sp>
      <p:pic>
        <p:nvPicPr>
          <p:cNvPr id="174" name="Google Shape;174;p25"/>
          <p:cNvPicPr preferRelativeResize="0"/>
          <p:nvPr/>
        </p:nvPicPr>
        <p:blipFill>
          <a:blip r:embed="rId3">
            <a:alphaModFix/>
          </a:blip>
          <a:stretch>
            <a:fillRect/>
          </a:stretch>
        </p:blipFill>
        <p:spPr>
          <a:xfrm>
            <a:off x="324427" y="1868404"/>
            <a:ext cx="2524050" cy="1036072"/>
          </a:xfrm>
          <a:prstGeom prst="rect">
            <a:avLst/>
          </a:prstGeom>
          <a:noFill/>
          <a:ln>
            <a:noFill/>
          </a:ln>
        </p:spPr>
      </p:pic>
      <p:pic>
        <p:nvPicPr>
          <p:cNvPr id="175" name="Google Shape;175;p25"/>
          <p:cNvPicPr preferRelativeResize="0"/>
          <p:nvPr/>
        </p:nvPicPr>
        <p:blipFill>
          <a:blip r:embed="rId4">
            <a:alphaModFix/>
          </a:blip>
          <a:stretch>
            <a:fillRect/>
          </a:stretch>
        </p:blipFill>
        <p:spPr>
          <a:xfrm>
            <a:off x="346964" y="2773826"/>
            <a:ext cx="1428303" cy="1268328"/>
          </a:xfrm>
          <a:prstGeom prst="rect">
            <a:avLst/>
          </a:prstGeom>
          <a:noFill/>
          <a:ln>
            <a:noFill/>
          </a:ln>
        </p:spPr>
      </p:pic>
      <p:sp>
        <p:nvSpPr>
          <p:cNvPr id="2" name="Rectángulo 1"/>
          <p:cNvSpPr/>
          <p:nvPr/>
        </p:nvSpPr>
        <p:spPr>
          <a:xfrm>
            <a:off x="3590189" y="2904476"/>
            <a:ext cx="4572000" cy="1803571"/>
          </a:xfrm>
          <a:prstGeom prst="rect">
            <a:avLst/>
          </a:prstGeom>
        </p:spPr>
        <p:txBody>
          <a:bodyPr>
            <a:spAutoFit/>
          </a:bodyPr>
          <a:lstStyle/>
          <a:p>
            <a:pPr lvl="0">
              <a:lnSpc>
                <a:spcPct val="115000"/>
              </a:lnSpc>
              <a:spcBef>
                <a:spcPts val="1200"/>
              </a:spcBef>
            </a:pPr>
            <a:r>
              <a:rPr lang="es-ES" sz="1100" dirty="0">
                <a:solidFill>
                  <a:srgbClr val="33302E"/>
                </a:solidFill>
                <a:latin typeface="Poppins"/>
                <a:ea typeface="Poppins"/>
                <a:cs typeface="Poppins"/>
                <a:sym typeface="Poppins"/>
              </a:rPr>
              <a:t>También puedes ver que el tamaño de la cadena</a:t>
            </a:r>
            <a:r>
              <a:rPr lang="es-ES" sz="1100" b="1" i="1" dirty="0">
                <a:solidFill>
                  <a:srgbClr val="33302E"/>
                </a:solidFill>
                <a:latin typeface="Poppins"/>
                <a:ea typeface="Poppins"/>
                <a:cs typeface="Poppins"/>
                <a:sym typeface="Poppins"/>
              </a:rPr>
              <a:t> </a:t>
            </a:r>
            <a:r>
              <a:rPr lang="es-ES" sz="1100" b="1" dirty="0">
                <a:solidFill>
                  <a:srgbClr val="33302E"/>
                </a:solidFill>
                <a:latin typeface="Poppins"/>
                <a:ea typeface="Poppins"/>
                <a:cs typeface="Poppins"/>
                <a:sym typeface="Poppins"/>
              </a:rPr>
              <a:t>X\</a:t>
            </a:r>
            <a:r>
              <a:rPr lang="es-ES" sz="1100" b="1" dirty="0" err="1">
                <a:solidFill>
                  <a:srgbClr val="33302E"/>
                </a:solidFill>
                <a:latin typeface="Poppins"/>
                <a:ea typeface="Poppins"/>
                <a:cs typeface="Poppins"/>
                <a:sym typeface="Poppins"/>
              </a:rPr>
              <a:t>nY</a:t>
            </a:r>
            <a:r>
              <a:rPr lang="es-ES" sz="1100" b="1" dirty="0">
                <a:solidFill>
                  <a:srgbClr val="33302E"/>
                </a:solidFill>
                <a:latin typeface="Poppins"/>
                <a:ea typeface="Poppins"/>
                <a:cs typeface="Poppins"/>
                <a:sym typeface="Poppins"/>
              </a:rPr>
              <a:t> </a:t>
            </a:r>
            <a:r>
              <a:rPr lang="es-ES" sz="1100" dirty="0">
                <a:solidFill>
                  <a:srgbClr val="33302E"/>
                </a:solidFill>
                <a:latin typeface="Poppins"/>
                <a:ea typeface="Poppins"/>
                <a:cs typeface="Poppins"/>
                <a:sym typeface="Poppins"/>
              </a:rPr>
              <a:t>es tres caracteres debido a que el separador de línea es un solo carácter. </a:t>
            </a:r>
          </a:p>
          <a:p>
            <a:pPr lvl="0">
              <a:lnSpc>
                <a:spcPct val="115000"/>
              </a:lnSpc>
              <a:spcBef>
                <a:spcPts val="1200"/>
              </a:spcBef>
              <a:spcAft>
                <a:spcPts val="1200"/>
              </a:spcAft>
            </a:pPr>
            <a:r>
              <a:rPr lang="es-ES" sz="1100" dirty="0">
                <a:solidFill>
                  <a:srgbClr val="33302E"/>
                </a:solidFill>
                <a:latin typeface="Poppins"/>
                <a:ea typeface="Poppins"/>
                <a:cs typeface="Poppins"/>
                <a:sym typeface="Poppins"/>
              </a:rPr>
              <a:t>Por tanto, cuando vemos las líneas en un archivo, necesitamos imaginar que ahí hay un carácter invisible llamado separador de línea al final de cada línea, el cual marca el final de la misma. De modo que el separador de línea separa los caracteres del archivo en líneas. </a:t>
            </a:r>
            <a:endParaRPr lang="es-ES" sz="1100" dirty="0">
              <a:solidFill>
                <a:srgbClr val="33302E"/>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p:nvPr/>
        </p:nvSpPr>
        <p:spPr>
          <a:xfrm>
            <a:off x="287897" y="94098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s" sz="2600" b="1" dirty="0">
                <a:solidFill>
                  <a:srgbClr val="1A1A1A"/>
                </a:solidFill>
                <a:latin typeface="Poppins"/>
                <a:ea typeface="Poppins"/>
                <a:cs typeface="Poppins"/>
                <a:sym typeface="Poppins"/>
              </a:rPr>
              <a:t> Lectura de archivos</a:t>
            </a:r>
            <a:endParaRPr sz="2600" i="1" dirty="0">
              <a:solidFill>
                <a:srgbClr val="1A1A1A"/>
              </a:solidFill>
              <a:latin typeface="Poppins"/>
              <a:ea typeface="Poppins"/>
              <a:cs typeface="Poppins"/>
              <a:sym typeface="Poppins"/>
            </a:endParaRPr>
          </a:p>
        </p:txBody>
      </p:sp>
      <p:sp>
        <p:nvSpPr>
          <p:cNvPr id="182" name="Google Shape;182;p26"/>
          <p:cNvSpPr txBox="1"/>
          <p:nvPr/>
        </p:nvSpPr>
        <p:spPr>
          <a:xfrm>
            <a:off x="287897" y="1324625"/>
            <a:ext cx="7688700" cy="3552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Aunque el</a:t>
            </a:r>
            <a:r>
              <a:rPr lang="es" sz="1100" b="1" i="1" dirty="0">
                <a:solidFill>
                  <a:srgbClr val="33302E"/>
                </a:solidFill>
                <a:latin typeface="Poppins"/>
                <a:ea typeface="Poppins"/>
                <a:cs typeface="Poppins"/>
                <a:sym typeface="Poppins"/>
              </a:rPr>
              <a:t> manejador de archivo</a:t>
            </a:r>
            <a:r>
              <a:rPr lang="es" sz="1100" dirty="0">
                <a:solidFill>
                  <a:srgbClr val="33302E"/>
                </a:solidFill>
                <a:latin typeface="Poppins"/>
                <a:ea typeface="Poppins"/>
                <a:cs typeface="Poppins"/>
                <a:sym typeface="Poppins"/>
              </a:rPr>
              <a:t> no contiene los datos de un archivo, es bastante fácil utilizarlo en un bucle for para leer a través del archivo y contar cada una de sus líneas: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Podemos usar el manejador de archivos como una secuencia en nuestro bucle for. Nuestro bucle </a:t>
            </a:r>
            <a:r>
              <a:rPr lang="es" sz="1100" b="1" i="1" dirty="0">
                <a:solidFill>
                  <a:srgbClr val="33302E"/>
                </a:solidFill>
                <a:latin typeface="Poppins"/>
                <a:ea typeface="Poppins"/>
                <a:cs typeface="Poppins"/>
                <a:sym typeface="Poppins"/>
              </a:rPr>
              <a:t>for</a:t>
            </a:r>
            <a:r>
              <a:rPr lang="es" sz="1100" dirty="0">
                <a:solidFill>
                  <a:srgbClr val="33302E"/>
                </a:solidFill>
                <a:latin typeface="Poppins"/>
                <a:ea typeface="Poppins"/>
                <a:cs typeface="Poppins"/>
                <a:sym typeface="Poppins"/>
              </a:rPr>
              <a:t> simplemente cuenta el número de líneas en el archivo y las imprime. La traducción aproximada de ese bucle al español es, “para cada línea en el archivo representado por el manejador de archivo, suma uno a la variable </a:t>
            </a:r>
            <a:r>
              <a:rPr lang="es" sz="1100" b="1" i="1" dirty="0">
                <a:solidFill>
                  <a:srgbClr val="33302E"/>
                </a:solidFill>
                <a:latin typeface="Poppins"/>
                <a:ea typeface="Poppins"/>
                <a:cs typeface="Poppins"/>
                <a:sym typeface="Poppins"/>
              </a:rPr>
              <a:t>count.</a:t>
            </a:r>
            <a:r>
              <a:rPr lang="es" sz="1100" dirty="0">
                <a:solidFill>
                  <a:srgbClr val="33302E"/>
                </a:solidFill>
                <a:latin typeface="Poppins"/>
                <a:ea typeface="Poppins"/>
                <a:cs typeface="Poppins"/>
                <a:sym typeface="Poppins"/>
              </a:rPr>
              <a:t>”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La razón por la cual la función open no lee el archivo completo es porque el archivo puede ser muy grande, incluso con muchos gigabytes de datos. La sentencia open emplea la misma cantidad de tiempo sin importar el tamaño del archivo. De hecho, es el bucle for el que hace que los datos sean leídos desde el archivo.</a:t>
            </a:r>
            <a:endParaRPr sz="1100" dirty="0">
              <a:solidFill>
                <a:srgbClr val="33302E"/>
              </a:solidFill>
              <a:latin typeface="Poppins"/>
              <a:ea typeface="Poppins"/>
              <a:cs typeface="Poppins"/>
              <a:sym typeface="Poppins"/>
            </a:endParaRPr>
          </a:p>
        </p:txBody>
      </p:sp>
      <p:pic>
        <p:nvPicPr>
          <p:cNvPr id="183" name="Google Shape;183;p26"/>
          <p:cNvPicPr preferRelativeResize="0"/>
          <p:nvPr/>
        </p:nvPicPr>
        <p:blipFill>
          <a:blip r:embed="rId3">
            <a:alphaModFix/>
          </a:blip>
          <a:stretch>
            <a:fillRect/>
          </a:stretch>
        </p:blipFill>
        <p:spPr>
          <a:xfrm>
            <a:off x="1161587" y="1859825"/>
            <a:ext cx="4233225" cy="95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txBox="1"/>
          <p:nvPr/>
        </p:nvSpPr>
        <p:spPr>
          <a:xfrm>
            <a:off x="339268" y="999875"/>
            <a:ext cx="7688700" cy="4441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Cuando el archivo es leído usando un bucle for de esta manera, Python se encarga de dividir los datos del archivo en líneas separadas utilizando el separador de línea. Python lee cada línea hasta el separador e incluye el separador como el último carácter en la variable line para cada iteración del bucle </a:t>
            </a:r>
            <a:r>
              <a:rPr lang="es" sz="1100" b="1" i="1" dirty="0">
                <a:solidFill>
                  <a:srgbClr val="33302E"/>
                </a:solidFill>
                <a:latin typeface="Poppins"/>
                <a:ea typeface="Poppins"/>
                <a:cs typeface="Poppins"/>
                <a:sym typeface="Poppins"/>
              </a:rPr>
              <a:t>for</a:t>
            </a:r>
            <a:r>
              <a:rPr lang="es" sz="1100" dirty="0">
                <a:solidFill>
                  <a:srgbClr val="33302E"/>
                </a:solidFill>
                <a:latin typeface="Poppins"/>
                <a:ea typeface="Poppins"/>
                <a:cs typeface="Poppins"/>
                <a:sym typeface="Poppins"/>
              </a:rPr>
              <a:t>.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Debido a que el bucle</a:t>
            </a:r>
            <a:r>
              <a:rPr lang="es" sz="1100" b="1" i="1" dirty="0">
                <a:solidFill>
                  <a:srgbClr val="33302E"/>
                </a:solidFill>
                <a:latin typeface="Poppins"/>
                <a:ea typeface="Poppins"/>
                <a:cs typeface="Poppins"/>
                <a:sym typeface="Poppins"/>
              </a:rPr>
              <a:t> for</a:t>
            </a:r>
            <a:r>
              <a:rPr lang="es" sz="1100" dirty="0">
                <a:solidFill>
                  <a:srgbClr val="33302E"/>
                </a:solidFill>
                <a:latin typeface="Poppins"/>
                <a:ea typeface="Poppins"/>
                <a:cs typeface="Poppins"/>
                <a:sym typeface="Poppins"/>
              </a:rPr>
              <a:t> lee los datos línea a línea, éste puede leer eficientemente y contar las líneas en archivos muy grandes sin quedarse sin memoria principal para almacenar los datos. El programa previo puede contar las líneas de cualquier tamaño de archivo utilizando poca memoria, puesto que cada línea es leída, contada, y después descartada.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Si sabes que el archivo es relativamente pequeño comparado al tamaño de tu memoria principal, puedes leer el archivo completo en una sola cadena utilizando el método read en el manejador de archivos.</a:t>
            </a:r>
            <a:endParaRPr sz="1100" dirty="0">
              <a:solidFill>
                <a:srgbClr val="33302E"/>
              </a:solidFill>
              <a:latin typeface="Poppins"/>
              <a:ea typeface="Poppins"/>
              <a:cs typeface="Poppins"/>
              <a:sym typeface="Poppins"/>
            </a:endParaRPr>
          </a:p>
        </p:txBody>
      </p:sp>
      <p:pic>
        <p:nvPicPr>
          <p:cNvPr id="190" name="Google Shape;190;p27"/>
          <p:cNvPicPr preferRelativeResize="0"/>
          <p:nvPr/>
        </p:nvPicPr>
        <p:blipFill>
          <a:blip r:embed="rId3">
            <a:alphaModFix/>
          </a:blip>
          <a:stretch>
            <a:fillRect/>
          </a:stretch>
        </p:blipFill>
        <p:spPr>
          <a:xfrm>
            <a:off x="413593" y="3217200"/>
            <a:ext cx="4159100" cy="129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txBox="1"/>
          <p:nvPr/>
        </p:nvSpPr>
        <p:spPr>
          <a:xfrm>
            <a:off x="308445" y="1132325"/>
            <a:ext cx="7688700" cy="4441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En este ejemplo, el contenido completo (todos los 94626 caracteres) del archivo </a:t>
            </a:r>
            <a:r>
              <a:rPr lang="es" sz="1100" b="1" i="1" dirty="0">
                <a:solidFill>
                  <a:srgbClr val="33302E"/>
                </a:solidFill>
                <a:latin typeface="Poppins"/>
                <a:ea typeface="Poppins"/>
                <a:cs typeface="Poppins"/>
                <a:sym typeface="Poppins"/>
              </a:rPr>
              <a:t>mbox-short.txt</a:t>
            </a:r>
            <a:r>
              <a:rPr lang="es" sz="1100" dirty="0">
                <a:solidFill>
                  <a:srgbClr val="33302E"/>
                </a:solidFill>
                <a:latin typeface="Poppins"/>
                <a:ea typeface="Poppins"/>
                <a:cs typeface="Poppins"/>
                <a:sym typeface="Poppins"/>
              </a:rPr>
              <a:t> son leídos directamente en la variable inp. Utilizamos el troceado de cadenas para imprimir los primeros 20 caracteres de la cadena de datos almacenada en </a:t>
            </a:r>
            <a:r>
              <a:rPr lang="es" sz="1100" b="1" i="1" dirty="0">
                <a:solidFill>
                  <a:srgbClr val="33302E"/>
                </a:solidFill>
                <a:latin typeface="Poppins"/>
                <a:ea typeface="Poppins"/>
                <a:cs typeface="Poppins"/>
                <a:sym typeface="Poppins"/>
              </a:rPr>
              <a:t>inp. </a:t>
            </a:r>
            <a:endParaRPr sz="1100" b="1" i="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Cuando el archivo es leído de esta forma, todos los caracteres incluyendo los saltos de línea son una cadena gigante en la variable </a:t>
            </a:r>
            <a:r>
              <a:rPr lang="es" sz="1100" b="1" i="1" dirty="0">
                <a:solidFill>
                  <a:srgbClr val="33302E"/>
                </a:solidFill>
                <a:latin typeface="Poppins"/>
                <a:ea typeface="Poppins"/>
                <a:cs typeface="Poppins"/>
                <a:sym typeface="Poppins"/>
              </a:rPr>
              <a:t>inp</a:t>
            </a:r>
            <a:r>
              <a:rPr lang="es" sz="1100" dirty="0">
                <a:solidFill>
                  <a:srgbClr val="33302E"/>
                </a:solidFill>
                <a:latin typeface="Poppins"/>
                <a:ea typeface="Poppins"/>
                <a:cs typeface="Poppins"/>
                <a:sym typeface="Poppins"/>
              </a:rPr>
              <a:t>. Es una buena idea almacenar la salida de </a:t>
            </a:r>
            <a:r>
              <a:rPr lang="es" sz="1100" b="1" i="1" dirty="0">
                <a:solidFill>
                  <a:srgbClr val="33302E"/>
                </a:solidFill>
                <a:latin typeface="Poppins"/>
                <a:ea typeface="Poppins"/>
                <a:cs typeface="Poppins"/>
                <a:sym typeface="Poppins"/>
              </a:rPr>
              <a:t>read</a:t>
            </a:r>
            <a:r>
              <a:rPr lang="es" sz="1100" dirty="0">
                <a:solidFill>
                  <a:srgbClr val="33302E"/>
                </a:solidFill>
                <a:latin typeface="Poppins"/>
                <a:ea typeface="Poppins"/>
                <a:cs typeface="Poppins"/>
                <a:sym typeface="Poppins"/>
              </a:rPr>
              <a:t> como una variable porque cada llamada a read vacía el contenido por completo:</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Recuerda que esta forma de la función open solo debe ser utilizada si los datos del archivo son apropiados para la memoria principal del sistema. Si el archivo es muy grande para caber en la memoria principal, deberías escribir tu programa para leer el archivo en bloques utilizando un bucle </a:t>
            </a:r>
            <a:r>
              <a:rPr lang="es" sz="1100" b="1" i="1" dirty="0">
                <a:solidFill>
                  <a:srgbClr val="33302E"/>
                </a:solidFill>
                <a:latin typeface="Poppins"/>
                <a:ea typeface="Poppins"/>
                <a:cs typeface="Poppins"/>
                <a:sym typeface="Poppins"/>
              </a:rPr>
              <a:t>for</a:t>
            </a:r>
            <a:r>
              <a:rPr lang="es" sz="1100" dirty="0">
                <a:solidFill>
                  <a:srgbClr val="33302E"/>
                </a:solidFill>
                <a:latin typeface="Poppins"/>
                <a:ea typeface="Poppins"/>
                <a:cs typeface="Poppins"/>
                <a:sym typeface="Poppins"/>
              </a:rPr>
              <a:t> o </a:t>
            </a:r>
            <a:r>
              <a:rPr lang="es" sz="1100" b="1" i="1" dirty="0">
                <a:solidFill>
                  <a:srgbClr val="33302E"/>
                </a:solidFill>
                <a:latin typeface="Poppins"/>
                <a:ea typeface="Poppins"/>
                <a:cs typeface="Poppins"/>
                <a:sym typeface="Poppins"/>
              </a:rPr>
              <a:t>while</a:t>
            </a:r>
            <a:r>
              <a:rPr lang="es" sz="1100" dirty="0">
                <a:solidFill>
                  <a:srgbClr val="33302E"/>
                </a:solidFill>
                <a:latin typeface="Poppins"/>
                <a:ea typeface="Poppins"/>
                <a:cs typeface="Poppins"/>
                <a:sym typeface="Poppins"/>
              </a:rPr>
              <a:t>.</a:t>
            </a:r>
            <a:endParaRPr sz="1100" dirty="0">
              <a:solidFill>
                <a:srgbClr val="33302E"/>
              </a:solidFill>
              <a:latin typeface="Poppins"/>
              <a:ea typeface="Poppins"/>
              <a:cs typeface="Poppins"/>
              <a:sym typeface="Poppins"/>
            </a:endParaRPr>
          </a:p>
        </p:txBody>
      </p:sp>
      <p:pic>
        <p:nvPicPr>
          <p:cNvPr id="197" name="Google Shape;197;p28"/>
          <p:cNvPicPr preferRelativeResize="0"/>
          <p:nvPr/>
        </p:nvPicPr>
        <p:blipFill>
          <a:blip r:embed="rId3">
            <a:alphaModFix/>
          </a:blip>
          <a:stretch>
            <a:fillRect/>
          </a:stretch>
        </p:blipFill>
        <p:spPr>
          <a:xfrm>
            <a:off x="425870" y="2548725"/>
            <a:ext cx="3591325" cy="10989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p:nvPr/>
        </p:nvSpPr>
        <p:spPr>
          <a:xfrm>
            <a:off x="193394" y="847687"/>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s" sz="2600" b="1" dirty="0">
                <a:solidFill>
                  <a:srgbClr val="1A1A1A"/>
                </a:solidFill>
                <a:latin typeface="Poppins"/>
                <a:ea typeface="Poppins"/>
                <a:cs typeface="Poppins"/>
                <a:sym typeface="Poppins"/>
              </a:rPr>
              <a:t> Búsqueda a través de un archivo</a:t>
            </a:r>
            <a:endParaRPr sz="2600" i="1" dirty="0">
              <a:solidFill>
                <a:srgbClr val="1A1A1A"/>
              </a:solidFill>
              <a:latin typeface="Poppins"/>
              <a:ea typeface="Poppins"/>
              <a:cs typeface="Poppins"/>
              <a:sym typeface="Poppins"/>
            </a:endParaRPr>
          </a:p>
        </p:txBody>
      </p:sp>
      <p:sp>
        <p:nvSpPr>
          <p:cNvPr id="204" name="Google Shape;204;p29"/>
          <p:cNvSpPr txBox="1"/>
          <p:nvPr/>
        </p:nvSpPr>
        <p:spPr>
          <a:xfrm>
            <a:off x="328994" y="1467637"/>
            <a:ext cx="7688700" cy="3552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Cuando buscas a través de los datos de un archivo, un patrón muy común es leer el archivo, ignorar la mayoría de las líneas y solamente procesar líneas que cumplan con una condición particular. Podemos combinar el patrón de leer un archivo con métodos de cadenas para construir mecanismos de búsqueda sencillos.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Por ejemplo, si queremos leer un archivo y solamente imprimir las líneas que comienzan con el prefijo “From:”, podríamos usar el método de cadenas startswith para seleccionar solo aquellas líneas con el prefijo deseado:</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Cuando este programa se ejecuta, obtenemos la siguiente salida: </a:t>
            </a:r>
            <a:endParaRPr sz="1100" dirty="0">
              <a:solidFill>
                <a:srgbClr val="33302E"/>
              </a:solidFill>
              <a:latin typeface="Poppins"/>
              <a:ea typeface="Poppins"/>
              <a:cs typeface="Poppins"/>
              <a:sym typeface="Poppins"/>
            </a:endParaRPr>
          </a:p>
        </p:txBody>
      </p:sp>
      <p:pic>
        <p:nvPicPr>
          <p:cNvPr id="205" name="Google Shape;205;p29"/>
          <p:cNvPicPr preferRelativeResize="0"/>
          <p:nvPr/>
        </p:nvPicPr>
        <p:blipFill>
          <a:blip r:embed="rId3">
            <a:alphaModFix/>
          </a:blip>
          <a:stretch>
            <a:fillRect/>
          </a:stretch>
        </p:blipFill>
        <p:spPr>
          <a:xfrm>
            <a:off x="453219" y="3146612"/>
            <a:ext cx="2653825" cy="694775"/>
          </a:xfrm>
          <a:prstGeom prst="rect">
            <a:avLst/>
          </a:prstGeom>
          <a:noFill/>
          <a:ln>
            <a:noFill/>
          </a:ln>
        </p:spPr>
      </p:pic>
      <p:pic>
        <p:nvPicPr>
          <p:cNvPr id="206" name="Google Shape;206;p29"/>
          <p:cNvPicPr preferRelativeResize="0"/>
          <p:nvPr/>
        </p:nvPicPr>
        <p:blipFill rotWithShape="1">
          <a:blip r:embed="rId4">
            <a:alphaModFix/>
          </a:blip>
          <a:srcRect t="19159"/>
          <a:stretch/>
        </p:blipFill>
        <p:spPr>
          <a:xfrm>
            <a:off x="453219" y="3841387"/>
            <a:ext cx="3129631" cy="53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txBox="1"/>
          <p:nvPr/>
        </p:nvSpPr>
        <p:spPr>
          <a:xfrm>
            <a:off x="167578" y="2471170"/>
            <a:ext cx="7688700" cy="3134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La salida parece correcta puesto que las líneas que estamos buscando son aquellas que comienzan con “From:”, pero ¿por qué estamos viendo las líneas vacías extras? Esto es debido al carácter invisible salto de línea. Cada una de las líneas leídas termina con un salto de línea, así que la sentencia print imprime la cadena almacenada en la variable line, la cual incluye ese salto de línea, y después print agrega otro salto de línea, resultando en el efecto de doble salto de línea que observamos.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Podemos usar troceado de líneas para imprimir todos los caracteres excepto el último, pero una forma más sencilla es usar el método rstrip, el cual elimina los espacios en blanco del lado derecho de una cadena, tal como:</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213" name="Google Shape;213;p30"/>
          <p:cNvPicPr preferRelativeResize="0"/>
          <p:nvPr/>
        </p:nvPicPr>
        <p:blipFill>
          <a:blip r:embed="rId3">
            <a:alphaModFix/>
          </a:blip>
          <a:stretch>
            <a:fillRect/>
          </a:stretch>
        </p:blipFill>
        <p:spPr>
          <a:xfrm>
            <a:off x="271758" y="1023114"/>
            <a:ext cx="2470175" cy="1537000"/>
          </a:xfrm>
          <a:prstGeom prst="rect">
            <a:avLst/>
          </a:prstGeom>
          <a:noFill/>
          <a:ln>
            <a:noFill/>
          </a:ln>
        </p:spPr>
      </p:pic>
      <p:pic>
        <p:nvPicPr>
          <p:cNvPr id="214" name="Google Shape;214;p30"/>
          <p:cNvPicPr preferRelativeResize="0"/>
          <p:nvPr/>
        </p:nvPicPr>
        <p:blipFill>
          <a:blip r:embed="rId4">
            <a:alphaModFix/>
          </a:blip>
          <a:stretch>
            <a:fillRect/>
          </a:stretch>
        </p:blipFill>
        <p:spPr>
          <a:xfrm>
            <a:off x="4669474" y="4163575"/>
            <a:ext cx="3043532" cy="979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txBox="1"/>
          <p:nvPr/>
        </p:nvSpPr>
        <p:spPr>
          <a:xfrm>
            <a:off x="265313" y="1400825"/>
            <a:ext cx="7688700" cy="4441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Cuando este programa se ejecuta, obtenemos lo siguiente:</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Podemos estructurar el bucle para seguir el patrón de ignorar las líneas no interesantes así: </a:t>
            </a:r>
            <a:endParaRPr sz="1100" dirty="0">
              <a:solidFill>
                <a:srgbClr val="33302E"/>
              </a:solidFill>
              <a:latin typeface="Poppins"/>
              <a:ea typeface="Poppins"/>
              <a:cs typeface="Poppins"/>
              <a:sym typeface="Poppins"/>
            </a:endParaRPr>
          </a:p>
        </p:txBody>
      </p:sp>
      <p:pic>
        <p:nvPicPr>
          <p:cNvPr id="221" name="Google Shape;221;p31"/>
          <p:cNvPicPr preferRelativeResize="0"/>
          <p:nvPr/>
        </p:nvPicPr>
        <p:blipFill rotWithShape="1">
          <a:blip r:embed="rId3">
            <a:alphaModFix/>
          </a:blip>
          <a:srcRect b="6305"/>
          <a:stretch/>
        </p:blipFill>
        <p:spPr>
          <a:xfrm>
            <a:off x="391800" y="1765041"/>
            <a:ext cx="2529900" cy="1348650"/>
          </a:xfrm>
          <a:prstGeom prst="rect">
            <a:avLst/>
          </a:prstGeom>
          <a:noFill/>
          <a:ln>
            <a:noFill/>
          </a:ln>
        </p:spPr>
      </p:pic>
      <p:pic>
        <p:nvPicPr>
          <p:cNvPr id="222" name="Google Shape;222;p31"/>
          <p:cNvPicPr preferRelativeResize="0"/>
          <p:nvPr/>
        </p:nvPicPr>
        <p:blipFill>
          <a:blip r:embed="rId4">
            <a:alphaModFix/>
          </a:blip>
          <a:stretch>
            <a:fillRect/>
          </a:stretch>
        </p:blipFill>
        <p:spPr>
          <a:xfrm>
            <a:off x="3347814" y="3563652"/>
            <a:ext cx="3667125" cy="143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316683" y="8950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El objeto File: </a:t>
            </a:r>
            <a:r>
              <a:rPr lang="es" sz="2600" i="1" dirty="0">
                <a:solidFill>
                  <a:srgbClr val="1A1A1A"/>
                </a:solidFill>
                <a:latin typeface="Poppins"/>
                <a:ea typeface="Poppins"/>
                <a:cs typeface="Poppins"/>
                <a:sym typeface="Poppins"/>
              </a:rPr>
              <a:t>trabajando con archivos</a:t>
            </a:r>
            <a:endParaRPr sz="2600" i="1" dirty="0">
              <a:solidFill>
                <a:srgbClr val="1A1A1A"/>
              </a:solidFill>
              <a:latin typeface="Poppins"/>
              <a:ea typeface="Poppins"/>
              <a:cs typeface="Poppins"/>
              <a:sym typeface="Poppins"/>
            </a:endParaRPr>
          </a:p>
        </p:txBody>
      </p:sp>
      <p:sp>
        <p:nvSpPr>
          <p:cNvPr id="93" name="Google Shape;93;p14"/>
          <p:cNvSpPr txBox="1"/>
          <p:nvPr/>
        </p:nvSpPr>
        <p:spPr>
          <a:xfrm>
            <a:off x="316682" y="1490375"/>
            <a:ext cx="8436899" cy="3552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Python nos permite trabajar en dos niveles diferentes con respecto al sistema de archivos y directorios. Uno de ellos, es a través del módulo os, que como su nombre lo indica, nos facilita el trabajo con todo el sistema de archivos y directorios, a nivel del propios Sistema Operativo. El segundo nivel -más simple-, es el que nos permite trabajar con archivos, manipulando su lectura y escritura a nivel de la aplicación y tratando a cada archivo como un objeto.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Al igual que sucede con otras variables, manipular una de ellas como un objeto File, es posible, cuando a ésta, se le asigna como valor un archivo.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 Para asignar a una variable un valor de tipo file, solo es necesario recurrir a la función integrada </a:t>
            </a:r>
            <a:r>
              <a:rPr lang="es" sz="1100" b="1" i="1" dirty="0">
                <a:solidFill>
                  <a:srgbClr val="33302E"/>
                </a:solidFill>
                <a:latin typeface="Poppins"/>
                <a:ea typeface="Poppins"/>
                <a:cs typeface="Poppins"/>
                <a:sym typeface="Poppins"/>
              </a:rPr>
              <a:t>open()</a:t>
            </a:r>
            <a:r>
              <a:rPr lang="es" sz="1100" dirty="0">
                <a:solidFill>
                  <a:srgbClr val="33302E"/>
                </a:solidFill>
                <a:latin typeface="Poppins"/>
                <a:ea typeface="Poppins"/>
                <a:cs typeface="Poppins"/>
                <a:sym typeface="Poppins"/>
              </a:rPr>
              <a:t>, la cuál está destinada a la apertura de un archivo.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smtClean="0">
                <a:solidFill>
                  <a:srgbClr val="33302E"/>
                </a:solidFill>
                <a:latin typeface="Poppins"/>
                <a:ea typeface="Poppins"/>
                <a:cs typeface="Poppins"/>
                <a:sym typeface="Poppins"/>
              </a:rPr>
              <a:t>La </a:t>
            </a:r>
            <a:r>
              <a:rPr lang="es" sz="1100" dirty="0">
                <a:solidFill>
                  <a:srgbClr val="33302E"/>
                </a:solidFill>
                <a:latin typeface="Poppins"/>
                <a:ea typeface="Poppins"/>
                <a:cs typeface="Poppins"/>
                <a:sym typeface="Poppins"/>
              </a:rPr>
              <a:t>función integrada </a:t>
            </a:r>
            <a:r>
              <a:rPr lang="es" sz="1100" b="1" dirty="0">
                <a:solidFill>
                  <a:srgbClr val="33302E"/>
                </a:solidFill>
                <a:latin typeface="Poppins"/>
                <a:ea typeface="Poppins"/>
                <a:cs typeface="Poppins"/>
                <a:sym typeface="Poppins"/>
              </a:rPr>
              <a:t>o</a:t>
            </a:r>
            <a:r>
              <a:rPr lang="es" sz="1100" b="1" i="1" dirty="0">
                <a:solidFill>
                  <a:srgbClr val="33302E"/>
                </a:solidFill>
                <a:latin typeface="Poppins"/>
                <a:ea typeface="Poppins"/>
                <a:cs typeface="Poppins"/>
                <a:sym typeface="Poppins"/>
              </a:rPr>
              <a:t>pen()</a:t>
            </a:r>
            <a:r>
              <a:rPr lang="es" sz="1100" dirty="0">
                <a:solidFill>
                  <a:srgbClr val="33302E"/>
                </a:solidFill>
                <a:latin typeface="Poppins"/>
                <a:ea typeface="Poppins"/>
                <a:cs typeface="Poppins"/>
                <a:sym typeface="Poppins"/>
              </a:rPr>
              <a:t>, recibe dos parámetros: </a:t>
            </a:r>
            <a:endParaRPr sz="1100" dirty="0">
              <a:solidFill>
                <a:srgbClr val="33302E"/>
              </a:solidFill>
              <a:latin typeface="Poppins"/>
              <a:ea typeface="Poppins"/>
              <a:cs typeface="Poppins"/>
              <a:sym typeface="Poppins"/>
            </a:endParaRPr>
          </a:p>
          <a:p>
            <a:pPr marL="0" lvl="0" indent="45720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 El primero de ellos, es la ruta hacia el archivo que se desea abrir </a:t>
            </a:r>
            <a:endParaRPr sz="1100" dirty="0">
              <a:solidFill>
                <a:srgbClr val="33302E"/>
              </a:solidFill>
              <a:latin typeface="Poppins"/>
              <a:ea typeface="Poppins"/>
              <a:cs typeface="Poppins"/>
              <a:sym typeface="Poppins"/>
            </a:endParaRPr>
          </a:p>
          <a:p>
            <a:pPr marL="45720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 Y el segundo (opcional), el modo en el cual abrirlo. Si no se especifica este, python pondrá por defecto el modo “r”</a:t>
            </a:r>
            <a:endParaRPr sz="1100" dirty="0">
              <a:solidFill>
                <a:srgbClr val="33302E"/>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p:nvPr/>
        </p:nvSpPr>
        <p:spPr>
          <a:xfrm>
            <a:off x="111201" y="857825"/>
            <a:ext cx="7688700" cy="4593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Podemos usar el método de cadenas find para simular la función de búsqueda de un editor de texto, que encuentra las líneas donde aparece la cadena de búsqueda en alguna parte. Puesto que find busca cualquier ocurrencia de una cadena dentro de otra y devuelve la posición de esa cadena o -1 si la cadena no fue encontrada, podemos escribir el siguiente bucle para mostrar las líneas que contienen la cadena “@uct.ac.za”.</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Lo cual produce la siguiente salida:</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p:txBody>
      </p:sp>
      <p:pic>
        <p:nvPicPr>
          <p:cNvPr id="229" name="Google Shape;229;p32"/>
          <p:cNvPicPr preferRelativeResize="0"/>
          <p:nvPr/>
        </p:nvPicPr>
        <p:blipFill>
          <a:blip r:embed="rId3">
            <a:alphaModFix/>
          </a:blip>
          <a:stretch>
            <a:fillRect/>
          </a:stretch>
        </p:blipFill>
        <p:spPr>
          <a:xfrm>
            <a:off x="1192200" y="1804225"/>
            <a:ext cx="4019550" cy="952500"/>
          </a:xfrm>
          <a:prstGeom prst="rect">
            <a:avLst/>
          </a:prstGeom>
          <a:noFill/>
          <a:ln>
            <a:noFill/>
          </a:ln>
        </p:spPr>
      </p:pic>
      <p:pic>
        <p:nvPicPr>
          <p:cNvPr id="230" name="Google Shape;230;p32"/>
          <p:cNvPicPr preferRelativeResize="0"/>
          <p:nvPr/>
        </p:nvPicPr>
        <p:blipFill>
          <a:blip r:embed="rId4">
            <a:alphaModFix/>
          </a:blip>
          <a:stretch>
            <a:fillRect/>
          </a:stretch>
        </p:blipFill>
        <p:spPr>
          <a:xfrm>
            <a:off x="858250" y="3236325"/>
            <a:ext cx="5132451" cy="1378225"/>
          </a:xfrm>
          <a:prstGeom prst="rect">
            <a:avLst/>
          </a:prstGeom>
          <a:noFill/>
          <a:ln>
            <a:noFill/>
          </a:ln>
        </p:spPr>
      </p:pic>
      <p:sp>
        <p:nvSpPr>
          <p:cNvPr id="2" name="Rectángulo 1"/>
          <p:cNvSpPr/>
          <p:nvPr/>
        </p:nvSpPr>
        <p:spPr>
          <a:xfrm>
            <a:off x="6528118" y="2520419"/>
            <a:ext cx="2352782" cy="2003625"/>
          </a:xfrm>
          <a:prstGeom prst="rect">
            <a:avLst/>
          </a:prstGeom>
        </p:spPr>
        <p:txBody>
          <a:bodyPr wrap="square">
            <a:spAutoFit/>
          </a:bodyPr>
          <a:lstStyle/>
          <a:p>
            <a:pPr lvl="0">
              <a:lnSpc>
                <a:spcPct val="115000"/>
              </a:lnSpc>
              <a:spcBef>
                <a:spcPts val="1200"/>
              </a:spcBef>
              <a:spcAft>
                <a:spcPts val="1200"/>
              </a:spcAft>
            </a:pPr>
            <a:r>
              <a:rPr lang="es-ES" sz="1200" dirty="0">
                <a:solidFill>
                  <a:srgbClr val="33302E"/>
                </a:solidFill>
                <a:latin typeface="Poppins"/>
                <a:ea typeface="Poppins"/>
                <a:cs typeface="Poppins"/>
                <a:sym typeface="Poppins"/>
              </a:rPr>
              <a:t>Aquí utilizamos la forma contraída de la sentencia if donde ponemos el </a:t>
            </a:r>
            <a:r>
              <a:rPr lang="es-ES" sz="1200" dirty="0" err="1">
                <a:solidFill>
                  <a:srgbClr val="33302E"/>
                </a:solidFill>
                <a:latin typeface="Poppins"/>
                <a:ea typeface="Poppins"/>
                <a:cs typeface="Poppins"/>
                <a:sym typeface="Poppins"/>
              </a:rPr>
              <a:t>continue</a:t>
            </a:r>
            <a:r>
              <a:rPr lang="es-ES" sz="1200" dirty="0">
                <a:solidFill>
                  <a:srgbClr val="33302E"/>
                </a:solidFill>
                <a:latin typeface="Poppins"/>
                <a:ea typeface="Poppins"/>
                <a:cs typeface="Poppins"/>
                <a:sym typeface="Poppins"/>
              </a:rPr>
              <a:t> en la misma línea que el if. Esta forma contraída del if funciona de la misma manera que si el </a:t>
            </a:r>
            <a:r>
              <a:rPr lang="es-ES" sz="1200" dirty="0" err="1">
                <a:solidFill>
                  <a:srgbClr val="33302E"/>
                </a:solidFill>
                <a:latin typeface="Poppins"/>
                <a:ea typeface="Poppins"/>
                <a:cs typeface="Poppins"/>
                <a:sym typeface="Poppins"/>
              </a:rPr>
              <a:t>continue</a:t>
            </a:r>
            <a:r>
              <a:rPr lang="es-ES" sz="1200" dirty="0">
                <a:solidFill>
                  <a:srgbClr val="33302E"/>
                </a:solidFill>
                <a:latin typeface="Poppins"/>
                <a:ea typeface="Poppins"/>
                <a:cs typeface="Poppins"/>
                <a:sym typeface="Poppins"/>
              </a:rPr>
              <a:t> estuviera en la siguiente línea e indentado.</a:t>
            </a:r>
            <a:endParaRPr lang="es-ES" sz="1200" dirty="0">
              <a:solidFill>
                <a:srgbClr val="33302E"/>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p:nvPr/>
        </p:nvSpPr>
        <p:spPr>
          <a:xfrm>
            <a:off x="347506" y="1059141"/>
            <a:ext cx="7688700" cy="535200"/>
          </a:xfrm>
          <a:prstGeom prst="rect">
            <a:avLst/>
          </a:prstGeom>
          <a:noFill/>
          <a:ln>
            <a:noFill/>
          </a:ln>
        </p:spPr>
        <p:txBody>
          <a:bodyPr spcFirstLastPara="1" wrap="square" lIns="91425" tIns="91425" rIns="91425" bIns="91425" anchor="t" anchorCtr="0">
            <a:normAutofit fontScale="85000" lnSpcReduction="10000"/>
          </a:bodyPr>
          <a:lstStyle/>
          <a:p>
            <a:pPr marL="0" lvl="0" indent="0" algn="just" rtl="0">
              <a:spcBef>
                <a:spcPts val="0"/>
              </a:spcBef>
              <a:spcAft>
                <a:spcPts val="0"/>
              </a:spcAft>
              <a:buNone/>
            </a:pPr>
            <a:r>
              <a:rPr lang="es" sz="2600" b="1" dirty="0">
                <a:solidFill>
                  <a:srgbClr val="1A1A1A"/>
                </a:solidFill>
                <a:latin typeface="Poppins"/>
                <a:ea typeface="Poppins"/>
                <a:cs typeface="Poppins"/>
                <a:sym typeface="Poppins"/>
              </a:rPr>
              <a:t>Permitiendo al usuario elegir el nombre de archivo</a:t>
            </a:r>
            <a:endParaRPr sz="2600" i="1" dirty="0">
              <a:solidFill>
                <a:srgbClr val="1A1A1A"/>
              </a:solidFill>
              <a:latin typeface="Poppins"/>
              <a:ea typeface="Poppins"/>
              <a:cs typeface="Poppins"/>
              <a:sym typeface="Poppins"/>
            </a:endParaRPr>
          </a:p>
        </p:txBody>
      </p:sp>
      <p:sp>
        <p:nvSpPr>
          <p:cNvPr id="237" name="Google Shape;237;p33"/>
          <p:cNvSpPr txBox="1"/>
          <p:nvPr/>
        </p:nvSpPr>
        <p:spPr>
          <a:xfrm>
            <a:off x="347506" y="1338514"/>
            <a:ext cx="7688700" cy="3552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Sería útil pedir al usuario que introduzca el nombre del archivo cada vez que el programa se ejecuta, de modo que pueda usar nuestro programa en diferentes archivos sin tener que cambiar el código.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Esto es sencillo de hacer leyendo el nombre de archivo del usuario utilizando input como se muestra a continuación</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Leemos el nombre de archivo del usuario y lo guardamos en una variable llamada fname y abrimos el archivo. Ahora podemos ejecutar el programa repetidamente en diferentes archivos.</a:t>
            </a:r>
            <a:endParaRPr sz="1100" dirty="0">
              <a:solidFill>
                <a:srgbClr val="33302E"/>
              </a:solidFill>
              <a:latin typeface="Poppins"/>
              <a:ea typeface="Poppins"/>
              <a:cs typeface="Poppins"/>
              <a:sym typeface="Poppins"/>
            </a:endParaRPr>
          </a:p>
        </p:txBody>
      </p:sp>
      <p:pic>
        <p:nvPicPr>
          <p:cNvPr id="238" name="Google Shape;238;p33"/>
          <p:cNvPicPr preferRelativeResize="0"/>
          <p:nvPr/>
        </p:nvPicPr>
        <p:blipFill>
          <a:blip r:embed="rId3">
            <a:alphaModFix/>
          </a:blip>
          <a:stretch>
            <a:fillRect/>
          </a:stretch>
        </p:blipFill>
        <p:spPr>
          <a:xfrm>
            <a:off x="422706" y="2478540"/>
            <a:ext cx="5681450" cy="1527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p:nvPr/>
        </p:nvSpPr>
        <p:spPr>
          <a:xfrm>
            <a:off x="152297" y="864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s" sz="2600" b="1" dirty="0">
                <a:solidFill>
                  <a:srgbClr val="1A1A1A"/>
                </a:solidFill>
                <a:latin typeface="Poppins"/>
                <a:ea typeface="Poppins"/>
                <a:cs typeface="Poppins"/>
                <a:sym typeface="Poppins"/>
              </a:rPr>
              <a:t>Utilizando try, except, y open</a:t>
            </a:r>
            <a:endParaRPr sz="2600" i="1" dirty="0">
              <a:solidFill>
                <a:srgbClr val="1A1A1A"/>
              </a:solidFill>
              <a:latin typeface="Poppins"/>
              <a:ea typeface="Poppins"/>
              <a:cs typeface="Poppins"/>
              <a:sym typeface="Poppins"/>
            </a:endParaRPr>
          </a:p>
        </p:txBody>
      </p:sp>
      <p:sp>
        <p:nvSpPr>
          <p:cNvPr id="245" name="Google Shape;245;p34"/>
          <p:cNvSpPr txBox="1"/>
          <p:nvPr/>
        </p:nvSpPr>
        <p:spPr>
          <a:xfrm>
            <a:off x="152297" y="1301700"/>
            <a:ext cx="7688700" cy="3841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¿Qué tal si nuestro usuario escribe algo que no es un nombre de archivo? Podemos arreglar el código de forma elegante utilizando la estructura try/except.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Necesitamos asumir que la llamada a open() podría fallar y agregar código de recuperación por si ocurre</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p:txBody>
      </p:sp>
      <p:pic>
        <p:nvPicPr>
          <p:cNvPr id="246" name="Google Shape;246;p34"/>
          <p:cNvPicPr preferRelativeResize="0"/>
          <p:nvPr/>
        </p:nvPicPr>
        <p:blipFill>
          <a:blip r:embed="rId3">
            <a:alphaModFix/>
          </a:blip>
          <a:stretch>
            <a:fillRect/>
          </a:stretch>
        </p:blipFill>
        <p:spPr>
          <a:xfrm>
            <a:off x="324172" y="2206525"/>
            <a:ext cx="5321051" cy="2032175"/>
          </a:xfrm>
          <a:prstGeom prst="rect">
            <a:avLst/>
          </a:prstGeom>
          <a:noFill/>
          <a:ln>
            <a:noFill/>
          </a:ln>
        </p:spPr>
      </p:pic>
      <p:sp>
        <p:nvSpPr>
          <p:cNvPr id="2" name="Rectángulo 1"/>
          <p:cNvSpPr/>
          <p:nvPr/>
        </p:nvSpPr>
        <p:spPr>
          <a:xfrm>
            <a:off x="5619111" y="2583687"/>
            <a:ext cx="3364787" cy="1578894"/>
          </a:xfrm>
          <a:prstGeom prst="rect">
            <a:avLst/>
          </a:prstGeom>
        </p:spPr>
        <p:txBody>
          <a:bodyPr wrap="square">
            <a:spAutoFit/>
          </a:bodyPr>
          <a:lstStyle/>
          <a:p>
            <a:pPr lvl="0">
              <a:lnSpc>
                <a:spcPct val="115000"/>
              </a:lnSpc>
              <a:spcBef>
                <a:spcPts val="1200"/>
              </a:spcBef>
              <a:spcAft>
                <a:spcPts val="1200"/>
              </a:spcAft>
            </a:pPr>
            <a:r>
              <a:rPr lang="es-ES" sz="1200" dirty="0">
                <a:solidFill>
                  <a:srgbClr val="33302E"/>
                </a:solidFill>
                <a:latin typeface="Poppins"/>
                <a:ea typeface="Poppins"/>
                <a:cs typeface="Poppins"/>
                <a:sym typeface="Poppins"/>
              </a:rPr>
              <a:t>La función </a:t>
            </a:r>
            <a:r>
              <a:rPr lang="es-ES" sz="1200" dirty="0" err="1">
                <a:solidFill>
                  <a:srgbClr val="33302E"/>
                </a:solidFill>
                <a:latin typeface="Poppins"/>
                <a:ea typeface="Poppins"/>
                <a:cs typeface="Poppins"/>
                <a:sym typeface="Poppins"/>
              </a:rPr>
              <a:t>exit</a:t>
            </a:r>
            <a:r>
              <a:rPr lang="es-ES" sz="1200" dirty="0">
                <a:solidFill>
                  <a:srgbClr val="33302E"/>
                </a:solidFill>
                <a:latin typeface="Poppins"/>
                <a:ea typeface="Poppins"/>
                <a:cs typeface="Poppins"/>
                <a:sym typeface="Poppins"/>
              </a:rPr>
              <a:t> termina el programa. Es una función que llamamos que nunca retorna. Ahora cuando nuestro usuario introduzca algo sin sentido o un nombre de archivo incorrecto, vamos a “capturarlo” y recuperarnos de forma elegante: </a:t>
            </a:r>
            <a:endParaRPr lang="es-ES" sz="1200" dirty="0">
              <a:solidFill>
                <a:srgbClr val="33302E"/>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6"/>
          <p:cNvSpPr txBox="1"/>
          <p:nvPr/>
        </p:nvSpPr>
        <p:spPr>
          <a:xfrm>
            <a:off x="346813" y="91630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s" sz="2600" b="1" dirty="0">
                <a:solidFill>
                  <a:srgbClr val="1A1A1A"/>
                </a:solidFill>
                <a:latin typeface="Poppins"/>
                <a:ea typeface="Poppins"/>
                <a:cs typeface="Poppins"/>
                <a:sym typeface="Poppins"/>
              </a:rPr>
              <a:t>Escritura de archivos</a:t>
            </a:r>
            <a:endParaRPr sz="2600" i="1" dirty="0">
              <a:solidFill>
                <a:srgbClr val="1A1A1A"/>
              </a:solidFill>
              <a:latin typeface="Poppins"/>
              <a:ea typeface="Poppins"/>
              <a:cs typeface="Poppins"/>
              <a:sym typeface="Poppins"/>
            </a:endParaRPr>
          </a:p>
        </p:txBody>
      </p:sp>
      <p:sp>
        <p:nvSpPr>
          <p:cNvPr id="261" name="Google Shape;261;p36"/>
          <p:cNvSpPr txBox="1"/>
          <p:nvPr/>
        </p:nvSpPr>
        <p:spPr>
          <a:xfrm>
            <a:off x="386039" y="1324625"/>
            <a:ext cx="7688700" cy="3841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Para escribir en un archivo, tienes que abrirlo en modo “w” (de write, escritura) como segundo parámetro: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Si el archivo ya existía previamente, abrirlo en modo de escritura causará que se borre todo el contenido del archivo, así que ¡ten cuidado! Si el archivo no existe, un nuevo archivo es creado. El método </a:t>
            </a:r>
            <a:r>
              <a:rPr lang="es" sz="1100" b="1" i="1" dirty="0">
                <a:solidFill>
                  <a:srgbClr val="33302E"/>
                </a:solidFill>
                <a:latin typeface="Poppins"/>
                <a:ea typeface="Poppins"/>
                <a:cs typeface="Poppins"/>
                <a:sym typeface="Poppins"/>
              </a:rPr>
              <a:t>write</a:t>
            </a:r>
            <a:r>
              <a:rPr lang="es" sz="1100" dirty="0">
                <a:solidFill>
                  <a:srgbClr val="33302E"/>
                </a:solidFill>
                <a:latin typeface="Poppins"/>
                <a:ea typeface="Poppins"/>
                <a:cs typeface="Poppins"/>
                <a:sym typeface="Poppins"/>
              </a:rPr>
              <a:t> del manejador de archivos escribe datos dentro del archivo, devolviendo el número de caracteres escritos. El modo de escritura por defecto es texto para escribir (y leer) cadenas</a:t>
            </a:r>
            <a:r>
              <a:rPr lang="es" sz="1100" dirty="0" smtClean="0">
                <a:solidFill>
                  <a:srgbClr val="33302E"/>
                </a:solidFill>
                <a:latin typeface="Poppins"/>
                <a:ea typeface="Poppins"/>
                <a:cs typeface="Poppins"/>
                <a:sym typeface="Poppins"/>
              </a:rPr>
              <a:t>.</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El manejador de archivo mantiene un seguimiento de dónde está, así que si llamas a </a:t>
            </a:r>
            <a:r>
              <a:rPr lang="es" sz="1100" b="1" i="1" dirty="0">
                <a:solidFill>
                  <a:srgbClr val="33302E"/>
                </a:solidFill>
                <a:latin typeface="Poppins"/>
                <a:ea typeface="Poppins"/>
                <a:cs typeface="Poppins"/>
                <a:sym typeface="Poppins"/>
              </a:rPr>
              <a:t>write</a:t>
            </a:r>
            <a:r>
              <a:rPr lang="es" sz="1100" dirty="0">
                <a:solidFill>
                  <a:srgbClr val="33302E"/>
                </a:solidFill>
                <a:latin typeface="Poppins"/>
                <a:ea typeface="Poppins"/>
                <a:cs typeface="Poppins"/>
                <a:sym typeface="Poppins"/>
              </a:rPr>
              <a:t> de nuevo, éste agrega los nuevos datos al final. </a:t>
            </a:r>
            <a:endParaRPr sz="1100" dirty="0">
              <a:solidFill>
                <a:srgbClr val="33302E"/>
              </a:solidFill>
              <a:latin typeface="Poppins"/>
              <a:ea typeface="Poppins"/>
              <a:cs typeface="Poppins"/>
              <a:sym typeface="Poppins"/>
            </a:endParaRPr>
          </a:p>
        </p:txBody>
      </p:sp>
      <p:pic>
        <p:nvPicPr>
          <p:cNvPr id="262" name="Google Shape;262;p36"/>
          <p:cNvPicPr preferRelativeResize="0"/>
          <p:nvPr/>
        </p:nvPicPr>
        <p:blipFill>
          <a:blip r:embed="rId3">
            <a:alphaModFix/>
          </a:blip>
          <a:stretch>
            <a:fillRect/>
          </a:stretch>
        </p:blipFill>
        <p:spPr>
          <a:xfrm>
            <a:off x="645402" y="1651081"/>
            <a:ext cx="5781675" cy="781050"/>
          </a:xfrm>
          <a:prstGeom prst="rect">
            <a:avLst/>
          </a:prstGeom>
          <a:noFill/>
          <a:ln>
            <a:noFill/>
          </a:ln>
        </p:spPr>
      </p:pic>
      <p:pic>
        <p:nvPicPr>
          <p:cNvPr id="263" name="Google Shape;263;p36"/>
          <p:cNvPicPr preferRelativeResize="0"/>
          <p:nvPr/>
        </p:nvPicPr>
        <p:blipFill>
          <a:blip r:embed="rId4">
            <a:alphaModFix/>
          </a:blip>
          <a:stretch>
            <a:fillRect/>
          </a:stretch>
        </p:blipFill>
        <p:spPr>
          <a:xfrm>
            <a:off x="2299541" y="3245525"/>
            <a:ext cx="3381375" cy="771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7"/>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txBox="1"/>
          <p:nvPr/>
        </p:nvSpPr>
        <p:spPr>
          <a:xfrm>
            <a:off x="224216" y="878373"/>
            <a:ext cx="7688700" cy="4593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Debemos asegurarnos de gestionar los finales de las líneas conforme vamos escribiendo en el archivo, insertando explícitamente el carácter de salto de línea cuando queremos finalizar una línea. La sentencia print agrega un salto de línea automáticamente, pero el método write no lo agrega de forma automática.</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Cuando terminas de escribir, tienes que cerrar el archivo para asegurarte que la última parte de los datos es escrita físicamente en el disco duro, de modo que no se pierdan los datos si la corriente eléctrica se interrumpe.</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Podríamos cerrar los archivos abiertos para lectura también, pero podemos ser menos rigurosos si sólo estamos abriendo unos pocos archivos puesto que Python se asegura de que todos los archivos abiertos sean cerrados cuando termina el programa. En cambio, cuando estamos escribiendo archivos debemos cerrarlos de forma explícita para no dejar nada al azar. </a:t>
            </a:r>
            <a:endParaRPr sz="1100" dirty="0">
              <a:solidFill>
                <a:srgbClr val="33302E"/>
              </a:solidFill>
              <a:latin typeface="Poppins"/>
              <a:ea typeface="Poppins"/>
              <a:cs typeface="Poppins"/>
              <a:sym typeface="Poppins"/>
            </a:endParaRPr>
          </a:p>
        </p:txBody>
      </p:sp>
      <p:pic>
        <p:nvPicPr>
          <p:cNvPr id="270" name="Google Shape;270;p37"/>
          <p:cNvPicPr preferRelativeResize="0"/>
          <p:nvPr/>
        </p:nvPicPr>
        <p:blipFill rotWithShape="1">
          <a:blip r:embed="rId3">
            <a:alphaModFix/>
          </a:blip>
          <a:srcRect t="16296"/>
          <a:stretch/>
        </p:blipFill>
        <p:spPr>
          <a:xfrm>
            <a:off x="330616" y="1653398"/>
            <a:ext cx="3789050" cy="652300"/>
          </a:xfrm>
          <a:prstGeom prst="rect">
            <a:avLst/>
          </a:prstGeom>
          <a:noFill/>
          <a:ln>
            <a:noFill/>
          </a:ln>
        </p:spPr>
      </p:pic>
      <p:pic>
        <p:nvPicPr>
          <p:cNvPr id="271" name="Google Shape;271;p37"/>
          <p:cNvPicPr preferRelativeResize="0"/>
          <p:nvPr/>
        </p:nvPicPr>
        <p:blipFill>
          <a:blip r:embed="rId4">
            <a:alphaModFix/>
          </a:blip>
          <a:stretch>
            <a:fillRect/>
          </a:stretch>
        </p:blipFill>
        <p:spPr>
          <a:xfrm>
            <a:off x="330616" y="3192098"/>
            <a:ext cx="1852625" cy="44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p:nvPr/>
        </p:nvSpPr>
        <p:spPr>
          <a:xfrm>
            <a:off x="296135" y="90535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Modos de apertura</a:t>
            </a:r>
            <a:endParaRPr sz="2600" i="1" dirty="0">
              <a:solidFill>
                <a:srgbClr val="1A1A1A"/>
              </a:solidFill>
              <a:latin typeface="Poppins"/>
              <a:ea typeface="Poppins"/>
              <a:cs typeface="Poppins"/>
              <a:sym typeface="Poppins"/>
            </a:endParaRPr>
          </a:p>
        </p:txBody>
      </p:sp>
      <p:sp>
        <p:nvSpPr>
          <p:cNvPr id="100" name="Google Shape;100;p15"/>
          <p:cNvSpPr txBox="1"/>
          <p:nvPr/>
        </p:nvSpPr>
        <p:spPr>
          <a:xfrm>
            <a:off x="296135" y="1500650"/>
            <a:ext cx="7688700" cy="3552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El modo de apertura de un archivo, está relacionado con el objetivo final que responde a la pregunta “¿para qué estamos abriendo este archivo?”. Las respuestas a esta pregunta pueden ser varias. Por ejemplo, podemos querer abrir un archivo para leerlo, para escribirlo, para leerlo y escribirlo, para crearlo si no existe y luego escribir en él, etc.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Es necesario saber, que cada vez que abrimos un archivo estamos creando un “puntero”, el cuál se posicionará dentro del archivo en un lugar determinado (al comienzo o al final) y este puntero podrá moverse dentro de ese archivo, eligiendo su nueva posición, mediante el número de byte correspondiente.</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 Este puntero, se creará -en inicio- dependiendo del modo de apertura indicado, el cuál será indicado a la función open() como una string en su segundo parámetro. Entre los modos de apertura posibles, podemos encontrar los siguientes: </a:t>
            </a:r>
            <a:endParaRPr sz="1100" dirty="0">
              <a:solidFill>
                <a:srgbClr val="33302E"/>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6" name="Google Shape;106;p16"/>
          <p:cNvGraphicFramePr/>
          <p:nvPr>
            <p:extLst>
              <p:ext uri="{D42A27DB-BD31-4B8C-83A1-F6EECF244321}">
                <p14:modId xmlns:p14="http://schemas.microsoft.com/office/powerpoint/2010/main" val="1270823394"/>
              </p:ext>
            </p:extLst>
          </p:nvPr>
        </p:nvGraphicFramePr>
        <p:xfrm>
          <a:off x="0" y="0"/>
          <a:ext cx="9144000" cy="5143498"/>
        </p:xfrm>
        <a:graphic>
          <a:graphicData uri="http://schemas.openxmlformats.org/drawingml/2006/table">
            <a:tbl>
              <a:tblPr>
                <a:noFill/>
                <a:tableStyleId>{B372AFEC-B390-474D-9811-E5E1627F5C10}</a:tableStyleId>
              </a:tblPr>
              <a:tblGrid>
                <a:gridCol w="1003231"/>
                <a:gridCol w="4937540"/>
                <a:gridCol w="3203229"/>
              </a:tblGrid>
              <a:tr h="588956">
                <a:tc>
                  <a:txBody>
                    <a:bodyPr/>
                    <a:lstStyle/>
                    <a:p>
                      <a:pPr marL="0" lvl="0" indent="0" algn="l" rtl="0">
                        <a:spcBef>
                          <a:spcPts val="0"/>
                        </a:spcBef>
                        <a:spcAft>
                          <a:spcPts val="0"/>
                        </a:spcAft>
                        <a:buNone/>
                      </a:pPr>
                      <a:r>
                        <a:rPr lang="es" sz="1100">
                          <a:latin typeface="Poppins"/>
                          <a:ea typeface="Poppins"/>
                          <a:cs typeface="Poppins"/>
                          <a:sym typeface="Poppins"/>
                        </a:rPr>
                        <a:t>Indicador</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Modo de apertura</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Ubicación del puntero</a:t>
                      </a:r>
                      <a:endParaRPr sz="1100">
                        <a:latin typeface="Poppins"/>
                        <a:ea typeface="Poppins"/>
                        <a:cs typeface="Poppins"/>
                        <a:sym typeface="Poppins"/>
                      </a:endParaRPr>
                    </a:p>
                  </a:txBody>
                  <a:tcPr marL="91425" marR="91425" marT="91425" marB="91425">
                    <a:solidFill>
                      <a:schemeClr val="lt1"/>
                    </a:solidFill>
                  </a:tcPr>
                </a:tc>
              </a:tr>
              <a:tr h="430601">
                <a:tc>
                  <a:txBody>
                    <a:bodyPr/>
                    <a:lstStyle/>
                    <a:p>
                      <a:pPr marL="0" lvl="0" indent="0" algn="l" rtl="0">
                        <a:spcBef>
                          <a:spcPts val="0"/>
                        </a:spcBef>
                        <a:spcAft>
                          <a:spcPts val="0"/>
                        </a:spcAft>
                        <a:buNone/>
                      </a:pPr>
                      <a:r>
                        <a:rPr lang="es" sz="1100">
                          <a:latin typeface="Poppins"/>
                          <a:ea typeface="Poppins"/>
                          <a:cs typeface="Poppins"/>
                          <a:sym typeface="Poppins"/>
                        </a:rPr>
                        <a:t>r</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Solo lectura</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Al inicio del archivo </a:t>
                      </a:r>
                      <a:endParaRPr sz="1100">
                        <a:latin typeface="Poppins"/>
                        <a:ea typeface="Poppins"/>
                        <a:cs typeface="Poppins"/>
                        <a:sym typeface="Poppins"/>
                      </a:endParaRPr>
                    </a:p>
                  </a:txBody>
                  <a:tcPr marL="91425" marR="91425" marT="91425" marB="91425">
                    <a:solidFill>
                      <a:schemeClr val="lt1"/>
                    </a:solidFill>
                  </a:tcPr>
                </a:tc>
              </a:tr>
              <a:tr h="430601">
                <a:tc>
                  <a:txBody>
                    <a:bodyPr/>
                    <a:lstStyle/>
                    <a:p>
                      <a:pPr marL="0" lvl="0" indent="0" algn="l" rtl="0">
                        <a:spcBef>
                          <a:spcPts val="0"/>
                        </a:spcBef>
                        <a:spcAft>
                          <a:spcPts val="0"/>
                        </a:spcAft>
                        <a:buNone/>
                      </a:pPr>
                      <a:r>
                        <a:rPr lang="es" sz="1100">
                          <a:latin typeface="Poppins"/>
                          <a:ea typeface="Poppins"/>
                          <a:cs typeface="Poppins"/>
                          <a:sym typeface="Poppins"/>
                        </a:rPr>
                        <a:t>rb</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Solo lectura en modo binario</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Al inicio del archivo </a:t>
                      </a:r>
                      <a:endParaRPr sz="1100">
                        <a:latin typeface="Poppins"/>
                        <a:ea typeface="Poppins"/>
                        <a:cs typeface="Poppins"/>
                        <a:sym typeface="Poppins"/>
                      </a:endParaRPr>
                    </a:p>
                  </a:txBody>
                  <a:tcPr marL="91425" marR="91425" marT="91425" marB="91425">
                    <a:solidFill>
                      <a:schemeClr val="lt1"/>
                    </a:solidFill>
                  </a:tcPr>
                </a:tc>
              </a:tr>
              <a:tr h="430601">
                <a:tc>
                  <a:txBody>
                    <a:bodyPr/>
                    <a:lstStyle/>
                    <a:p>
                      <a:pPr marL="0" lvl="0" indent="0" algn="l" rtl="0">
                        <a:spcBef>
                          <a:spcPts val="0"/>
                        </a:spcBef>
                        <a:spcAft>
                          <a:spcPts val="0"/>
                        </a:spcAft>
                        <a:buNone/>
                      </a:pPr>
                      <a:r>
                        <a:rPr lang="es" sz="1100">
                          <a:latin typeface="Poppins"/>
                          <a:ea typeface="Poppins"/>
                          <a:cs typeface="Poppins"/>
                          <a:sym typeface="Poppins"/>
                        </a:rPr>
                        <a:t>r+</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Lectura y escritura </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Al inicio del archivo </a:t>
                      </a:r>
                      <a:endParaRPr sz="1100">
                        <a:latin typeface="Poppins"/>
                        <a:ea typeface="Poppins"/>
                        <a:cs typeface="Poppins"/>
                        <a:sym typeface="Poppins"/>
                      </a:endParaRPr>
                    </a:p>
                  </a:txBody>
                  <a:tcPr marL="91425" marR="91425" marT="91425" marB="91425">
                    <a:solidFill>
                      <a:schemeClr val="lt1"/>
                    </a:solidFill>
                  </a:tcPr>
                </a:tc>
              </a:tr>
              <a:tr h="430601">
                <a:tc>
                  <a:txBody>
                    <a:bodyPr/>
                    <a:lstStyle/>
                    <a:p>
                      <a:pPr marL="0" lvl="0" indent="0" algn="l" rtl="0">
                        <a:spcBef>
                          <a:spcPts val="0"/>
                        </a:spcBef>
                        <a:spcAft>
                          <a:spcPts val="0"/>
                        </a:spcAft>
                        <a:buNone/>
                      </a:pPr>
                      <a:r>
                        <a:rPr lang="es" sz="1100">
                          <a:latin typeface="Poppins"/>
                          <a:ea typeface="Poppins"/>
                          <a:cs typeface="Poppins"/>
                          <a:sym typeface="Poppins"/>
                        </a:rPr>
                        <a:t>rb+</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Lectura y escritura en modo binario</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Al inicio del archivo </a:t>
                      </a:r>
                      <a:endParaRPr sz="1100">
                        <a:latin typeface="Poppins"/>
                        <a:ea typeface="Poppins"/>
                        <a:cs typeface="Poppins"/>
                        <a:sym typeface="Poppins"/>
                      </a:endParaRPr>
                    </a:p>
                  </a:txBody>
                  <a:tcPr marL="91425" marR="91425" marT="91425" marB="91425">
                    <a:solidFill>
                      <a:schemeClr val="lt1"/>
                    </a:solidFill>
                  </a:tcPr>
                </a:tc>
              </a:tr>
              <a:tr h="636559">
                <a:tc>
                  <a:txBody>
                    <a:bodyPr/>
                    <a:lstStyle/>
                    <a:p>
                      <a:pPr marL="0" lvl="0" indent="0" algn="l" rtl="0">
                        <a:spcBef>
                          <a:spcPts val="0"/>
                        </a:spcBef>
                        <a:spcAft>
                          <a:spcPts val="0"/>
                        </a:spcAft>
                        <a:buNone/>
                      </a:pPr>
                      <a:r>
                        <a:rPr lang="es" sz="1100">
                          <a:latin typeface="Poppins"/>
                          <a:ea typeface="Poppins"/>
                          <a:cs typeface="Poppins"/>
                          <a:sym typeface="Poppins"/>
                        </a:rPr>
                        <a:t>w</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Solo escritura. Sobreescribe el archivo si existe. </a:t>
                      </a:r>
                      <a:endParaRPr sz="1100">
                        <a:latin typeface="Poppins"/>
                        <a:ea typeface="Poppins"/>
                        <a:cs typeface="Poppins"/>
                        <a:sym typeface="Poppins"/>
                      </a:endParaRPr>
                    </a:p>
                    <a:p>
                      <a:pPr marL="0" lvl="0" indent="0" algn="l" rtl="0">
                        <a:spcBef>
                          <a:spcPts val="0"/>
                        </a:spcBef>
                        <a:spcAft>
                          <a:spcPts val="0"/>
                        </a:spcAft>
                        <a:buNone/>
                      </a:pPr>
                      <a:r>
                        <a:rPr lang="es" sz="1100">
                          <a:latin typeface="Poppins"/>
                          <a:ea typeface="Poppins"/>
                          <a:cs typeface="Poppins"/>
                          <a:sym typeface="Poppins"/>
                        </a:rPr>
                        <a:t>Crea el archivo si no existe.</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Al inicio del archivo </a:t>
                      </a:r>
                      <a:endParaRPr sz="1100">
                        <a:latin typeface="Poppins"/>
                        <a:ea typeface="Poppins"/>
                        <a:cs typeface="Poppins"/>
                        <a:sym typeface="Poppins"/>
                      </a:endParaRPr>
                    </a:p>
                  </a:txBody>
                  <a:tcPr marL="91425" marR="91425" marT="91425" marB="91425">
                    <a:solidFill>
                      <a:schemeClr val="lt1"/>
                    </a:solidFill>
                  </a:tcPr>
                </a:tc>
              </a:tr>
              <a:tr h="636559">
                <a:tc>
                  <a:txBody>
                    <a:bodyPr/>
                    <a:lstStyle/>
                    <a:p>
                      <a:pPr marL="0" lvl="0" indent="0" algn="l" rtl="0">
                        <a:spcBef>
                          <a:spcPts val="0"/>
                        </a:spcBef>
                        <a:spcAft>
                          <a:spcPts val="0"/>
                        </a:spcAft>
                        <a:buNone/>
                      </a:pPr>
                      <a:r>
                        <a:rPr lang="es" sz="1100">
                          <a:latin typeface="Poppins"/>
                          <a:ea typeface="Poppins"/>
                          <a:cs typeface="Poppins"/>
                          <a:sym typeface="Poppins"/>
                        </a:rPr>
                        <a:t>wb</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Solo escritura en modo binario. Sobreescribe el archivo si existe. Crea el archivo si no existe</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Al inicio del archivo </a:t>
                      </a:r>
                      <a:endParaRPr sz="1100">
                        <a:latin typeface="Poppins"/>
                        <a:ea typeface="Poppins"/>
                        <a:cs typeface="Poppins"/>
                        <a:sym typeface="Poppins"/>
                      </a:endParaRPr>
                    </a:p>
                  </a:txBody>
                  <a:tcPr marL="91425" marR="91425" marT="91425" marB="91425">
                    <a:solidFill>
                      <a:schemeClr val="lt1"/>
                    </a:solidFill>
                  </a:tcPr>
                </a:tc>
              </a:tr>
              <a:tr h="779510">
                <a:tc>
                  <a:txBody>
                    <a:bodyPr/>
                    <a:lstStyle/>
                    <a:p>
                      <a:pPr marL="0" lvl="0" indent="0" algn="l" rtl="0">
                        <a:spcBef>
                          <a:spcPts val="0"/>
                        </a:spcBef>
                        <a:spcAft>
                          <a:spcPts val="0"/>
                        </a:spcAft>
                        <a:buNone/>
                      </a:pPr>
                      <a:r>
                        <a:rPr lang="es" sz="1100">
                          <a:latin typeface="Poppins"/>
                          <a:ea typeface="Poppins"/>
                          <a:cs typeface="Poppins"/>
                          <a:sym typeface="Poppins"/>
                        </a:rPr>
                        <a:t>w+</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Escritura y lectura. Sobreescribe el archivo si existe.</a:t>
                      </a:r>
                      <a:endParaRPr sz="1100">
                        <a:latin typeface="Poppins"/>
                        <a:ea typeface="Poppins"/>
                        <a:cs typeface="Poppins"/>
                        <a:sym typeface="Poppins"/>
                      </a:endParaRPr>
                    </a:p>
                    <a:p>
                      <a:pPr marL="0" lvl="0" indent="0" algn="l" rtl="0">
                        <a:spcBef>
                          <a:spcPts val="0"/>
                        </a:spcBef>
                        <a:spcAft>
                          <a:spcPts val="0"/>
                        </a:spcAft>
                        <a:buNone/>
                      </a:pPr>
                      <a:r>
                        <a:rPr lang="es" sz="1100">
                          <a:latin typeface="Poppins"/>
                          <a:ea typeface="Poppins"/>
                          <a:cs typeface="Poppins"/>
                          <a:sym typeface="Poppins"/>
                        </a:rPr>
                        <a:t> Crea el archivo si no existe.</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Al inicio del archivo </a:t>
                      </a:r>
                      <a:endParaRPr sz="1100">
                        <a:latin typeface="Poppins"/>
                        <a:ea typeface="Poppins"/>
                        <a:cs typeface="Poppins"/>
                        <a:sym typeface="Poppins"/>
                      </a:endParaRPr>
                    </a:p>
                  </a:txBody>
                  <a:tcPr marL="91425" marR="91425" marT="91425" marB="91425">
                    <a:solidFill>
                      <a:schemeClr val="lt1"/>
                    </a:solidFill>
                  </a:tcPr>
                </a:tc>
              </a:tr>
              <a:tr h="779510">
                <a:tc>
                  <a:txBody>
                    <a:bodyPr/>
                    <a:lstStyle/>
                    <a:p>
                      <a:pPr marL="0" lvl="0" indent="0" algn="l" rtl="0">
                        <a:spcBef>
                          <a:spcPts val="0"/>
                        </a:spcBef>
                        <a:spcAft>
                          <a:spcPts val="0"/>
                        </a:spcAft>
                        <a:buNone/>
                      </a:pPr>
                      <a:r>
                        <a:rPr lang="es" sz="1100" dirty="0">
                          <a:latin typeface="Poppins"/>
                          <a:ea typeface="Poppins"/>
                          <a:cs typeface="Poppins"/>
                          <a:sym typeface="Poppins"/>
                        </a:rPr>
                        <a:t>wb+ </a:t>
                      </a:r>
                      <a:endParaRPr sz="1100" dirty="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dirty="0">
                          <a:latin typeface="Poppins"/>
                          <a:ea typeface="Poppins"/>
                          <a:cs typeface="Poppins"/>
                          <a:sym typeface="Poppins"/>
                        </a:rPr>
                        <a:t>Escritura y lectura en modo binario. Sobreescribe el archivo si existe. Crea el archivo si no existe</a:t>
                      </a:r>
                      <a:endParaRPr sz="1100" dirty="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dirty="0">
                          <a:latin typeface="Poppins"/>
                          <a:ea typeface="Poppins"/>
                          <a:cs typeface="Poppins"/>
                          <a:sym typeface="Poppins"/>
                        </a:rPr>
                        <a:t>Al inicio del archivo </a:t>
                      </a:r>
                      <a:endParaRPr sz="1100" dirty="0">
                        <a:latin typeface="Poppins"/>
                        <a:ea typeface="Poppins"/>
                        <a:cs typeface="Poppins"/>
                        <a:sym typeface="Poppins"/>
                      </a:endParaRPr>
                    </a:p>
                  </a:txBody>
                  <a:tcPr marL="91425" marR="91425" marT="91425" marB="91425">
                    <a:solidFill>
                      <a:schemeClr val="l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12" name="Google Shape;112;p17"/>
          <p:cNvGraphicFramePr/>
          <p:nvPr>
            <p:extLst>
              <p:ext uri="{D42A27DB-BD31-4B8C-83A1-F6EECF244321}">
                <p14:modId xmlns:p14="http://schemas.microsoft.com/office/powerpoint/2010/main" val="2702722773"/>
              </p:ext>
            </p:extLst>
          </p:nvPr>
        </p:nvGraphicFramePr>
        <p:xfrm>
          <a:off x="175600" y="1324625"/>
          <a:ext cx="8792800" cy="2952925"/>
        </p:xfrm>
        <a:graphic>
          <a:graphicData uri="http://schemas.openxmlformats.org/drawingml/2006/table">
            <a:tbl>
              <a:tblPr>
                <a:noFill/>
                <a:tableStyleId>{B372AFEC-B390-474D-9811-E5E1627F5C10}</a:tableStyleId>
              </a:tblPr>
              <a:tblGrid>
                <a:gridCol w="964700"/>
                <a:gridCol w="4747900"/>
                <a:gridCol w="3080200"/>
              </a:tblGrid>
              <a:tr h="427125">
                <a:tc>
                  <a:txBody>
                    <a:bodyPr/>
                    <a:lstStyle/>
                    <a:p>
                      <a:pPr marL="0" lvl="0" indent="0" algn="l" rtl="0">
                        <a:spcBef>
                          <a:spcPts val="0"/>
                        </a:spcBef>
                        <a:spcAft>
                          <a:spcPts val="0"/>
                        </a:spcAft>
                        <a:buNone/>
                      </a:pPr>
                      <a:r>
                        <a:rPr lang="es" sz="1100" dirty="0">
                          <a:latin typeface="Poppins"/>
                          <a:ea typeface="Poppins"/>
                          <a:cs typeface="Poppins"/>
                          <a:sym typeface="Poppins"/>
                        </a:rPr>
                        <a:t>Indicador</a:t>
                      </a:r>
                      <a:endParaRPr sz="1100" dirty="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Modo de apertura</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Ubicación del puntero</a:t>
                      </a:r>
                      <a:endParaRPr sz="1100">
                        <a:latin typeface="Poppins"/>
                        <a:ea typeface="Poppins"/>
                        <a:cs typeface="Poppins"/>
                        <a:sym typeface="Poppins"/>
                      </a:endParaRPr>
                    </a:p>
                  </a:txBody>
                  <a:tcPr marL="91425" marR="91425" marT="91425" marB="91425">
                    <a:solidFill>
                      <a:schemeClr val="lt1"/>
                    </a:solidFill>
                  </a:tcPr>
                </a:tc>
              </a:tr>
              <a:tr h="631450">
                <a:tc>
                  <a:txBody>
                    <a:bodyPr/>
                    <a:lstStyle/>
                    <a:p>
                      <a:pPr marL="0" lvl="0" indent="0" algn="l" rtl="0">
                        <a:spcBef>
                          <a:spcPts val="0"/>
                        </a:spcBef>
                        <a:spcAft>
                          <a:spcPts val="0"/>
                        </a:spcAft>
                        <a:buNone/>
                      </a:pPr>
                      <a:r>
                        <a:rPr lang="es" sz="1100">
                          <a:latin typeface="Poppins"/>
                          <a:ea typeface="Poppins"/>
                          <a:cs typeface="Poppins"/>
                          <a:sym typeface="Poppins"/>
                        </a:rPr>
                        <a:t>a</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dirty="0">
                          <a:latin typeface="Poppins"/>
                          <a:ea typeface="Poppins"/>
                          <a:cs typeface="Poppins"/>
                          <a:sym typeface="Poppins"/>
                        </a:rPr>
                        <a:t>Añadido (agregar contenido). </a:t>
                      </a:r>
                      <a:endParaRPr sz="1100" dirty="0">
                        <a:latin typeface="Poppins"/>
                        <a:ea typeface="Poppins"/>
                        <a:cs typeface="Poppins"/>
                        <a:sym typeface="Poppins"/>
                      </a:endParaRPr>
                    </a:p>
                    <a:p>
                      <a:pPr marL="0" lvl="0" indent="0" algn="l" rtl="0">
                        <a:spcBef>
                          <a:spcPts val="0"/>
                        </a:spcBef>
                        <a:spcAft>
                          <a:spcPts val="0"/>
                        </a:spcAft>
                        <a:buNone/>
                      </a:pPr>
                      <a:r>
                        <a:rPr lang="es" sz="1100" dirty="0">
                          <a:latin typeface="Poppins"/>
                          <a:ea typeface="Poppins"/>
                          <a:cs typeface="Poppins"/>
                          <a:sym typeface="Poppins"/>
                        </a:rPr>
                        <a:t>Crea el archivo si éste no existe</a:t>
                      </a:r>
                      <a:endParaRPr sz="1100" dirty="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Si el archivo existe, al final de éste. Si el archivo no existe, al comienzo.</a:t>
                      </a:r>
                      <a:endParaRPr sz="1100">
                        <a:latin typeface="Poppins"/>
                        <a:ea typeface="Poppins"/>
                        <a:cs typeface="Poppins"/>
                        <a:sym typeface="Poppins"/>
                      </a:endParaRPr>
                    </a:p>
                  </a:txBody>
                  <a:tcPr marL="91425" marR="91425" marT="91425" marB="91425">
                    <a:solidFill>
                      <a:schemeClr val="lt1"/>
                    </a:solidFill>
                  </a:tcPr>
                </a:tc>
              </a:tr>
              <a:tr h="631450">
                <a:tc>
                  <a:txBody>
                    <a:bodyPr/>
                    <a:lstStyle/>
                    <a:p>
                      <a:pPr marL="0" lvl="0" indent="0" algn="l" rtl="0">
                        <a:spcBef>
                          <a:spcPts val="0"/>
                        </a:spcBef>
                        <a:spcAft>
                          <a:spcPts val="0"/>
                        </a:spcAft>
                        <a:buNone/>
                      </a:pPr>
                      <a:r>
                        <a:rPr lang="es" sz="1100">
                          <a:latin typeface="Poppins"/>
                          <a:ea typeface="Poppins"/>
                          <a:cs typeface="Poppins"/>
                          <a:sym typeface="Poppins"/>
                        </a:rPr>
                        <a:t>ab</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Añadido en modo binario (agregar contenido). </a:t>
                      </a:r>
                      <a:endParaRPr sz="1100">
                        <a:latin typeface="Poppins"/>
                        <a:ea typeface="Poppins"/>
                        <a:cs typeface="Poppins"/>
                        <a:sym typeface="Poppins"/>
                      </a:endParaRPr>
                    </a:p>
                    <a:p>
                      <a:pPr marL="0" lvl="0" indent="0" algn="l" rtl="0">
                        <a:spcBef>
                          <a:spcPts val="0"/>
                        </a:spcBef>
                        <a:spcAft>
                          <a:spcPts val="0"/>
                        </a:spcAft>
                        <a:buNone/>
                      </a:pPr>
                      <a:r>
                        <a:rPr lang="es" sz="1100">
                          <a:latin typeface="Poppins"/>
                          <a:ea typeface="Poppins"/>
                          <a:cs typeface="Poppins"/>
                          <a:sym typeface="Poppins"/>
                        </a:rPr>
                        <a:t>Crea el archivo si éste no existe. </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Si el archivo existe, al final de éste. Si el archivo no existe, al comienzo.</a:t>
                      </a:r>
                      <a:endParaRPr sz="1100">
                        <a:latin typeface="Poppins"/>
                        <a:ea typeface="Poppins"/>
                        <a:cs typeface="Poppins"/>
                        <a:sym typeface="Poppins"/>
                      </a:endParaRPr>
                    </a:p>
                  </a:txBody>
                  <a:tcPr marL="91425" marR="91425" marT="91425" marB="91425">
                    <a:solidFill>
                      <a:schemeClr val="lt1"/>
                    </a:solidFill>
                  </a:tcPr>
                </a:tc>
              </a:tr>
              <a:tr h="631450">
                <a:tc>
                  <a:txBody>
                    <a:bodyPr/>
                    <a:lstStyle/>
                    <a:p>
                      <a:pPr marL="0" lvl="0" indent="0" algn="l" rtl="0">
                        <a:spcBef>
                          <a:spcPts val="0"/>
                        </a:spcBef>
                        <a:spcAft>
                          <a:spcPts val="0"/>
                        </a:spcAft>
                        <a:buNone/>
                      </a:pPr>
                      <a:r>
                        <a:rPr lang="es" sz="1100">
                          <a:latin typeface="Poppins"/>
                          <a:ea typeface="Poppins"/>
                          <a:cs typeface="Poppins"/>
                          <a:sym typeface="Poppins"/>
                        </a:rPr>
                        <a:t>a+</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Añadido (agregar contenido) y lectura. </a:t>
                      </a:r>
                      <a:endParaRPr sz="1100">
                        <a:latin typeface="Poppins"/>
                        <a:ea typeface="Poppins"/>
                        <a:cs typeface="Poppins"/>
                        <a:sym typeface="Poppins"/>
                      </a:endParaRPr>
                    </a:p>
                    <a:p>
                      <a:pPr marL="0" lvl="0" indent="0" algn="l" rtl="0">
                        <a:spcBef>
                          <a:spcPts val="0"/>
                        </a:spcBef>
                        <a:spcAft>
                          <a:spcPts val="0"/>
                        </a:spcAft>
                        <a:buNone/>
                      </a:pPr>
                      <a:r>
                        <a:rPr lang="es" sz="1100">
                          <a:latin typeface="Poppins"/>
                          <a:ea typeface="Poppins"/>
                          <a:cs typeface="Poppins"/>
                          <a:sym typeface="Poppins"/>
                        </a:rPr>
                        <a:t>Crea el archivo si éste no existe. </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Si el archivo existe, al final de éste. Si el archivo no existe, al comienzo.</a:t>
                      </a:r>
                      <a:endParaRPr sz="1100">
                        <a:latin typeface="Poppins"/>
                        <a:ea typeface="Poppins"/>
                        <a:cs typeface="Poppins"/>
                        <a:sym typeface="Poppins"/>
                      </a:endParaRPr>
                    </a:p>
                  </a:txBody>
                  <a:tcPr marL="91425" marR="91425" marT="91425" marB="91425">
                    <a:solidFill>
                      <a:schemeClr val="lt1"/>
                    </a:solidFill>
                  </a:tcPr>
                </a:tc>
              </a:tr>
              <a:tr h="631450">
                <a:tc>
                  <a:txBody>
                    <a:bodyPr/>
                    <a:lstStyle/>
                    <a:p>
                      <a:pPr marL="0" lvl="0" indent="0" algn="l" rtl="0">
                        <a:spcBef>
                          <a:spcPts val="0"/>
                        </a:spcBef>
                        <a:spcAft>
                          <a:spcPts val="0"/>
                        </a:spcAft>
                        <a:buNone/>
                      </a:pPr>
                      <a:r>
                        <a:rPr lang="es" sz="1100">
                          <a:latin typeface="Poppins"/>
                          <a:ea typeface="Poppins"/>
                          <a:cs typeface="Poppins"/>
                          <a:sym typeface="Poppins"/>
                        </a:rPr>
                        <a:t>ab+</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latin typeface="Poppins"/>
                          <a:ea typeface="Poppins"/>
                          <a:cs typeface="Poppins"/>
                          <a:sym typeface="Poppins"/>
                        </a:rPr>
                        <a:t>Añadido (agregar contenido) y lectura en modo binario. </a:t>
                      </a:r>
                      <a:endParaRPr sz="1100">
                        <a:latin typeface="Poppins"/>
                        <a:ea typeface="Poppins"/>
                        <a:cs typeface="Poppins"/>
                        <a:sym typeface="Poppins"/>
                      </a:endParaRPr>
                    </a:p>
                    <a:p>
                      <a:pPr marL="0" lvl="0" indent="0" algn="l" rtl="0">
                        <a:spcBef>
                          <a:spcPts val="0"/>
                        </a:spcBef>
                        <a:spcAft>
                          <a:spcPts val="0"/>
                        </a:spcAft>
                        <a:buNone/>
                      </a:pPr>
                      <a:r>
                        <a:rPr lang="es" sz="1100">
                          <a:latin typeface="Poppins"/>
                          <a:ea typeface="Poppins"/>
                          <a:cs typeface="Poppins"/>
                          <a:sym typeface="Poppins"/>
                        </a:rPr>
                        <a:t>Crea el archivo si éste no existe. </a:t>
                      </a:r>
                      <a:endParaRPr sz="1100">
                        <a:latin typeface="Poppins"/>
                        <a:ea typeface="Poppins"/>
                        <a:cs typeface="Poppins"/>
                        <a:sym typeface="Poppi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dirty="0">
                          <a:latin typeface="Poppins"/>
                          <a:ea typeface="Poppins"/>
                          <a:cs typeface="Poppins"/>
                          <a:sym typeface="Poppins"/>
                        </a:rPr>
                        <a:t>Si el archivo existe, al final de éste. Si el archivo no existe, al comienzo.</a:t>
                      </a:r>
                      <a:endParaRPr sz="1100" dirty="0">
                        <a:latin typeface="Poppins"/>
                        <a:ea typeface="Poppins"/>
                        <a:cs typeface="Poppins"/>
                        <a:sym typeface="Poppins"/>
                      </a:endParaRPr>
                    </a:p>
                  </a:txBody>
                  <a:tcPr marL="91425" marR="91425" marT="91425" marB="91425">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162572" y="8468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Algunos métodos del objeto File</a:t>
            </a:r>
            <a:endParaRPr sz="2600" i="1" dirty="0">
              <a:solidFill>
                <a:srgbClr val="1A1A1A"/>
              </a:solidFill>
              <a:latin typeface="Poppins"/>
              <a:ea typeface="Poppins"/>
              <a:cs typeface="Poppins"/>
              <a:sym typeface="Poppins"/>
            </a:endParaRPr>
          </a:p>
        </p:txBody>
      </p:sp>
      <p:sp>
        <p:nvSpPr>
          <p:cNvPr id="119" name="Google Shape;119;p18"/>
          <p:cNvSpPr txBox="1"/>
          <p:nvPr/>
        </p:nvSpPr>
        <p:spPr>
          <a:xfrm>
            <a:off x="162572" y="1575350"/>
            <a:ext cx="1717599" cy="3552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s" sz="1100" dirty="0">
                <a:solidFill>
                  <a:srgbClr val="33302E"/>
                </a:solidFill>
                <a:latin typeface="Poppins"/>
                <a:ea typeface="Poppins"/>
                <a:cs typeface="Poppins"/>
                <a:sym typeface="Poppins"/>
              </a:rPr>
              <a:t>El objeto file, entre sus métodos más frecuentes, dispone de los siguientes: </a:t>
            </a:r>
            <a:endParaRPr sz="1100" dirty="0">
              <a:solidFill>
                <a:srgbClr val="33302E"/>
              </a:solidFill>
              <a:latin typeface="Poppins"/>
              <a:ea typeface="Poppins"/>
              <a:cs typeface="Poppins"/>
              <a:sym typeface="Poppins"/>
            </a:endParaRPr>
          </a:p>
        </p:txBody>
      </p:sp>
      <p:pic>
        <p:nvPicPr>
          <p:cNvPr id="120" name="Google Shape;120;p18"/>
          <p:cNvPicPr preferRelativeResize="0"/>
          <p:nvPr/>
        </p:nvPicPr>
        <p:blipFill>
          <a:blip r:embed="rId3">
            <a:alphaModFix/>
          </a:blip>
          <a:stretch>
            <a:fillRect/>
          </a:stretch>
        </p:blipFill>
        <p:spPr>
          <a:xfrm>
            <a:off x="2072225" y="1575350"/>
            <a:ext cx="6344125" cy="334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19"/>
          <p:cNvPicPr preferRelativeResize="0"/>
          <p:nvPr/>
        </p:nvPicPr>
        <p:blipFill rotWithShape="1">
          <a:blip r:embed="rId3">
            <a:alphaModFix/>
          </a:blip>
          <a:srcRect t="2210"/>
          <a:stretch/>
        </p:blipFill>
        <p:spPr>
          <a:xfrm>
            <a:off x="836254" y="1666299"/>
            <a:ext cx="6752299" cy="3068575"/>
          </a:xfrm>
          <a:prstGeom prst="rect">
            <a:avLst/>
          </a:prstGeom>
          <a:noFill/>
          <a:ln>
            <a:noFill/>
          </a:ln>
        </p:spPr>
      </p:pic>
      <p:sp>
        <p:nvSpPr>
          <p:cNvPr id="127" name="Google Shape;127;p19"/>
          <p:cNvSpPr txBox="1"/>
          <p:nvPr/>
        </p:nvSpPr>
        <p:spPr>
          <a:xfrm>
            <a:off x="368054" y="915624"/>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Métodos del objeto File</a:t>
            </a:r>
            <a:endParaRPr sz="2600" i="1" dirty="0">
              <a:solidFill>
                <a:srgbClr val="1A1A1A"/>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p:nvPr/>
        </p:nvSpPr>
        <p:spPr>
          <a:xfrm>
            <a:off x="573537" y="10323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Propiedades del objeto file</a:t>
            </a:r>
            <a:endParaRPr sz="2600" i="1" dirty="0">
              <a:solidFill>
                <a:srgbClr val="1A1A1A"/>
              </a:solidFill>
              <a:latin typeface="Poppins"/>
              <a:ea typeface="Poppins"/>
              <a:cs typeface="Poppins"/>
              <a:sym typeface="Poppins"/>
            </a:endParaRPr>
          </a:p>
        </p:txBody>
      </p:sp>
      <p:sp>
        <p:nvSpPr>
          <p:cNvPr id="134" name="Google Shape;134;p20"/>
          <p:cNvSpPr txBox="1"/>
          <p:nvPr/>
        </p:nvSpPr>
        <p:spPr>
          <a:xfrm>
            <a:off x="573537" y="1518275"/>
            <a:ext cx="3573300" cy="3552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Se pueden acceder a las siguientes propiedades del objeto file: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 </a:t>
            </a:r>
            <a:r>
              <a:rPr lang="es" sz="1100" b="1" dirty="0">
                <a:solidFill>
                  <a:srgbClr val="33302E"/>
                </a:solidFill>
                <a:latin typeface="Poppins"/>
                <a:ea typeface="Poppins"/>
                <a:cs typeface="Poppins"/>
                <a:sym typeface="Poppins"/>
              </a:rPr>
              <a:t>closed:</a:t>
            </a:r>
            <a:r>
              <a:rPr lang="es" sz="1100" dirty="0">
                <a:solidFill>
                  <a:srgbClr val="33302E"/>
                </a:solidFill>
                <a:latin typeface="Poppins"/>
                <a:ea typeface="Poppins"/>
                <a:cs typeface="Poppins"/>
                <a:sym typeface="Poppins"/>
              </a:rPr>
              <a:t> retorna verdadero si el archivo se ha cerrado. De lo contrario, falso.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 </a:t>
            </a:r>
            <a:r>
              <a:rPr lang="es" sz="1100" b="1" dirty="0">
                <a:solidFill>
                  <a:srgbClr val="33302E"/>
                </a:solidFill>
                <a:latin typeface="Poppins"/>
                <a:ea typeface="Poppins"/>
                <a:cs typeface="Poppins"/>
                <a:sym typeface="Poppins"/>
              </a:rPr>
              <a:t>mode:</a:t>
            </a:r>
            <a:r>
              <a:rPr lang="es" sz="1100" dirty="0">
                <a:solidFill>
                  <a:srgbClr val="33302E"/>
                </a:solidFill>
                <a:latin typeface="Poppins"/>
                <a:ea typeface="Poppins"/>
                <a:cs typeface="Poppins"/>
                <a:sym typeface="Poppins"/>
              </a:rPr>
              <a:t> retorna el modo de apertura.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 </a:t>
            </a:r>
            <a:r>
              <a:rPr lang="es" sz="1100" b="1" dirty="0">
                <a:solidFill>
                  <a:srgbClr val="33302E"/>
                </a:solidFill>
                <a:latin typeface="Poppins"/>
                <a:ea typeface="Poppins"/>
                <a:cs typeface="Poppins"/>
                <a:sym typeface="Poppins"/>
              </a:rPr>
              <a:t>name: </a:t>
            </a:r>
            <a:r>
              <a:rPr lang="es" sz="1100" dirty="0">
                <a:solidFill>
                  <a:srgbClr val="33302E"/>
                </a:solidFill>
                <a:latin typeface="Poppins"/>
                <a:ea typeface="Poppins"/>
                <a:cs typeface="Poppins"/>
                <a:sym typeface="Poppins"/>
              </a:rPr>
              <a:t>retorna el nombre del archivo • encoding: retorna la codificación de caracteres de un archivo de texto</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35" name="Google Shape;135;p20"/>
          <p:cNvPicPr preferRelativeResize="0"/>
          <p:nvPr/>
        </p:nvPicPr>
        <p:blipFill>
          <a:blip r:embed="rId3">
            <a:alphaModFix/>
          </a:blip>
          <a:stretch>
            <a:fillRect/>
          </a:stretch>
        </p:blipFill>
        <p:spPr>
          <a:xfrm>
            <a:off x="4368587" y="1567575"/>
            <a:ext cx="4210050" cy="268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p:nvPr/>
        </p:nvSpPr>
        <p:spPr>
          <a:xfrm>
            <a:off x="398877" y="99620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Cerrando archivos de forma automática </a:t>
            </a:r>
            <a:endParaRPr sz="2600" i="1" dirty="0">
              <a:solidFill>
                <a:srgbClr val="1A1A1A"/>
              </a:solidFill>
              <a:latin typeface="Poppins"/>
              <a:ea typeface="Poppins"/>
              <a:cs typeface="Poppins"/>
              <a:sym typeface="Poppins"/>
            </a:endParaRPr>
          </a:p>
        </p:txBody>
      </p:sp>
      <p:sp>
        <p:nvSpPr>
          <p:cNvPr id="142" name="Google Shape;142;p21"/>
          <p:cNvSpPr txBox="1"/>
          <p:nvPr/>
        </p:nvSpPr>
        <p:spPr>
          <a:xfrm>
            <a:off x="398877" y="1591500"/>
            <a:ext cx="7688700" cy="3552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Desde la versión 2.5, Python incorpora una manera “elegante” de trabajar con archivos de forma tal, que se cierren de forma automática sin necesidad de invocar al método </a:t>
            </a:r>
            <a:r>
              <a:rPr lang="es" sz="1100" b="1" i="1" dirty="0">
                <a:solidFill>
                  <a:srgbClr val="33302E"/>
                </a:solidFill>
                <a:latin typeface="Poppins"/>
                <a:ea typeface="Poppins"/>
                <a:cs typeface="Poppins"/>
                <a:sym typeface="Poppins"/>
              </a:rPr>
              <a:t>close()</a:t>
            </a:r>
            <a:r>
              <a:rPr lang="es" sz="1100" dirty="0">
                <a:solidFill>
                  <a:srgbClr val="33302E"/>
                </a:solidFill>
                <a:latin typeface="Poppins"/>
                <a:ea typeface="Poppins"/>
                <a:cs typeface="Poppins"/>
                <a:sym typeface="Poppins"/>
              </a:rPr>
              <a:t>. Se trata de un bloque </a:t>
            </a:r>
            <a:r>
              <a:rPr lang="es" sz="1100" b="1" i="1" dirty="0">
                <a:solidFill>
                  <a:srgbClr val="33302E"/>
                </a:solidFill>
                <a:latin typeface="Poppins"/>
                <a:ea typeface="Poppins"/>
                <a:cs typeface="Poppins"/>
                <a:sym typeface="Poppins"/>
              </a:rPr>
              <a:t>with:</a:t>
            </a:r>
            <a:r>
              <a:rPr lang="es" sz="1100" dirty="0">
                <a:solidFill>
                  <a:srgbClr val="33302E"/>
                </a:solidFill>
                <a:latin typeface="Poppins"/>
                <a:ea typeface="Poppins"/>
                <a:cs typeface="Poppins"/>
                <a:sym typeface="Poppins"/>
              </a:rPr>
              <a:t>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Cuando una estructura </a:t>
            </a:r>
            <a:r>
              <a:rPr lang="es" sz="1100" b="1" i="1" dirty="0">
                <a:solidFill>
                  <a:srgbClr val="33302E"/>
                </a:solidFill>
                <a:latin typeface="Poppins"/>
                <a:ea typeface="Poppins"/>
                <a:cs typeface="Poppins"/>
                <a:sym typeface="Poppins"/>
              </a:rPr>
              <a:t>with</a:t>
            </a:r>
            <a:r>
              <a:rPr lang="es" sz="1100" dirty="0">
                <a:solidFill>
                  <a:srgbClr val="33302E"/>
                </a:solidFill>
                <a:latin typeface="Poppins"/>
                <a:ea typeface="Poppins"/>
                <a:cs typeface="Poppins"/>
                <a:sym typeface="Poppins"/>
              </a:rPr>
              <a:t> finaliza, Python, automáticamente invoca al método</a:t>
            </a:r>
            <a:r>
              <a:rPr lang="es" sz="1100" b="1" i="1" dirty="0">
                <a:solidFill>
                  <a:srgbClr val="33302E"/>
                </a:solidFill>
                <a:latin typeface="Poppins"/>
                <a:ea typeface="Poppins"/>
                <a:cs typeface="Poppins"/>
                <a:sym typeface="Poppins"/>
              </a:rPr>
              <a:t> close()</a:t>
            </a:r>
            <a:r>
              <a:rPr lang="es" sz="1100" dirty="0">
                <a:solidFill>
                  <a:srgbClr val="33302E"/>
                </a:solidFill>
                <a:latin typeface="Poppins"/>
                <a:ea typeface="Poppins"/>
                <a:cs typeface="Poppins"/>
                <a:sym typeface="Poppins"/>
              </a:rPr>
              <a:t>, como se puede ver en el valor de la propiedad </a:t>
            </a:r>
            <a:r>
              <a:rPr lang="es" sz="1100" b="1" i="1" dirty="0">
                <a:solidFill>
                  <a:srgbClr val="33302E"/>
                </a:solidFill>
                <a:latin typeface="Poppins"/>
                <a:ea typeface="Poppins"/>
                <a:cs typeface="Poppins"/>
                <a:sym typeface="Poppins"/>
              </a:rPr>
              <a:t>closed</a:t>
            </a:r>
            <a:r>
              <a:rPr lang="es" sz="1100" dirty="0">
                <a:solidFill>
                  <a:srgbClr val="33302E"/>
                </a:solidFill>
                <a:latin typeface="Poppins"/>
                <a:ea typeface="Poppins"/>
                <a:cs typeface="Poppins"/>
                <a:sym typeface="Poppins"/>
              </a:rPr>
              <a:t>. Como también se deja ver en el ejemplo, la sentencia </a:t>
            </a:r>
            <a:r>
              <a:rPr lang="es" sz="1100" b="1" i="1" dirty="0">
                <a:solidFill>
                  <a:srgbClr val="33302E"/>
                </a:solidFill>
                <a:latin typeface="Poppins"/>
                <a:ea typeface="Poppins"/>
                <a:cs typeface="Poppins"/>
                <a:sym typeface="Poppins"/>
              </a:rPr>
              <a:t>with</a:t>
            </a:r>
            <a:r>
              <a:rPr lang="es" sz="1100" dirty="0">
                <a:solidFill>
                  <a:srgbClr val="33302E"/>
                </a:solidFill>
                <a:latin typeface="Poppins"/>
                <a:ea typeface="Poppins"/>
                <a:cs typeface="Poppins"/>
                <a:sym typeface="Poppins"/>
              </a:rPr>
              <a:t> utiliza un alias para el objeto file, lo que permite acceder al objeto file, justamente, por el alias indicado. </a:t>
            </a:r>
            <a:endParaRPr sz="1100" dirty="0">
              <a:solidFill>
                <a:srgbClr val="33302E"/>
              </a:solidFill>
              <a:latin typeface="Poppins"/>
              <a:ea typeface="Poppins"/>
              <a:cs typeface="Poppins"/>
              <a:sym typeface="Poppins"/>
            </a:endParaRPr>
          </a:p>
        </p:txBody>
      </p:sp>
      <p:pic>
        <p:nvPicPr>
          <p:cNvPr id="143" name="Google Shape;143;p21"/>
          <p:cNvPicPr preferRelativeResize="0"/>
          <p:nvPr/>
        </p:nvPicPr>
        <p:blipFill>
          <a:blip r:embed="rId3">
            <a:alphaModFix/>
          </a:blip>
          <a:stretch>
            <a:fillRect/>
          </a:stretch>
        </p:blipFill>
        <p:spPr>
          <a:xfrm>
            <a:off x="507702" y="2220650"/>
            <a:ext cx="3901600" cy="1062100"/>
          </a:xfrm>
          <a:prstGeom prst="rect">
            <a:avLst/>
          </a:prstGeom>
          <a:noFill/>
          <a:ln>
            <a:noFill/>
          </a:ln>
        </p:spPr>
      </p:pic>
    </p:spTree>
  </p:cSld>
  <p:clrMapOvr>
    <a:masterClrMapping/>
  </p:clrMapOvr>
</p:sld>
</file>

<file path=ppt/theme/theme1.xml><?xml version="1.0" encoding="utf-8"?>
<a:theme xmlns:a="http://schemas.openxmlformats.org/drawingml/2006/main" name="misiont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siontic" id="{19625CE6-A660-4995-80FA-D54D3248E85A}" vid="{B3D31742-1481-47A3-998A-F2EFB18651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misiontic</Template>
  <TotalTime>20</TotalTime>
  <Words>2646</Words>
  <Application>Microsoft Office PowerPoint</Application>
  <PresentationFormat>Presentación en pantalla (16:9)</PresentationFormat>
  <Paragraphs>172</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Poppins</vt:lpstr>
      <vt:lpstr>Arial</vt:lpstr>
      <vt:lpstr>Roboto Light</vt:lpstr>
      <vt:lpstr>Calibri Light</vt:lpstr>
      <vt:lpstr>Calibri</vt:lpstr>
      <vt:lpstr>misiontic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S</dc:creator>
  <cp:lastModifiedBy>Usuario.</cp:lastModifiedBy>
  <cp:revision>7</cp:revision>
  <dcterms:modified xsi:type="dcterms:W3CDTF">2021-05-06T07:57:58Z</dcterms:modified>
</cp:coreProperties>
</file>