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5143500" type="screen16x9"/>
  <p:notesSz cx="6858000" cy="9144000"/>
  <p:embeddedFontLst>
    <p:embeddedFont>
      <p:font typeface="Poppins" panose="00000500000000000000" pitchFamily="50" charset="0"/>
      <p:regular r:id="rId35"/>
      <p:bold r:id="rId36"/>
      <p:italic r:id="rId37"/>
      <p:boldItalic r:id="rId38"/>
    </p:embeddedFont>
    <p:embeddedFont>
      <p:font typeface="Calibri Light" panose="020F0302020204030204" pitchFamily="34" charset="0"/>
      <p:regular r:id="rId39"/>
      <p:italic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52269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30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adeed06f8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adeed06f8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68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adeed06f8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adeed06f8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46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adeed06f8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adeed06f8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32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adeed06f8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adeed06f8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811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adeed06f8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adeed06f8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749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adeed06f8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adeed06f8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078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adeed06f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adeed06f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21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adeed06f8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adeed06f8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524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adeed06f8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adeed06f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30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adeed06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adeed06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28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deed06f8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adeed06f8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232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adeed06f8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adeed06f8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529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adeed06f8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adeed06f8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647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adeed06f8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adeed06f8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395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7adeed06f8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7adeed06f8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59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adeed06f8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adeed06f8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878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adeed06f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adeed06f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236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adeed06f8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adeed06f8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191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adeed06f8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adeed06f8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047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adeed06f8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adeed06f8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001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adeed06f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7adeed06f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37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adeed06f8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adeed06f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329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adeed06f8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adeed06f8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919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adeed06f8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adeed06f8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507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adeed06f8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adeed06f8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33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adeed06f8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adeed06f8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334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deed06f8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adeed06f8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3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adeed06f8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adeed06f8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817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adeed06f8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adeed06f8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92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adeed06f8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adeed06f8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95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adeed06f8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adeed06f8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20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8FAE9-82A3-7441-8C22-A60AF434E4BA}"/>
              </a:ext>
            </a:extLst>
          </p:cNvPr>
          <p:cNvSpPr>
            <a:spLocks noGrp="1"/>
          </p:cNvSpPr>
          <p:nvPr>
            <p:ph type="ctrTitle"/>
          </p:nvPr>
        </p:nvSpPr>
        <p:spPr>
          <a:xfrm>
            <a:off x="1143000" y="841772"/>
            <a:ext cx="6858000" cy="1790700"/>
          </a:xfrm>
        </p:spPr>
        <p:txBody>
          <a:bodyPr anchor="b"/>
          <a:lstStyle>
            <a:lvl1pPr algn="ctr">
              <a:defRPr sz="4500"/>
            </a:lvl1pPr>
          </a:lstStyle>
          <a:p>
            <a:r>
              <a:rPr lang="es-ES" smtClean="0"/>
              <a:t>Haga clic para modificar el estilo de título del patrón</a:t>
            </a:r>
            <a:endParaRPr lang="x-none"/>
          </a:p>
        </p:txBody>
      </p:sp>
      <p:sp>
        <p:nvSpPr>
          <p:cNvPr id="3" name="Subtitle 2">
            <a:extLst>
              <a:ext uri="{FF2B5EF4-FFF2-40B4-BE49-F238E27FC236}">
                <a16:creationId xmlns="" xmlns:a16="http://schemas.microsoft.com/office/drawing/2014/main" id="{1530EF62-9100-4A49-B5F0-D213C87BA9A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x-none"/>
          </a:p>
        </p:txBody>
      </p:sp>
      <p:sp>
        <p:nvSpPr>
          <p:cNvPr id="4" name="Date Placeholder 3">
            <a:extLst>
              <a:ext uri="{FF2B5EF4-FFF2-40B4-BE49-F238E27FC236}">
                <a16:creationId xmlns="" xmlns:a16="http://schemas.microsoft.com/office/drawing/2014/main" id="{2C566895-255D-2D47-9BCE-DD3E204A6943}"/>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74D3AB93-05A7-D748-ADDD-A4030FBFAF3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D479137D-EAA1-F347-AC37-F23A056ACF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6835187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2D0E02-772A-1544-B046-648E9083325E}"/>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E17A29EF-4C84-E745-A7F7-5CFC619C605E}"/>
              </a:ext>
            </a:extLst>
          </p:cNvPr>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C0608688-21B4-BF40-9AC3-FCA4753BFE70}"/>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61BFF6A2-D7FF-8B4A-BB20-A2CA41B0C0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1957311B-FC9E-894F-80F3-25E44B0BAF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8888278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40BACB-C1CB-6E4F-82FB-37F8E01720F5}"/>
              </a:ext>
            </a:extLst>
          </p:cNvPr>
          <p:cNvSpPr>
            <a:spLocks noGrp="1"/>
          </p:cNvSpPr>
          <p:nvPr>
            <p:ph type="title" orient="vert"/>
          </p:nvPr>
        </p:nvSpPr>
        <p:spPr>
          <a:xfrm>
            <a:off x="6543675" y="273844"/>
            <a:ext cx="1971675" cy="4358879"/>
          </a:xfrm>
        </p:spPr>
        <p:txBody>
          <a:bodyPr vert="eaVert"/>
          <a:lstStyle/>
          <a:p>
            <a:r>
              <a:rPr lang="es-ES" smtClean="0"/>
              <a:t>Haga clic para modificar el estilo de título del patrón</a:t>
            </a:r>
            <a:endParaRPr lang="x-none"/>
          </a:p>
        </p:txBody>
      </p:sp>
      <p:sp>
        <p:nvSpPr>
          <p:cNvPr id="3" name="Vertical Text Placeholder 2">
            <a:extLst>
              <a:ext uri="{FF2B5EF4-FFF2-40B4-BE49-F238E27FC236}">
                <a16:creationId xmlns="" xmlns:a16="http://schemas.microsoft.com/office/drawing/2014/main" id="{9C94596C-2D6F-7447-851A-A3B2C203DDC9}"/>
              </a:ext>
            </a:extLst>
          </p:cNvPr>
          <p:cNvSpPr>
            <a:spLocks noGrp="1"/>
          </p:cNvSpPr>
          <p:nvPr>
            <p:ph type="body" orient="vert" idx="1"/>
          </p:nvPr>
        </p:nvSpPr>
        <p:spPr>
          <a:xfrm>
            <a:off x="628650" y="273844"/>
            <a:ext cx="5800725" cy="435887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41C83809-ED0E-AA47-9F9B-3168804AFAC8}"/>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EEF709EA-03E8-0C45-8C09-2F9C60E1E1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DCD4B20-9E6E-C14D-A101-61A1DF618A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3514396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r>
              <a:rPr lang="es-ES" smtClean="0"/>
              <a:t>Haga clic para modificar el estilo de título del patrón</a:t>
            </a:r>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pPr lvl="0"/>
            <a:r>
              <a:rPr lang="es-ES" smtClean="0"/>
              <a:t>Haga clic para modificar el estilo de texto del patrón</a:t>
            </a: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52177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F94F70-3989-3649-A1CE-171C029F9D9C}"/>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68780915-F435-FC45-9192-F92E3EDFFBAA}"/>
              </a:ext>
            </a:extLst>
          </p:cNvPr>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E39B8307-5B8D-644B-A870-64EC019E977B}"/>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F92B62A0-832B-E444-9287-8D3DC16F155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AFC2F8A-0615-2049-BA6A-2980987AAE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7537316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ADCAE3-1C8D-224B-B8D5-761CBB7F919D}"/>
              </a:ext>
            </a:extLst>
          </p:cNvPr>
          <p:cNvSpPr>
            <a:spLocks noGrp="1"/>
          </p:cNvSpPr>
          <p:nvPr>
            <p:ph type="title"/>
          </p:nvPr>
        </p:nvSpPr>
        <p:spPr>
          <a:xfrm>
            <a:off x="623888" y="1282304"/>
            <a:ext cx="7886700" cy="2139553"/>
          </a:xfrm>
        </p:spPr>
        <p:txBody>
          <a:bodyPr anchor="b"/>
          <a:lstStyle>
            <a:lvl1pPr>
              <a:defRPr sz="4500"/>
            </a:lvl1p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D1C8C847-3FAA-0847-B9AB-68372097D1C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a:extLst>
              <a:ext uri="{FF2B5EF4-FFF2-40B4-BE49-F238E27FC236}">
                <a16:creationId xmlns="" xmlns:a16="http://schemas.microsoft.com/office/drawing/2014/main" id="{7018C08F-1B48-A444-ABE3-A6985DDE056F}"/>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9ADC6A4E-3A6C-DD47-AC73-4DBFC158103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8A98444-0109-9344-8875-F03D133D45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157018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E6720-20EA-1D43-BF2F-9001BE84E62F}"/>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43FC9E3-24E5-794E-A689-1FCFC583AF8D}"/>
              </a:ext>
            </a:extLst>
          </p:cNvPr>
          <p:cNvSpPr>
            <a:spLocks noGrp="1"/>
          </p:cNvSpPr>
          <p:nvPr>
            <p:ph sz="half" idx="1"/>
          </p:nvPr>
        </p:nvSpPr>
        <p:spPr>
          <a:xfrm>
            <a:off x="6286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Content Placeholder 3">
            <a:extLst>
              <a:ext uri="{FF2B5EF4-FFF2-40B4-BE49-F238E27FC236}">
                <a16:creationId xmlns="" xmlns:a16="http://schemas.microsoft.com/office/drawing/2014/main" id="{28132B11-E15D-854D-AA9B-03F87D33B26E}"/>
              </a:ext>
            </a:extLst>
          </p:cNvPr>
          <p:cNvSpPr>
            <a:spLocks noGrp="1"/>
          </p:cNvSpPr>
          <p:nvPr>
            <p:ph sz="half" idx="2"/>
          </p:nvPr>
        </p:nvSpPr>
        <p:spPr>
          <a:xfrm>
            <a:off x="4629150" y="1369219"/>
            <a:ext cx="3886200" cy="326350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Date Placeholder 4">
            <a:extLst>
              <a:ext uri="{FF2B5EF4-FFF2-40B4-BE49-F238E27FC236}">
                <a16:creationId xmlns="" xmlns:a16="http://schemas.microsoft.com/office/drawing/2014/main" id="{405ED4A5-50D0-5F43-A47F-B25343576C9E}"/>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DB651469-F229-F74C-8CA0-70C23149F0E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10D5C797-B715-314C-A749-64EAFF6FB8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0534954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D6738D-2F47-FC47-92BB-4FC9269670D7}"/>
              </a:ext>
            </a:extLst>
          </p:cNvPr>
          <p:cNvSpPr>
            <a:spLocks noGrp="1"/>
          </p:cNvSpPr>
          <p:nvPr>
            <p:ph type="title"/>
          </p:nvPr>
        </p:nvSpPr>
        <p:spPr>
          <a:xfrm>
            <a:off x="629841" y="273844"/>
            <a:ext cx="7886700" cy="994172"/>
          </a:xfrm>
        </p:spPr>
        <p:txBody>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377EE744-854A-EA4F-9650-B7C97A9C4A6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a:extLst>
              <a:ext uri="{FF2B5EF4-FFF2-40B4-BE49-F238E27FC236}">
                <a16:creationId xmlns="" xmlns:a16="http://schemas.microsoft.com/office/drawing/2014/main" id="{4F7C771C-7D66-DA4E-85DC-EF5945F00D47}"/>
              </a:ext>
            </a:extLst>
          </p:cNvPr>
          <p:cNvSpPr>
            <a:spLocks noGrp="1"/>
          </p:cNvSpPr>
          <p:nvPr>
            <p:ph sz="half" idx="2"/>
          </p:nvPr>
        </p:nvSpPr>
        <p:spPr>
          <a:xfrm>
            <a:off x="629842" y="1878806"/>
            <a:ext cx="3868340"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Text Placeholder 4">
            <a:extLst>
              <a:ext uri="{FF2B5EF4-FFF2-40B4-BE49-F238E27FC236}">
                <a16:creationId xmlns="" xmlns:a16="http://schemas.microsoft.com/office/drawing/2014/main" id="{5A740682-7A86-EA4A-8231-754605E06E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a:extLst>
              <a:ext uri="{FF2B5EF4-FFF2-40B4-BE49-F238E27FC236}">
                <a16:creationId xmlns="" xmlns:a16="http://schemas.microsoft.com/office/drawing/2014/main" id="{DB7679C4-F553-874A-A04B-B01767D7C320}"/>
              </a:ext>
            </a:extLst>
          </p:cNvPr>
          <p:cNvSpPr>
            <a:spLocks noGrp="1"/>
          </p:cNvSpPr>
          <p:nvPr>
            <p:ph sz="quarter" idx="4"/>
          </p:nvPr>
        </p:nvSpPr>
        <p:spPr>
          <a:xfrm>
            <a:off x="4629150" y="1878806"/>
            <a:ext cx="3887391" cy="276344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7" name="Date Placeholder 6">
            <a:extLst>
              <a:ext uri="{FF2B5EF4-FFF2-40B4-BE49-F238E27FC236}">
                <a16:creationId xmlns="" xmlns:a16="http://schemas.microsoft.com/office/drawing/2014/main" id="{C5BEFC62-31B8-EF49-9A8C-9C09148C90B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8" name="Footer Placeholder 7">
            <a:extLst>
              <a:ext uri="{FF2B5EF4-FFF2-40B4-BE49-F238E27FC236}">
                <a16:creationId xmlns="" xmlns:a16="http://schemas.microsoft.com/office/drawing/2014/main" id="{2B29DAD3-0619-6344-93B9-F8049DD656A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F1EE05F8-6B7A-E74B-AACE-D11C4086F7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451920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E8950-0CCB-464A-A6A8-CFA7DACA16B2}"/>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Date Placeholder 2">
            <a:extLst>
              <a:ext uri="{FF2B5EF4-FFF2-40B4-BE49-F238E27FC236}">
                <a16:creationId xmlns="" xmlns:a16="http://schemas.microsoft.com/office/drawing/2014/main" id="{5728588D-7D20-2F41-9EE4-C8D382800BE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4" name="Footer Placeholder 3">
            <a:extLst>
              <a:ext uri="{FF2B5EF4-FFF2-40B4-BE49-F238E27FC236}">
                <a16:creationId xmlns="" xmlns:a16="http://schemas.microsoft.com/office/drawing/2014/main" id="{E6A7D752-1F18-6D44-8D2B-24BD71B531F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8602AB28-1762-D74A-994B-BAB48791E8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81830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D2C61E9-A9DE-C44A-9AF2-295ADF3BDB4E}"/>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3" name="Footer Placeholder 2">
            <a:extLst>
              <a:ext uri="{FF2B5EF4-FFF2-40B4-BE49-F238E27FC236}">
                <a16:creationId xmlns="" xmlns:a16="http://schemas.microsoft.com/office/drawing/2014/main" id="{C9D95CB7-301E-E34A-A0A5-6A19EB9A5370}"/>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21CFFA3-850A-2B44-8D06-04340B3D07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6183093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B6F84A-85C3-294A-AAD3-16933C45F462}"/>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Content Placeholder 2">
            <a:extLst>
              <a:ext uri="{FF2B5EF4-FFF2-40B4-BE49-F238E27FC236}">
                <a16:creationId xmlns="" xmlns:a16="http://schemas.microsoft.com/office/drawing/2014/main" id="{8F0DE22A-0D1A-044E-8011-DC3A23A0E96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Text Placeholder 3">
            <a:extLst>
              <a:ext uri="{FF2B5EF4-FFF2-40B4-BE49-F238E27FC236}">
                <a16:creationId xmlns="" xmlns:a16="http://schemas.microsoft.com/office/drawing/2014/main" id="{7682B57F-60A4-5549-989B-C115412C62C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D059B7AA-FC34-5D4B-9CDA-A77EBB5F1764}"/>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53B34AA4-3978-FF41-B916-D173B71C9AB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DB369A07-B5FA-F949-8DE7-5E86F9D771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9093325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77853D-AD11-B148-8FD7-7D455D678FAC}"/>
              </a:ext>
            </a:extLst>
          </p:cNvPr>
          <p:cNvSpPr>
            <a:spLocks noGrp="1"/>
          </p:cNvSpPr>
          <p:nvPr>
            <p:ph type="title"/>
          </p:nvPr>
        </p:nvSpPr>
        <p:spPr>
          <a:xfrm>
            <a:off x="629841" y="342900"/>
            <a:ext cx="2949178" cy="1200150"/>
          </a:xfrm>
        </p:spPr>
        <p:txBody>
          <a:bodyPr anchor="b"/>
          <a:lstStyle>
            <a:lvl1pPr>
              <a:defRPr sz="2400"/>
            </a:lvl1pPr>
          </a:lstStyle>
          <a:p>
            <a:r>
              <a:rPr lang="es-ES" smtClean="0"/>
              <a:t>Haga clic para modificar el estilo de título del patrón</a:t>
            </a:r>
            <a:endParaRPr lang="x-none"/>
          </a:p>
        </p:txBody>
      </p:sp>
      <p:sp>
        <p:nvSpPr>
          <p:cNvPr id="3" name="Picture Placeholder 2">
            <a:extLst>
              <a:ext uri="{FF2B5EF4-FFF2-40B4-BE49-F238E27FC236}">
                <a16:creationId xmlns="" xmlns:a16="http://schemas.microsoft.com/office/drawing/2014/main" id="{BBFAF04B-C97D-684A-9663-ABD90F25461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x-none"/>
          </a:p>
        </p:txBody>
      </p:sp>
      <p:sp>
        <p:nvSpPr>
          <p:cNvPr id="4" name="Text Placeholder 3">
            <a:extLst>
              <a:ext uri="{FF2B5EF4-FFF2-40B4-BE49-F238E27FC236}">
                <a16:creationId xmlns="" xmlns:a16="http://schemas.microsoft.com/office/drawing/2014/main" id="{18578428-216E-8745-9E27-B71E8A17E6D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a:extLst>
              <a:ext uri="{FF2B5EF4-FFF2-40B4-BE49-F238E27FC236}">
                <a16:creationId xmlns="" xmlns:a16="http://schemas.microsoft.com/office/drawing/2014/main" id="{33FDCB1E-5F91-9A4A-AA84-3EB7AFFDE911}"/>
              </a:ext>
            </a:extLst>
          </p:cNvPr>
          <p:cNvSpPr>
            <a:spLocks noGrp="1"/>
          </p:cNvSpPr>
          <p:nvPr>
            <p:ph type="dt" sz="half" idx="10"/>
          </p:nvPr>
        </p:nvSpPr>
        <p:spPr/>
        <p:txBody>
          <a:bodyPr/>
          <a:lstStyle/>
          <a:p>
            <a:fld id="{3F02D432-8FFA-954C-9FBC-D33C5402BCDA}" type="datetimeFigureOut">
              <a:rPr lang="x-none" smtClean="0"/>
              <a:t>6/05/2021</a:t>
            </a:fld>
            <a:endParaRPr lang="x-none"/>
          </a:p>
        </p:txBody>
      </p:sp>
      <p:sp>
        <p:nvSpPr>
          <p:cNvPr id="6" name="Footer Placeholder 5">
            <a:extLst>
              <a:ext uri="{FF2B5EF4-FFF2-40B4-BE49-F238E27FC236}">
                <a16:creationId xmlns="" xmlns:a16="http://schemas.microsoft.com/office/drawing/2014/main" id="{C5FDC322-3BCE-E44B-94F2-162F7651127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BA8319EB-D58E-1240-BC66-D553E24446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952065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DA8C874-7E6E-8348-8451-9A1FA370DDA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smtClean="0"/>
              <a:t>Haga clic para modificar el estilo de título del patrón</a:t>
            </a:r>
            <a:endParaRPr lang="x-none"/>
          </a:p>
        </p:txBody>
      </p:sp>
      <p:sp>
        <p:nvSpPr>
          <p:cNvPr id="3" name="Text Placeholder 2">
            <a:extLst>
              <a:ext uri="{FF2B5EF4-FFF2-40B4-BE49-F238E27FC236}">
                <a16:creationId xmlns="" xmlns:a16="http://schemas.microsoft.com/office/drawing/2014/main" id="{8A4C8E06-EF32-1147-A16D-E8DF40756B1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 xmlns:a16="http://schemas.microsoft.com/office/drawing/2014/main" id="{7DF09720-1D82-D841-AA4A-1663EA3440E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02D432-8FFA-954C-9FBC-D33C5402BCDA}" type="datetimeFigureOut">
              <a:rPr lang="x-none" smtClean="0"/>
              <a:t>6/05/2021</a:t>
            </a:fld>
            <a:endParaRPr lang="x-none"/>
          </a:p>
        </p:txBody>
      </p:sp>
      <p:sp>
        <p:nvSpPr>
          <p:cNvPr id="5" name="Footer Placeholder 4">
            <a:extLst>
              <a:ext uri="{FF2B5EF4-FFF2-40B4-BE49-F238E27FC236}">
                <a16:creationId xmlns="" xmlns:a16="http://schemas.microsoft.com/office/drawing/2014/main" id="{A19744A0-D8DF-F84B-B74D-307D3A86C9D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DCFBBCE3-2557-8345-A5B1-3E729CC0D01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731228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x-non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lang="es" sz="4200" b="1" dirty="0" smtClean="0">
              <a:solidFill>
                <a:srgbClr val="1A1A1A"/>
              </a:solidFill>
              <a:latin typeface="Poppins"/>
              <a:ea typeface="Poppins"/>
              <a:cs typeface="Poppins"/>
              <a:sym typeface="Poppins"/>
            </a:endParaRPr>
          </a:p>
          <a:p>
            <a:pPr marL="0" lvl="0" indent="0" algn="l" rtl="0">
              <a:spcBef>
                <a:spcPts val="0"/>
              </a:spcBef>
              <a:spcAft>
                <a:spcPts val="0"/>
              </a:spcAft>
              <a:buNone/>
            </a:pPr>
            <a:r>
              <a:rPr lang="es" sz="4200" b="1" dirty="0" smtClean="0">
                <a:solidFill>
                  <a:srgbClr val="1A1A1A"/>
                </a:solidFill>
                <a:latin typeface="Poppins"/>
                <a:ea typeface="Poppins"/>
                <a:cs typeface="Poppins"/>
                <a:sym typeface="Poppins"/>
              </a:rPr>
              <a:t>Diccionarios </a:t>
            </a:r>
            <a:r>
              <a:rPr lang="es" sz="4200" b="1" dirty="0">
                <a:solidFill>
                  <a:srgbClr val="1A1A1A"/>
                </a:solidFill>
                <a:latin typeface="Poppins"/>
                <a:ea typeface="Poppins"/>
                <a:cs typeface="Poppins"/>
                <a:sym typeface="Poppins"/>
              </a:rPr>
              <a:t>y Tuplas</a:t>
            </a:r>
            <a:endParaRPr sz="4200" i="1" dirty="0">
              <a:solidFill>
                <a:srgbClr val="1A1A1A"/>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txBox="1"/>
          <p:nvPr/>
        </p:nvSpPr>
        <p:spPr>
          <a:xfrm>
            <a:off x="234491" y="909360"/>
            <a:ext cx="7688700" cy="3888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Establecer una clave y valor por defecto</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a:solidFill>
                  <a:srgbClr val="33302E"/>
                </a:solidFill>
                <a:latin typeface="Poppins"/>
                <a:ea typeface="Poppins"/>
                <a:cs typeface="Poppins"/>
                <a:sym typeface="Poppins"/>
              </a:rPr>
              <a:t>Método: </a:t>
            </a:r>
            <a:r>
              <a:rPr lang="es" sz="1200" i="1">
                <a:solidFill>
                  <a:srgbClr val="33302E"/>
                </a:solidFill>
                <a:latin typeface="Poppins"/>
                <a:ea typeface="Poppins"/>
                <a:cs typeface="Poppins"/>
                <a:sym typeface="Poppins"/>
              </a:rPr>
              <a:t>setdefault(“clave”[, None|valor_por_defecto])</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i="1">
              <a:solidFill>
                <a:srgbClr val="33302E"/>
              </a:solidFill>
              <a:latin typeface="Poppins"/>
              <a:ea typeface="Poppins"/>
              <a:cs typeface="Poppins"/>
              <a:sym typeface="Poppins"/>
            </a:endParaRPr>
          </a:p>
        </p:txBody>
      </p:sp>
      <p:pic>
        <p:nvPicPr>
          <p:cNvPr id="166" name="Google Shape;166;p23"/>
          <p:cNvPicPr preferRelativeResize="0"/>
          <p:nvPr/>
        </p:nvPicPr>
        <p:blipFill>
          <a:blip r:embed="rId3">
            <a:alphaModFix/>
          </a:blip>
          <a:stretch>
            <a:fillRect/>
          </a:stretch>
        </p:blipFill>
        <p:spPr>
          <a:xfrm>
            <a:off x="346242" y="1697185"/>
            <a:ext cx="5823300" cy="285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p:nvPr/>
        </p:nvSpPr>
        <p:spPr>
          <a:xfrm>
            <a:off x="193394" y="950456"/>
            <a:ext cx="7688700" cy="3888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dirty="0">
                <a:solidFill>
                  <a:srgbClr val="33302E"/>
                </a:solidFill>
                <a:latin typeface="Poppins"/>
                <a:ea typeface="Poppins"/>
                <a:cs typeface="Poppins"/>
                <a:sym typeface="Poppins"/>
              </a:rPr>
              <a:t>Concatenar diccionarios</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update(diccionario)</a:t>
            </a:r>
            <a:endParaRPr sz="1200"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dirty="0">
                <a:solidFill>
                  <a:srgbClr val="33302E"/>
                </a:solidFill>
                <a:latin typeface="Poppins"/>
                <a:ea typeface="Poppins"/>
                <a:cs typeface="Poppins"/>
                <a:sym typeface="Poppins"/>
              </a:rPr>
              <a:t>Obtener el valor de una clave</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 get(clave[, “valor x defecto si la clave no existe”])</a:t>
            </a:r>
            <a:endParaRPr sz="1200" i="1" dirty="0">
              <a:solidFill>
                <a:srgbClr val="33302E"/>
              </a:solidFill>
              <a:latin typeface="Poppins"/>
              <a:ea typeface="Poppins"/>
              <a:cs typeface="Poppins"/>
              <a:sym typeface="Poppins"/>
            </a:endParaRPr>
          </a:p>
        </p:txBody>
      </p:sp>
      <p:pic>
        <p:nvPicPr>
          <p:cNvPr id="173" name="Google Shape;173;p24"/>
          <p:cNvPicPr preferRelativeResize="0"/>
          <p:nvPr/>
        </p:nvPicPr>
        <p:blipFill>
          <a:blip r:embed="rId3">
            <a:alphaModFix/>
          </a:blip>
          <a:stretch>
            <a:fillRect/>
          </a:stretch>
        </p:blipFill>
        <p:spPr>
          <a:xfrm>
            <a:off x="248594" y="1745407"/>
            <a:ext cx="6080389" cy="1052375"/>
          </a:xfrm>
          <a:prstGeom prst="rect">
            <a:avLst/>
          </a:prstGeom>
          <a:noFill/>
          <a:ln>
            <a:noFill/>
          </a:ln>
        </p:spPr>
      </p:pic>
      <p:pic>
        <p:nvPicPr>
          <p:cNvPr id="174" name="Google Shape;174;p24"/>
          <p:cNvPicPr preferRelativeResize="0"/>
          <p:nvPr/>
        </p:nvPicPr>
        <p:blipFill>
          <a:blip r:embed="rId4">
            <a:alphaModFix/>
          </a:blip>
          <a:stretch>
            <a:fillRect/>
          </a:stretch>
        </p:blipFill>
        <p:spPr>
          <a:xfrm>
            <a:off x="248582" y="3602194"/>
            <a:ext cx="3133725" cy="98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txBox="1"/>
          <p:nvPr/>
        </p:nvSpPr>
        <p:spPr>
          <a:xfrm>
            <a:off x="203668" y="930300"/>
            <a:ext cx="7688700" cy="4213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dirty="0">
                <a:solidFill>
                  <a:srgbClr val="33302E"/>
                </a:solidFill>
                <a:latin typeface="Poppins"/>
                <a:ea typeface="Poppins"/>
                <a:cs typeface="Poppins"/>
                <a:sym typeface="Poppins"/>
              </a:rPr>
              <a:t>Saber si una clave existe en el diccionario</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has_key(clave)</a:t>
            </a:r>
            <a:endParaRPr sz="1200"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dirty="0">
                <a:solidFill>
                  <a:srgbClr val="33302E"/>
                </a:solidFill>
                <a:latin typeface="Poppins"/>
                <a:ea typeface="Poppins"/>
                <a:cs typeface="Poppins"/>
                <a:sym typeface="Poppins"/>
              </a:rPr>
              <a:t>Obtener las claves y valores de un diccionario</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  iteritems()     </a:t>
            </a:r>
            <a:r>
              <a:rPr lang="es" sz="1200" b="1" i="1" dirty="0">
                <a:solidFill>
                  <a:srgbClr val="33302E"/>
                </a:solidFill>
                <a:latin typeface="Poppins"/>
                <a:ea typeface="Poppins"/>
                <a:cs typeface="Poppins"/>
                <a:sym typeface="Poppins"/>
              </a:rPr>
              <a:t>Alias: </a:t>
            </a:r>
            <a:r>
              <a:rPr lang="es" sz="1200" i="1" dirty="0">
                <a:solidFill>
                  <a:srgbClr val="33302E"/>
                </a:solidFill>
                <a:latin typeface="Poppins"/>
                <a:ea typeface="Poppins"/>
                <a:cs typeface="Poppins"/>
                <a:sym typeface="Poppins"/>
              </a:rPr>
              <a:t>  items()</a:t>
            </a:r>
            <a:endParaRPr sz="1200"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i="1" dirty="0">
              <a:solidFill>
                <a:srgbClr val="33302E"/>
              </a:solidFill>
              <a:latin typeface="Poppins"/>
              <a:ea typeface="Poppins"/>
              <a:cs typeface="Poppins"/>
              <a:sym typeface="Poppins"/>
            </a:endParaRPr>
          </a:p>
        </p:txBody>
      </p:sp>
      <p:pic>
        <p:nvPicPr>
          <p:cNvPr id="181" name="Google Shape;181;p25"/>
          <p:cNvPicPr preferRelativeResize="0"/>
          <p:nvPr/>
        </p:nvPicPr>
        <p:blipFill>
          <a:blip r:embed="rId3">
            <a:alphaModFix/>
          </a:blip>
          <a:stretch>
            <a:fillRect/>
          </a:stretch>
        </p:blipFill>
        <p:spPr>
          <a:xfrm>
            <a:off x="203668" y="1586988"/>
            <a:ext cx="3181350" cy="1114425"/>
          </a:xfrm>
          <a:prstGeom prst="rect">
            <a:avLst/>
          </a:prstGeom>
          <a:noFill/>
          <a:ln>
            <a:noFill/>
          </a:ln>
        </p:spPr>
      </p:pic>
      <p:pic>
        <p:nvPicPr>
          <p:cNvPr id="182" name="Google Shape;182;p25"/>
          <p:cNvPicPr preferRelativeResize="0"/>
          <p:nvPr/>
        </p:nvPicPr>
        <p:blipFill>
          <a:blip r:embed="rId4">
            <a:alphaModFix/>
          </a:blip>
          <a:stretch>
            <a:fillRect/>
          </a:stretch>
        </p:blipFill>
        <p:spPr>
          <a:xfrm>
            <a:off x="203668" y="3541425"/>
            <a:ext cx="5010150" cy="762000"/>
          </a:xfrm>
          <a:prstGeom prst="rect">
            <a:avLst/>
          </a:prstGeom>
          <a:noFill/>
          <a:ln>
            <a:noFill/>
          </a:ln>
        </p:spPr>
      </p:pic>
      <p:pic>
        <p:nvPicPr>
          <p:cNvPr id="183" name="Google Shape;183;p25"/>
          <p:cNvPicPr preferRelativeResize="0"/>
          <p:nvPr/>
        </p:nvPicPr>
        <p:blipFill>
          <a:blip r:embed="rId5">
            <a:alphaModFix/>
          </a:blip>
          <a:stretch>
            <a:fillRect/>
          </a:stretch>
        </p:blipFill>
        <p:spPr>
          <a:xfrm>
            <a:off x="5731164" y="3798483"/>
            <a:ext cx="3181350" cy="646367"/>
          </a:xfrm>
          <a:prstGeom prst="rect">
            <a:avLst/>
          </a:prstGeom>
          <a:noFill/>
          <a:ln>
            <a:noFill/>
          </a:ln>
        </p:spPr>
      </p:pic>
      <p:sp>
        <p:nvSpPr>
          <p:cNvPr id="2" name="Rectángulo 1"/>
          <p:cNvSpPr/>
          <p:nvPr/>
        </p:nvSpPr>
        <p:spPr>
          <a:xfrm>
            <a:off x="5733637" y="3371378"/>
            <a:ext cx="819455" cy="340093"/>
          </a:xfrm>
          <a:prstGeom prst="rect">
            <a:avLst/>
          </a:prstGeom>
        </p:spPr>
        <p:txBody>
          <a:bodyPr wrap="none">
            <a:spAutoFit/>
          </a:bodyPr>
          <a:lstStyle/>
          <a:p>
            <a:pPr lvl="0">
              <a:lnSpc>
                <a:spcPct val="115000"/>
              </a:lnSpc>
              <a:spcBef>
                <a:spcPts val="1200"/>
              </a:spcBef>
              <a:spcAft>
                <a:spcPts val="1200"/>
              </a:spcAft>
            </a:pPr>
            <a:r>
              <a:rPr lang="es-CO" b="1" i="1" dirty="0">
                <a:solidFill>
                  <a:srgbClr val="33302E"/>
                </a:solidFill>
                <a:latin typeface="Poppins"/>
                <a:ea typeface="Poppins"/>
                <a:cs typeface="Poppins"/>
                <a:sym typeface="Poppins"/>
              </a:rPr>
              <a:t>Salida:</a:t>
            </a:r>
            <a:endParaRPr lang="es-CO" i="1" dirty="0">
              <a:solidFill>
                <a:srgbClr val="33302E"/>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txBox="1"/>
          <p:nvPr/>
        </p:nvSpPr>
        <p:spPr>
          <a:xfrm>
            <a:off x="224216" y="1042924"/>
            <a:ext cx="7688700" cy="4213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dirty="0">
                <a:solidFill>
                  <a:srgbClr val="33302E"/>
                </a:solidFill>
                <a:latin typeface="Poppins"/>
                <a:ea typeface="Poppins"/>
                <a:cs typeface="Poppins"/>
                <a:sym typeface="Poppins"/>
              </a:rPr>
              <a:t>Obtener las claves de un diccionario</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keys() </a:t>
            </a:r>
            <a:endParaRPr sz="1200"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dirty="0">
                <a:solidFill>
                  <a:srgbClr val="33302E"/>
                </a:solidFill>
                <a:latin typeface="Poppins"/>
                <a:ea typeface="Poppins"/>
                <a:cs typeface="Poppins"/>
                <a:sym typeface="Poppins"/>
              </a:rPr>
              <a:t>Obtener los valores de un diccionario </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  values() </a:t>
            </a:r>
            <a:endParaRPr sz="1200" i="1" dirty="0">
              <a:solidFill>
                <a:srgbClr val="33302E"/>
              </a:solidFill>
              <a:latin typeface="Poppins"/>
              <a:ea typeface="Poppins"/>
              <a:cs typeface="Poppins"/>
              <a:sym typeface="Poppins"/>
            </a:endParaRPr>
          </a:p>
        </p:txBody>
      </p:sp>
      <p:pic>
        <p:nvPicPr>
          <p:cNvPr id="190" name="Google Shape;190;p26"/>
          <p:cNvPicPr preferRelativeResize="0"/>
          <p:nvPr/>
        </p:nvPicPr>
        <p:blipFill>
          <a:blip r:embed="rId3">
            <a:alphaModFix/>
          </a:blip>
          <a:stretch>
            <a:fillRect/>
          </a:stretch>
        </p:blipFill>
        <p:spPr>
          <a:xfrm>
            <a:off x="309379" y="1877737"/>
            <a:ext cx="5267325" cy="790575"/>
          </a:xfrm>
          <a:prstGeom prst="rect">
            <a:avLst/>
          </a:prstGeom>
          <a:noFill/>
          <a:ln>
            <a:noFill/>
          </a:ln>
        </p:spPr>
      </p:pic>
      <p:pic>
        <p:nvPicPr>
          <p:cNvPr id="191" name="Google Shape;191;p26"/>
          <p:cNvPicPr preferRelativeResize="0"/>
          <p:nvPr/>
        </p:nvPicPr>
        <p:blipFill>
          <a:blip r:embed="rId4">
            <a:alphaModFix/>
          </a:blip>
          <a:stretch>
            <a:fillRect/>
          </a:stretch>
        </p:blipFill>
        <p:spPr>
          <a:xfrm>
            <a:off x="309391" y="3723912"/>
            <a:ext cx="5295900" cy="88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txBox="1"/>
          <p:nvPr/>
        </p:nvSpPr>
        <p:spPr>
          <a:xfrm>
            <a:off x="234491" y="1324625"/>
            <a:ext cx="7688700" cy="4213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dirty="0">
                <a:solidFill>
                  <a:srgbClr val="33302E"/>
                </a:solidFill>
                <a:latin typeface="Poppins"/>
                <a:ea typeface="Poppins"/>
                <a:cs typeface="Poppins"/>
                <a:sym typeface="Poppins"/>
              </a:rPr>
              <a:t>Obtener la cantidad de elementos de un diccionario</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i="1" dirty="0">
                <a:solidFill>
                  <a:srgbClr val="33302E"/>
                </a:solidFill>
                <a:latin typeface="Poppins"/>
                <a:ea typeface="Poppins"/>
                <a:cs typeface="Poppins"/>
                <a:sym typeface="Poppins"/>
              </a:rPr>
              <a:t>Para contar los elementos de un diccionario, al igual que con las listas y tuplas, se utiliza la función integrada </a:t>
            </a:r>
            <a:r>
              <a:rPr lang="es" sz="1200" b="1" i="1" dirty="0">
                <a:solidFill>
                  <a:srgbClr val="33302E"/>
                </a:solidFill>
                <a:latin typeface="Poppins"/>
                <a:ea typeface="Poppins"/>
                <a:cs typeface="Poppins"/>
                <a:sym typeface="Poppins"/>
              </a:rPr>
              <a:t>len()</a:t>
            </a:r>
            <a:endParaRPr sz="1200" b="1"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i="1" dirty="0">
              <a:solidFill>
                <a:srgbClr val="33302E"/>
              </a:solidFill>
              <a:latin typeface="Poppins"/>
              <a:ea typeface="Poppins"/>
              <a:cs typeface="Poppins"/>
              <a:sym typeface="Poppins"/>
            </a:endParaRPr>
          </a:p>
        </p:txBody>
      </p:sp>
      <p:pic>
        <p:nvPicPr>
          <p:cNvPr id="198" name="Google Shape;198;p27"/>
          <p:cNvPicPr preferRelativeResize="0"/>
          <p:nvPr/>
        </p:nvPicPr>
        <p:blipFill>
          <a:blip r:embed="rId3">
            <a:alphaModFix/>
          </a:blip>
          <a:stretch>
            <a:fillRect/>
          </a:stretch>
        </p:blipFill>
        <p:spPr>
          <a:xfrm>
            <a:off x="351079" y="2277500"/>
            <a:ext cx="5233075" cy="61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p:nvPr/>
        </p:nvSpPr>
        <p:spPr>
          <a:xfrm>
            <a:off x="138612" y="94670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Las Tuplas son inmutables</a:t>
            </a:r>
            <a:endParaRPr sz="2600" b="1" dirty="0">
              <a:solidFill>
                <a:srgbClr val="1A1A1A"/>
              </a:solidFill>
              <a:latin typeface="Poppins"/>
              <a:ea typeface="Poppins"/>
              <a:cs typeface="Poppins"/>
              <a:sym typeface="Poppins"/>
            </a:endParaRPr>
          </a:p>
        </p:txBody>
      </p:sp>
      <p:sp>
        <p:nvSpPr>
          <p:cNvPr id="210" name="Google Shape;210;p29"/>
          <p:cNvSpPr txBox="1"/>
          <p:nvPr/>
        </p:nvSpPr>
        <p:spPr>
          <a:xfrm>
            <a:off x="138612" y="1542000"/>
            <a:ext cx="7688700" cy="360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a:solidFill>
                  <a:srgbClr val="33302E"/>
                </a:solidFill>
                <a:latin typeface="Poppins"/>
                <a:ea typeface="Poppins"/>
                <a:cs typeface="Poppins"/>
                <a:sym typeface="Poppins"/>
              </a:rPr>
              <a:t>Una tupla es una secuencia de valores similar a una lista. Los valores guardados en una tupla pueden ser de cualquier tipo, y son indexados por números enteros. La principal diferencia es que las tuplas son inmutables. Las tuplas además son comparables y dispersables (hashables) de modo que las listas de tuplas se pueden ordenar y también usar tuplas como valores para las claves en diccionarios de Python. Sintácticamente, una tupla es una lista de valores separados por comas:</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a:solidFill>
                  <a:srgbClr val="33302E"/>
                </a:solidFill>
                <a:latin typeface="Poppins"/>
                <a:ea typeface="Poppins"/>
                <a:cs typeface="Poppins"/>
                <a:sym typeface="Poppins"/>
              </a:rPr>
              <a:t>Aunque no es necesario, es común encerrar las tuplas entre paréntesis para ayudarnos a identificarlas rápidamente cuando revisemos código de Python: </a:t>
            </a:r>
            <a:endParaRPr sz="110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211" name="Google Shape;211;p29"/>
          <p:cNvPicPr preferRelativeResize="0"/>
          <p:nvPr/>
        </p:nvPicPr>
        <p:blipFill>
          <a:blip r:embed="rId3">
            <a:alphaModFix/>
          </a:blip>
          <a:stretch>
            <a:fillRect/>
          </a:stretch>
        </p:blipFill>
        <p:spPr>
          <a:xfrm>
            <a:off x="261891" y="2816650"/>
            <a:ext cx="2789733" cy="343000"/>
          </a:xfrm>
          <a:prstGeom prst="rect">
            <a:avLst/>
          </a:prstGeom>
          <a:noFill/>
          <a:ln>
            <a:noFill/>
          </a:ln>
        </p:spPr>
      </p:pic>
      <p:pic>
        <p:nvPicPr>
          <p:cNvPr id="212" name="Google Shape;212;p29"/>
          <p:cNvPicPr preferRelativeResize="0"/>
          <p:nvPr/>
        </p:nvPicPr>
        <p:blipFill>
          <a:blip r:embed="rId4">
            <a:alphaModFix/>
          </a:blip>
          <a:stretch>
            <a:fillRect/>
          </a:stretch>
        </p:blipFill>
        <p:spPr>
          <a:xfrm>
            <a:off x="261887" y="4181075"/>
            <a:ext cx="2789725" cy="4217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txBox="1"/>
          <p:nvPr/>
        </p:nvSpPr>
        <p:spPr>
          <a:xfrm>
            <a:off x="193394" y="938711"/>
            <a:ext cx="7688700" cy="40299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Para crear una tupla con un solo elemento, es necesario incluir una coma al final: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Sin la coma, Python considera ('a') como una expresión con una cadena entre paréntesis que es evaluada como de tipo cadena (string):</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Otra forma de construir una tupla es utilizando la función interna tuple. Sin argumentos, ésta crea una tupla vacía:</a:t>
            </a:r>
            <a:endParaRPr sz="1100" dirty="0">
              <a:solidFill>
                <a:srgbClr val="33302E"/>
              </a:solidFill>
              <a:latin typeface="Poppins"/>
              <a:ea typeface="Poppins"/>
              <a:cs typeface="Poppins"/>
              <a:sym typeface="Poppins"/>
            </a:endParaRPr>
          </a:p>
        </p:txBody>
      </p:sp>
      <p:pic>
        <p:nvPicPr>
          <p:cNvPr id="219" name="Google Shape;219;p30"/>
          <p:cNvPicPr preferRelativeResize="0"/>
          <p:nvPr/>
        </p:nvPicPr>
        <p:blipFill>
          <a:blip r:embed="rId3">
            <a:alphaModFix/>
          </a:blip>
          <a:stretch>
            <a:fillRect/>
          </a:stretch>
        </p:blipFill>
        <p:spPr>
          <a:xfrm>
            <a:off x="193394" y="1230786"/>
            <a:ext cx="1794550" cy="804050"/>
          </a:xfrm>
          <a:prstGeom prst="rect">
            <a:avLst/>
          </a:prstGeom>
          <a:noFill/>
          <a:ln>
            <a:noFill/>
          </a:ln>
        </p:spPr>
      </p:pic>
      <p:pic>
        <p:nvPicPr>
          <p:cNvPr id="220" name="Google Shape;220;p30"/>
          <p:cNvPicPr preferRelativeResize="0"/>
          <p:nvPr/>
        </p:nvPicPr>
        <p:blipFill>
          <a:blip r:embed="rId4">
            <a:alphaModFix/>
          </a:blip>
          <a:stretch>
            <a:fillRect/>
          </a:stretch>
        </p:blipFill>
        <p:spPr>
          <a:xfrm>
            <a:off x="304394" y="2587274"/>
            <a:ext cx="1607350" cy="732771"/>
          </a:xfrm>
          <a:prstGeom prst="rect">
            <a:avLst/>
          </a:prstGeom>
          <a:noFill/>
          <a:ln>
            <a:noFill/>
          </a:ln>
        </p:spPr>
      </p:pic>
      <p:pic>
        <p:nvPicPr>
          <p:cNvPr id="221" name="Google Shape;221;p30"/>
          <p:cNvPicPr preferRelativeResize="0"/>
          <p:nvPr/>
        </p:nvPicPr>
        <p:blipFill>
          <a:blip r:embed="rId5">
            <a:alphaModFix/>
          </a:blip>
          <a:stretch>
            <a:fillRect/>
          </a:stretch>
        </p:blipFill>
        <p:spPr>
          <a:xfrm>
            <a:off x="2430394" y="3967805"/>
            <a:ext cx="1607350" cy="7747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txBox="1"/>
          <p:nvPr/>
        </p:nvSpPr>
        <p:spPr>
          <a:xfrm>
            <a:off x="100927" y="948985"/>
            <a:ext cx="7688700" cy="40299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Si el argumento es una secuencia (cadena, lista, o tupla), el resultado de la llamada a tuple es una tupla con los elementos de la secuencia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Dado que tuple es el nombre de un constructor, debería evitarse su uso como nombre de variable.</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La mayoría de los operadores de listas también funcionan en tuplas. El operador corchete indexa un elemento: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Y el operador de rebanado (slice) selecciona un rango de elementos.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228" name="Google Shape;228;p31"/>
          <p:cNvPicPr preferRelativeResize="0"/>
          <p:nvPr/>
        </p:nvPicPr>
        <p:blipFill>
          <a:blip r:embed="rId3">
            <a:alphaModFix/>
          </a:blip>
          <a:stretch>
            <a:fillRect/>
          </a:stretch>
        </p:blipFill>
        <p:spPr>
          <a:xfrm>
            <a:off x="100927" y="1509560"/>
            <a:ext cx="4628025" cy="791775"/>
          </a:xfrm>
          <a:prstGeom prst="rect">
            <a:avLst/>
          </a:prstGeom>
          <a:noFill/>
          <a:ln>
            <a:noFill/>
          </a:ln>
        </p:spPr>
      </p:pic>
      <p:pic>
        <p:nvPicPr>
          <p:cNvPr id="229" name="Google Shape;229;p31"/>
          <p:cNvPicPr preferRelativeResize="0"/>
          <p:nvPr/>
        </p:nvPicPr>
        <p:blipFill>
          <a:blip r:embed="rId4">
            <a:alphaModFix/>
          </a:blip>
          <a:stretch>
            <a:fillRect/>
          </a:stretch>
        </p:blipFill>
        <p:spPr>
          <a:xfrm>
            <a:off x="1192200" y="3244222"/>
            <a:ext cx="3156100" cy="791775"/>
          </a:xfrm>
          <a:prstGeom prst="rect">
            <a:avLst/>
          </a:prstGeom>
          <a:noFill/>
          <a:ln>
            <a:noFill/>
          </a:ln>
        </p:spPr>
      </p:pic>
      <p:pic>
        <p:nvPicPr>
          <p:cNvPr id="230" name="Google Shape;230;p31"/>
          <p:cNvPicPr preferRelativeResize="0"/>
          <p:nvPr/>
        </p:nvPicPr>
        <p:blipFill>
          <a:blip r:embed="rId5">
            <a:alphaModFix/>
          </a:blip>
          <a:stretch>
            <a:fillRect/>
          </a:stretch>
        </p:blipFill>
        <p:spPr>
          <a:xfrm>
            <a:off x="4081307" y="4401009"/>
            <a:ext cx="1959075" cy="55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txBox="1"/>
          <p:nvPr/>
        </p:nvSpPr>
        <p:spPr>
          <a:xfrm>
            <a:off x="378329" y="1132325"/>
            <a:ext cx="7688700" cy="40299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Pero si se intenta modificar uno de los elementos de la tupla, se produce un error:</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No se puede modificar los elementos de una tupla, pero sí se puede reemplazar una tupla por otra: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237" name="Google Shape;237;p32"/>
          <p:cNvPicPr preferRelativeResize="0"/>
          <p:nvPr/>
        </p:nvPicPr>
        <p:blipFill>
          <a:blip r:embed="rId3">
            <a:alphaModFix/>
          </a:blip>
          <a:stretch>
            <a:fillRect/>
          </a:stretch>
        </p:blipFill>
        <p:spPr>
          <a:xfrm>
            <a:off x="454529" y="1500600"/>
            <a:ext cx="4419739" cy="558050"/>
          </a:xfrm>
          <a:prstGeom prst="rect">
            <a:avLst/>
          </a:prstGeom>
          <a:noFill/>
          <a:ln>
            <a:noFill/>
          </a:ln>
        </p:spPr>
      </p:pic>
      <p:pic>
        <p:nvPicPr>
          <p:cNvPr id="238" name="Google Shape;238;p32"/>
          <p:cNvPicPr preferRelativeResize="0"/>
          <p:nvPr/>
        </p:nvPicPr>
        <p:blipFill>
          <a:blip r:embed="rId4">
            <a:alphaModFix/>
          </a:blip>
          <a:stretch>
            <a:fillRect/>
          </a:stretch>
        </p:blipFill>
        <p:spPr>
          <a:xfrm>
            <a:off x="454529" y="2710400"/>
            <a:ext cx="2138150" cy="71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p:nvPr/>
        </p:nvSpPr>
        <p:spPr>
          <a:xfrm>
            <a:off x="522167" y="870080"/>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Comparación de tuplas</a:t>
            </a:r>
            <a:endParaRPr sz="2600" b="1" dirty="0">
              <a:solidFill>
                <a:srgbClr val="1A1A1A"/>
              </a:solidFill>
              <a:latin typeface="Poppins"/>
              <a:ea typeface="Poppins"/>
              <a:cs typeface="Poppins"/>
              <a:sym typeface="Poppins"/>
            </a:endParaRPr>
          </a:p>
        </p:txBody>
      </p:sp>
      <p:sp>
        <p:nvSpPr>
          <p:cNvPr id="245" name="Google Shape;245;p33"/>
          <p:cNvSpPr txBox="1"/>
          <p:nvPr/>
        </p:nvSpPr>
        <p:spPr>
          <a:xfrm>
            <a:off x="183120" y="1219874"/>
            <a:ext cx="7688700" cy="38301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Los operadores de comparación funcionan con tuplas y otras secuencias. Python comienza comparando el primer elemento de cada secuencia. Si ambos elementos son iguales, pasa al siguiente elemento y así sucesivamente, hasta que encuentra elementos diferentes. Los elementos subsecuentes no son considerados (aunque sean muy grandes)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La función sort funciona de la misma manera. Ordena inicialmente por el primer elemento, pero en el caso de que ambos elementos sean iguales, ordena por el segundo elemento, y así sucesivamente. Esta característica se presta a un patrón de diseño llamado DSU</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b="1" dirty="0">
                <a:solidFill>
                  <a:srgbClr val="33302E"/>
                </a:solidFill>
                <a:latin typeface="Poppins"/>
                <a:ea typeface="Poppins"/>
                <a:cs typeface="Poppins"/>
                <a:sym typeface="Poppins"/>
              </a:rPr>
              <a:t>Decorate </a:t>
            </a:r>
            <a:r>
              <a:rPr lang="es" sz="1100" dirty="0">
                <a:solidFill>
                  <a:srgbClr val="33302E"/>
                </a:solidFill>
                <a:latin typeface="Poppins"/>
                <a:ea typeface="Poppins"/>
                <a:cs typeface="Poppins"/>
                <a:sym typeface="Poppins"/>
              </a:rPr>
              <a:t>(Decora) una secuencia, construyendo una lista de tuplas con uno o más índices ordenados precediendo los elementos de la secuencia.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b="1" dirty="0">
                <a:solidFill>
                  <a:srgbClr val="33302E"/>
                </a:solidFill>
                <a:latin typeface="Poppins"/>
                <a:ea typeface="Poppins"/>
                <a:cs typeface="Poppins"/>
                <a:sym typeface="Poppins"/>
              </a:rPr>
              <a:t>Sort</a:t>
            </a:r>
            <a:r>
              <a:rPr lang="es" sz="1100" dirty="0">
                <a:solidFill>
                  <a:srgbClr val="33302E"/>
                </a:solidFill>
                <a:latin typeface="Poppins"/>
                <a:ea typeface="Poppins"/>
                <a:cs typeface="Poppins"/>
                <a:sym typeface="Poppins"/>
              </a:rPr>
              <a:t> (Ordena) la lista de tuplas utilizando la función interna sort</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b="1" dirty="0">
                <a:solidFill>
                  <a:srgbClr val="33302E"/>
                </a:solidFill>
                <a:latin typeface="Poppins"/>
                <a:ea typeface="Poppins"/>
                <a:cs typeface="Poppins"/>
                <a:sym typeface="Poppins"/>
              </a:rPr>
              <a:t>Undecorate</a:t>
            </a:r>
            <a:r>
              <a:rPr lang="es" sz="1100" dirty="0">
                <a:solidFill>
                  <a:srgbClr val="33302E"/>
                </a:solidFill>
                <a:latin typeface="Poppins"/>
                <a:ea typeface="Poppins"/>
                <a:cs typeface="Poppins"/>
                <a:sym typeface="Poppins"/>
              </a:rPr>
              <a:t> (Quita la decoración) extrayendo los elementos ordenados de la secuencia. </a:t>
            </a:r>
            <a:endParaRPr sz="1100" dirty="0">
              <a:solidFill>
                <a:srgbClr val="33302E"/>
              </a:solidFill>
              <a:latin typeface="Poppins"/>
              <a:ea typeface="Poppins"/>
              <a:cs typeface="Poppins"/>
              <a:sym typeface="Poppins"/>
            </a:endParaRPr>
          </a:p>
        </p:txBody>
      </p:sp>
      <p:pic>
        <p:nvPicPr>
          <p:cNvPr id="246" name="Google Shape;246;p33"/>
          <p:cNvPicPr preferRelativeResize="0"/>
          <p:nvPr/>
        </p:nvPicPr>
        <p:blipFill>
          <a:blip r:embed="rId3">
            <a:alphaModFix/>
          </a:blip>
          <a:stretch>
            <a:fillRect/>
          </a:stretch>
        </p:blipFill>
        <p:spPr>
          <a:xfrm>
            <a:off x="838825" y="1933242"/>
            <a:ext cx="2669950" cy="88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p:nvPr/>
        </p:nvSpPr>
        <p:spPr>
          <a:xfrm>
            <a:off x="224216" y="1132325"/>
            <a:ext cx="7688700" cy="4042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Un diccionario es como una lista, pero más general. En una lista, los índices de posiciones tienen que ser enteros; en un diccionario, los índices pueden ser (casi) cualquier tipo.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Puedes pensar en un diccionario como una asociación entre un conjunto de índices (que son llamados </a:t>
            </a:r>
            <a:r>
              <a:rPr lang="es" sz="1100" b="1" i="1" dirty="0">
                <a:solidFill>
                  <a:srgbClr val="33302E"/>
                </a:solidFill>
                <a:latin typeface="Poppins"/>
                <a:ea typeface="Poppins"/>
                <a:cs typeface="Poppins"/>
                <a:sym typeface="Poppins"/>
              </a:rPr>
              <a:t>claves</a:t>
            </a:r>
            <a:r>
              <a:rPr lang="es" sz="1100" dirty="0">
                <a:solidFill>
                  <a:srgbClr val="33302E"/>
                </a:solidFill>
                <a:latin typeface="Poppins"/>
                <a:ea typeface="Poppins"/>
                <a:cs typeface="Poppins"/>
                <a:sym typeface="Poppins"/>
              </a:rPr>
              <a:t>) y un conjunto de valores. Cada clave apunta a un valor. La asociación de una </a:t>
            </a:r>
            <a:r>
              <a:rPr lang="es" sz="1100" b="1" i="1" dirty="0">
                <a:solidFill>
                  <a:srgbClr val="33302E"/>
                </a:solidFill>
                <a:latin typeface="Poppins"/>
                <a:ea typeface="Poppins"/>
                <a:cs typeface="Poppins"/>
                <a:sym typeface="Poppins"/>
              </a:rPr>
              <a:t>clave</a:t>
            </a:r>
            <a:r>
              <a:rPr lang="es" sz="1100" dirty="0">
                <a:solidFill>
                  <a:srgbClr val="33302E"/>
                </a:solidFill>
                <a:latin typeface="Poppins"/>
                <a:ea typeface="Poppins"/>
                <a:cs typeface="Poppins"/>
                <a:sym typeface="Poppins"/>
              </a:rPr>
              <a:t> y un valor es llamada par clave-valor o a veces elemento.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Como ejemplo, vamos a construir un diccionario que asocia palabras de Inglés a Español, así que todas las claves y los valores son cadenas.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La función dict crea un nuevo diccionario sin elementos. Debido a que </a:t>
            </a:r>
            <a:r>
              <a:rPr lang="es" sz="1100" b="1" i="1" dirty="0">
                <a:solidFill>
                  <a:srgbClr val="33302E"/>
                </a:solidFill>
                <a:latin typeface="Poppins"/>
                <a:ea typeface="Poppins"/>
                <a:cs typeface="Poppins"/>
                <a:sym typeface="Poppins"/>
              </a:rPr>
              <a:t>dict </a:t>
            </a:r>
            <a:r>
              <a:rPr lang="es" sz="1100" dirty="0">
                <a:solidFill>
                  <a:srgbClr val="33302E"/>
                </a:solidFill>
                <a:latin typeface="Poppins"/>
                <a:ea typeface="Poppins"/>
                <a:cs typeface="Poppins"/>
                <a:sym typeface="Poppins"/>
              </a:rPr>
              <a:t>es el nombre de una función interna, deberías evitar usarlo como un nombre de variable</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98" name="Google Shape;98;p15"/>
          <p:cNvPicPr preferRelativeResize="0"/>
          <p:nvPr/>
        </p:nvPicPr>
        <p:blipFill>
          <a:blip r:embed="rId3">
            <a:alphaModFix/>
          </a:blip>
          <a:stretch>
            <a:fillRect/>
          </a:stretch>
        </p:blipFill>
        <p:spPr>
          <a:xfrm>
            <a:off x="224216" y="3403886"/>
            <a:ext cx="1988625" cy="936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txBox="1"/>
          <p:nvPr/>
        </p:nvSpPr>
        <p:spPr>
          <a:xfrm>
            <a:off x="162572" y="916863"/>
            <a:ext cx="7688700" cy="444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Por ejemplo, suponiendo una lista de palabras que se quieren ordenar de la más larga a la más corta: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El primer bucle genera una lista de tuplas, donde cada tupla es una palabra precedida por su longitud. sort compara el primer elemento (longitud) primero, y solamente considera el segundo elemento para desempatar. El argumento clave </a:t>
            </a:r>
            <a:r>
              <a:rPr lang="es" sz="1100" b="1" i="1" dirty="0">
                <a:solidFill>
                  <a:srgbClr val="33302E"/>
                </a:solidFill>
                <a:latin typeface="Poppins"/>
                <a:ea typeface="Poppins"/>
                <a:cs typeface="Poppins"/>
                <a:sym typeface="Poppins"/>
              </a:rPr>
              <a:t>reverse=True</a:t>
            </a:r>
            <a:r>
              <a:rPr lang="es" sz="1100" dirty="0">
                <a:solidFill>
                  <a:srgbClr val="33302E"/>
                </a:solidFill>
                <a:latin typeface="Poppins"/>
                <a:ea typeface="Poppins"/>
                <a:cs typeface="Poppins"/>
                <a:sym typeface="Poppins"/>
              </a:rPr>
              <a:t> indica a </a:t>
            </a:r>
            <a:r>
              <a:rPr lang="es" sz="1100" b="1" dirty="0">
                <a:solidFill>
                  <a:srgbClr val="33302E"/>
                </a:solidFill>
                <a:latin typeface="Poppins"/>
                <a:ea typeface="Poppins"/>
                <a:cs typeface="Poppins"/>
                <a:sym typeface="Poppins"/>
              </a:rPr>
              <a:t>sort </a:t>
            </a:r>
            <a:r>
              <a:rPr lang="es" sz="1100" dirty="0">
                <a:solidFill>
                  <a:srgbClr val="33302E"/>
                </a:solidFill>
                <a:latin typeface="Poppins"/>
                <a:ea typeface="Poppins"/>
                <a:cs typeface="Poppins"/>
                <a:sym typeface="Poppins"/>
              </a:rPr>
              <a:t>que debe ir en orden decreciente. El segundo bucle recorre la lista de tuplas y construye una lista de palabras en orden descendente según la longitud. Las palabras de cuatro letras están ordenadas en orden alfabético inverso, así que “deja” aparece antes que “allí” en la siguiente lista.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smtClean="0">
                <a:solidFill>
                  <a:srgbClr val="33302E"/>
                </a:solidFill>
                <a:latin typeface="Poppins"/>
                <a:ea typeface="Poppins"/>
                <a:cs typeface="Poppins"/>
                <a:sym typeface="Poppins"/>
              </a:rPr>
              <a:t>                                                                 La </a:t>
            </a:r>
            <a:r>
              <a:rPr lang="es" sz="1100" dirty="0">
                <a:solidFill>
                  <a:srgbClr val="33302E"/>
                </a:solidFill>
                <a:latin typeface="Poppins"/>
                <a:ea typeface="Poppins"/>
                <a:cs typeface="Poppins"/>
                <a:sym typeface="Poppins"/>
              </a:rPr>
              <a:t>salida del programa es la siguiente:</a:t>
            </a:r>
            <a:endParaRPr sz="1100" dirty="0">
              <a:solidFill>
                <a:srgbClr val="33302E"/>
              </a:solidFill>
              <a:latin typeface="Poppins"/>
              <a:ea typeface="Poppins"/>
              <a:cs typeface="Poppins"/>
              <a:sym typeface="Poppins"/>
            </a:endParaRPr>
          </a:p>
        </p:txBody>
      </p:sp>
      <p:pic>
        <p:nvPicPr>
          <p:cNvPr id="253" name="Google Shape;253;p34"/>
          <p:cNvPicPr preferRelativeResize="0"/>
          <p:nvPr/>
        </p:nvPicPr>
        <p:blipFill>
          <a:blip r:embed="rId3">
            <a:alphaModFix/>
          </a:blip>
          <a:stretch>
            <a:fillRect/>
          </a:stretch>
        </p:blipFill>
        <p:spPr>
          <a:xfrm>
            <a:off x="634026" y="1228475"/>
            <a:ext cx="2962275" cy="2124075"/>
          </a:xfrm>
          <a:prstGeom prst="rect">
            <a:avLst/>
          </a:prstGeom>
          <a:noFill/>
          <a:ln>
            <a:noFill/>
          </a:ln>
        </p:spPr>
      </p:pic>
      <p:pic>
        <p:nvPicPr>
          <p:cNvPr id="254" name="Google Shape;254;p34"/>
          <p:cNvPicPr preferRelativeResize="0"/>
          <p:nvPr/>
        </p:nvPicPr>
        <p:blipFill>
          <a:blip r:embed="rId4">
            <a:alphaModFix/>
          </a:blip>
          <a:stretch>
            <a:fillRect/>
          </a:stretch>
        </p:blipFill>
        <p:spPr>
          <a:xfrm>
            <a:off x="4977375" y="4872300"/>
            <a:ext cx="4166625" cy="27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p:nvPr/>
        </p:nvSpPr>
        <p:spPr>
          <a:xfrm>
            <a:off x="162571"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Asignación de Tuplas</a:t>
            </a:r>
            <a:endParaRPr sz="2600" b="1" dirty="0">
              <a:solidFill>
                <a:srgbClr val="1A1A1A"/>
              </a:solidFill>
              <a:latin typeface="Poppins"/>
              <a:ea typeface="Poppins"/>
              <a:cs typeface="Poppins"/>
              <a:sym typeface="Poppins"/>
            </a:endParaRPr>
          </a:p>
        </p:txBody>
      </p:sp>
      <p:sp>
        <p:nvSpPr>
          <p:cNvPr id="261" name="Google Shape;261;p35"/>
          <p:cNvSpPr txBox="1"/>
          <p:nvPr/>
        </p:nvSpPr>
        <p:spPr>
          <a:xfrm>
            <a:off x="162571" y="1460025"/>
            <a:ext cx="7688700" cy="3830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Una de las características sintácticas únicas del lenguaje Python es la capacidad de tener una tupla en el lado izquierdo de una sentencia de asignación. Esto permite asignar más de una variable a la vez cuando hay una secuencia del lado izquierdo.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En este ejemplo tenemos una lista de dos elementos (la cual es una secuencia) y asignamos el primer y segundo elementos de la secuencia a las variables x y y en una única sentencia.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262" name="Google Shape;262;p35"/>
          <p:cNvPicPr preferRelativeResize="0"/>
          <p:nvPr/>
        </p:nvPicPr>
        <p:blipFill>
          <a:blip r:embed="rId3">
            <a:alphaModFix/>
          </a:blip>
          <a:stretch>
            <a:fillRect/>
          </a:stretch>
        </p:blipFill>
        <p:spPr>
          <a:xfrm>
            <a:off x="382886" y="2767664"/>
            <a:ext cx="2491075" cy="1494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txBox="1"/>
          <p:nvPr/>
        </p:nvSpPr>
        <p:spPr>
          <a:xfrm>
            <a:off x="308225" y="897133"/>
            <a:ext cx="7688700" cy="444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No es magia, Python traduce aproximadamente la sintaxis de asignación de la tupla de este modo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Estilísticamente, cuando se utiliza una tupla en el lado izquierdo de la asignación, se omiten los paréntesis, pero lo que se muestra a continuación es una sintaxis igualmente válida:</a:t>
            </a:r>
            <a:endParaRPr sz="1100" dirty="0">
              <a:solidFill>
                <a:srgbClr val="33302E"/>
              </a:solidFill>
              <a:latin typeface="Poppins"/>
              <a:ea typeface="Poppins"/>
              <a:cs typeface="Poppins"/>
              <a:sym typeface="Poppins"/>
            </a:endParaRPr>
          </a:p>
        </p:txBody>
      </p:sp>
      <p:pic>
        <p:nvPicPr>
          <p:cNvPr id="269" name="Google Shape;269;p36"/>
          <p:cNvPicPr preferRelativeResize="0"/>
          <p:nvPr/>
        </p:nvPicPr>
        <p:blipFill>
          <a:blip r:embed="rId3">
            <a:alphaModFix/>
          </a:blip>
          <a:stretch>
            <a:fillRect/>
          </a:stretch>
        </p:blipFill>
        <p:spPr>
          <a:xfrm>
            <a:off x="1476731" y="1228475"/>
            <a:ext cx="2569450" cy="1682250"/>
          </a:xfrm>
          <a:prstGeom prst="rect">
            <a:avLst/>
          </a:prstGeom>
          <a:noFill/>
          <a:ln>
            <a:noFill/>
          </a:ln>
        </p:spPr>
      </p:pic>
      <p:pic>
        <p:nvPicPr>
          <p:cNvPr id="270" name="Google Shape;270;p36"/>
          <p:cNvPicPr preferRelativeResize="0"/>
          <p:nvPr/>
        </p:nvPicPr>
        <p:blipFill>
          <a:blip r:embed="rId4">
            <a:alphaModFix/>
          </a:blip>
          <a:stretch>
            <a:fillRect/>
          </a:stretch>
        </p:blipFill>
        <p:spPr>
          <a:xfrm>
            <a:off x="2630131" y="3422229"/>
            <a:ext cx="2832100" cy="140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txBox="1"/>
          <p:nvPr/>
        </p:nvSpPr>
        <p:spPr>
          <a:xfrm>
            <a:off x="103212" y="1324625"/>
            <a:ext cx="7688700" cy="444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Una aplicación particularmente ingeniosa de asignación con tuplas permite intercambiar los valores de dos variables en una sola sentencia: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Ambos lados de la sentencia son tuplas, pero el lado izquierdo es una tupla de variables; el lado derecho es una tupla de expresiones. Cada valor en el lado derecho es asignado a su respectiva variable en el lado izquierdo. Todas las expresiones en el lado derecho son evaluadas antes de realizar cualquier asignación.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El número de variables en el lado izquierdo y el número de valores en el lado derecho deben ser iguales: </a:t>
            </a:r>
            <a:endParaRPr sz="1100" dirty="0">
              <a:solidFill>
                <a:srgbClr val="33302E"/>
              </a:solidFill>
              <a:latin typeface="Poppins"/>
              <a:ea typeface="Poppins"/>
              <a:cs typeface="Poppins"/>
              <a:sym typeface="Poppins"/>
            </a:endParaRPr>
          </a:p>
        </p:txBody>
      </p:sp>
      <p:pic>
        <p:nvPicPr>
          <p:cNvPr id="277" name="Google Shape;277;p37"/>
          <p:cNvPicPr preferRelativeResize="0"/>
          <p:nvPr/>
        </p:nvPicPr>
        <p:blipFill>
          <a:blip r:embed="rId3">
            <a:alphaModFix/>
          </a:blip>
          <a:stretch>
            <a:fillRect/>
          </a:stretch>
        </p:blipFill>
        <p:spPr>
          <a:xfrm>
            <a:off x="186712" y="1947325"/>
            <a:ext cx="1567600" cy="406000"/>
          </a:xfrm>
          <a:prstGeom prst="rect">
            <a:avLst/>
          </a:prstGeom>
          <a:noFill/>
          <a:ln>
            <a:noFill/>
          </a:ln>
        </p:spPr>
      </p:pic>
      <p:pic>
        <p:nvPicPr>
          <p:cNvPr id="278" name="Google Shape;278;p37"/>
          <p:cNvPicPr preferRelativeResize="0"/>
          <p:nvPr/>
        </p:nvPicPr>
        <p:blipFill>
          <a:blip r:embed="rId4">
            <a:alphaModFix/>
          </a:blip>
          <a:stretch>
            <a:fillRect/>
          </a:stretch>
        </p:blipFill>
        <p:spPr>
          <a:xfrm>
            <a:off x="103212" y="3728075"/>
            <a:ext cx="3107075" cy="549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txBox="1"/>
          <p:nvPr/>
        </p:nvSpPr>
        <p:spPr>
          <a:xfrm>
            <a:off x="131749" y="1051246"/>
            <a:ext cx="7688700" cy="444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Generalizando más, el lado derecho puede ser cualquier tipo de secuencia (cadena, lista, o tupla). Por ejemplo, para dividir una dirección de e-mail en nombre de usuario y dominio, se podría escribir:</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El valor de retorno de split es una lista con dos elementos; el primer elemento es asignado a nombreus, el segundo a dominio</a:t>
            </a:r>
            <a:endParaRPr sz="1100" dirty="0">
              <a:solidFill>
                <a:srgbClr val="33302E"/>
              </a:solidFill>
              <a:latin typeface="Poppins"/>
              <a:ea typeface="Poppins"/>
              <a:cs typeface="Poppins"/>
              <a:sym typeface="Poppins"/>
            </a:endParaRPr>
          </a:p>
        </p:txBody>
      </p:sp>
      <p:pic>
        <p:nvPicPr>
          <p:cNvPr id="285" name="Google Shape;285;p38"/>
          <p:cNvPicPr preferRelativeResize="0"/>
          <p:nvPr/>
        </p:nvPicPr>
        <p:blipFill>
          <a:blip r:embed="rId3">
            <a:alphaModFix/>
          </a:blip>
          <a:stretch>
            <a:fillRect/>
          </a:stretch>
        </p:blipFill>
        <p:spPr>
          <a:xfrm>
            <a:off x="222124" y="1789521"/>
            <a:ext cx="3568800" cy="577475"/>
          </a:xfrm>
          <a:prstGeom prst="rect">
            <a:avLst/>
          </a:prstGeom>
          <a:noFill/>
          <a:ln>
            <a:noFill/>
          </a:ln>
        </p:spPr>
      </p:pic>
      <p:pic>
        <p:nvPicPr>
          <p:cNvPr id="286" name="Google Shape;286;p38"/>
          <p:cNvPicPr preferRelativeResize="0"/>
          <p:nvPr/>
        </p:nvPicPr>
        <p:blipFill>
          <a:blip r:embed="rId4">
            <a:alphaModFix/>
          </a:blip>
          <a:stretch>
            <a:fillRect/>
          </a:stretch>
        </p:blipFill>
        <p:spPr>
          <a:xfrm>
            <a:off x="222127" y="3326471"/>
            <a:ext cx="2030900" cy="1114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9"/>
          <p:cNvSpPr txBox="1"/>
          <p:nvPr/>
        </p:nvSpPr>
        <p:spPr>
          <a:xfrm>
            <a:off x="152298" y="9608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a:solidFill>
                  <a:srgbClr val="1A1A1A"/>
                </a:solidFill>
                <a:latin typeface="Poppins"/>
                <a:ea typeface="Poppins"/>
                <a:cs typeface="Poppins"/>
                <a:sym typeface="Poppins"/>
              </a:rPr>
              <a:t>Diccionarios y tuplas</a:t>
            </a:r>
            <a:endParaRPr sz="2600" b="1">
              <a:solidFill>
                <a:srgbClr val="1A1A1A"/>
              </a:solidFill>
              <a:latin typeface="Poppins"/>
              <a:ea typeface="Poppins"/>
              <a:cs typeface="Poppins"/>
              <a:sym typeface="Poppins"/>
            </a:endParaRPr>
          </a:p>
        </p:txBody>
      </p:sp>
      <p:sp>
        <p:nvSpPr>
          <p:cNvPr id="293" name="Google Shape;293;p39"/>
          <p:cNvSpPr txBox="1"/>
          <p:nvPr/>
        </p:nvSpPr>
        <p:spPr>
          <a:xfrm>
            <a:off x="152298" y="1313400"/>
            <a:ext cx="7688700" cy="3830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Los diccionarios tienen un método llamado </a:t>
            </a:r>
            <a:r>
              <a:rPr lang="es" sz="1100" b="1" i="1" dirty="0">
                <a:solidFill>
                  <a:srgbClr val="33302E"/>
                </a:solidFill>
                <a:latin typeface="Poppins"/>
                <a:ea typeface="Poppins"/>
                <a:cs typeface="Poppins"/>
                <a:sym typeface="Poppins"/>
              </a:rPr>
              <a:t>items</a:t>
            </a:r>
            <a:r>
              <a:rPr lang="es" sz="1100" dirty="0">
                <a:solidFill>
                  <a:srgbClr val="33302E"/>
                </a:solidFill>
                <a:latin typeface="Poppins"/>
                <a:ea typeface="Poppins"/>
                <a:cs typeface="Poppins"/>
                <a:sym typeface="Poppins"/>
              </a:rPr>
              <a:t> que retorna una lista de tuplas, donde cada tupla es un par clave-valor: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Como sería de esperar en un diccionario, los elementos no tienen ningún orden en particular. Aun así, puesto que la lista de tuplas es una lista, y las tuplas son comparables, ahora se puede ordenar la lista de tuplas. Convertir un diccionario en una lista de tuplas es una forma de obtener el contenido de un diccionario ordenado según sus claves:</a:t>
            </a:r>
            <a:endParaRPr sz="1100" dirty="0">
              <a:solidFill>
                <a:srgbClr val="33302E"/>
              </a:solidFill>
              <a:latin typeface="Poppins"/>
              <a:ea typeface="Poppins"/>
              <a:cs typeface="Poppins"/>
              <a:sym typeface="Poppins"/>
            </a:endParaRPr>
          </a:p>
        </p:txBody>
      </p:sp>
      <p:pic>
        <p:nvPicPr>
          <p:cNvPr id="294" name="Google Shape;294;p39"/>
          <p:cNvPicPr preferRelativeResize="0"/>
          <p:nvPr/>
        </p:nvPicPr>
        <p:blipFill>
          <a:blip r:embed="rId3">
            <a:alphaModFix/>
          </a:blip>
          <a:stretch>
            <a:fillRect/>
          </a:stretch>
        </p:blipFill>
        <p:spPr>
          <a:xfrm>
            <a:off x="1558015" y="1744801"/>
            <a:ext cx="3080500" cy="947850"/>
          </a:xfrm>
          <a:prstGeom prst="rect">
            <a:avLst/>
          </a:prstGeom>
          <a:noFill/>
          <a:ln>
            <a:noFill/>
          </a:ln>
        </p:spPr>
      </p:pic>
      <p:pic>
        <p:nvPicPr>
          <p:cNvPr id="295" name="Google Shape;295;p39"/>
          <p:cNvPicPr preferRelativeResize="0"/>
          <p:nvPr/>
        </p:nvPicPr>
        <p:blipFill>
          <a:blip r:embed="rId4">
            <a:alphaModFix/>
          </a:blip>
          <a:stretch>
            <a:fillRect/>
          </a:stretch>
        </p:blipFill>
        <p:spPr>
          <a:xfrm>
            <a:off x="3310733" y="3696814"/>
            <a:ext cx="4010025" cy="119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p:nvPr/>
        </p:nvSpPr>
        <p:spPr>
          <a:xfrm>
            <a:off x="203668" y="8947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Asignación múltiple con diccionarios</a:t>
            </a:r>
            <a:endParaRPr sz="2600" b="1" dirty="0">
              <a:solidFill>
                <a:srgbClr val="1A1A1A"/>
              </a:solidFill>
              <a:latin typeface="Poppins"/>
              <a:ea typeface="Poppins"/>
              <a:cs typeface="Poppins"/>
              <a:sym typeface="Poppins"/>
            </a:endParaRPr>
          </a:p>
        </p:txBody>
      </p:sp>
      <p:sp>
        <p:nvSpPr>
          <p:cNvPr id="302" name="Google Shape;302;p40"/>
          <p:cNvSpPr txBox="1"/>
          <p:nvPr/>
        </p:nvSpPr>
        <p:spPr>
          <a:xfrm>
            <a:off x="265953" y="1313400"/>
            <a:ext cx="7688700" cy="3830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La combinación de </a:t>
            </a:r>
            <a:r>
              <a:rPr lang="es" sz="1100" b="1" i="1" dirty="0">
                <a:solidFill>
                  <a:srgbClr val="33302E"/>
                </a:solidFill>
                <a:latin typeface="Poppins"/>
                <a:ea typeface="Poppins"/>
                <a:cs typeface="Poppins"/>
                <a:sym typeface="Poppins"/>
              </a:rPr>
              <a:t>items</a:t>
            </a:r>
            <a:r>
              <a:rPr lang="es" sz="1100" dirty="0">
                <a:solidFill>
                  <a:srgbClr val="33302E"/>
                </a:solidFill>
                <a:latin typeface="Poppins"/>
                <a:ea typeface="Poppins"/>
                <a:cs typeface="Poppins"/>
                <a:sym typeface="Poppins"/>
              </a:rPr>
              <a:t>, asignación de tuplas, y for, produce un buen patrón de diseño de código para recorrer las claves y valores de un diccionario en un único bucle</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Como sería de esperar en un diccionario, los elementos no tienen ningún orden en particular. Aun así, Este bucle tiene dos variables de iteración, debido a que items retorna una lista de tuplas y clave, valor es una asignación en tupla que itera sucesivamente a través de cada uno de los pares clave-valor del diccionario.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Para cada iteración a través del bucle, tanto clave y valor van pasando al siguiente par clave-valor del diccionario (todavía en orden de dispersión).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La salida de este bucle es:</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303" name="Google Shape;303;p40"/>
          <p:cNvPicPr preferRelativeResize="0"/>
          <p:nvPr/>
        </p:nvPicPr>
        <p:blipFill>
          <a:blip r:embed="rId3">
            <a:alphaModFix/>
          </a:blip>
          <a:stretch>
            <a:fillRect/>
          </a:stretch>
        </p:blipFill>
        <p:spPr>
          <a:xfrm>
            <a:off x="596541" y="1848600"/>
            <a:ext cx="3058276" cy="535200"/>
          </a:xfrm>
          <a:prstGeom prst="rect">
            <a:avLst/>
          </a:prstGeom>
          <a:noFill/>
          <a:ln>
            <a:noFill/>
          </a:ln>
        </p:spPr>
      </p:pic>
      <p:pic>
        <p:nvPicPr>
          <p:cNvPr id="304" name="Google Shape;304;p40"/>
          <p:cNvPicPr preferRelativeResize="0"/>
          <p:nvPr/>
        </p:nvPicPr>
        <p:blipFill>
          <a:blip r:embed="rId4">
            <a:alphaModFix/>
          </a:blip>
          <a:stretch>
            <a:fillRect/>
          </a:stretch>
        </p:blipFill>
        <p:spPr>
          <a:xfrm>
            <a:off x="2343148" y="3838079"/>
            <a:ext cx="1054975" cy="758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1"/>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txBox="1"/>
          <p:nvPr/>
        </p:nvSpPr>
        <p:spPr>
          <a:xfrm>
            <a:off x="183119" y="856037"/>
            <a:ext cx="7688700" cy="444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Las claves están en orden de dispersión (es decir, ningún orden en particular).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Si se combinan esas dos técnicas, se puede imprimir el contenido de un diccionario ordenado por el valor almacenado en cada par clave-valor.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Para hacer esto, primero se crea una lista de tuplas donde cada tupla es (valor, clave). El método </a:t>
            </a:r>
            <a:r>
              <a:rPr lang="es" sz="1100" b="1" i="1" dirty="0">
                <a:solidFill>
                  <a:srgbClr val="33302E"/>
                </a:solidFill>
                <a:latin typeface="Poppins"/>
                <a:ea typeface="Poppins"/>
                <a:cs typeface="Poppins"/>
                <a:sym typeface="Poppins"/>
              </a:rPr>
              <a:t>items</a:t>
            </a:r>
            <a:r>
              <a:rPr lang="es" sz="1100" dirty="0">
                <a:solidFill>
                  <a:srgbClr val="33302E"/>
                </a:solidFill>
                <a:latin typeface="Poppins"/>
                <a:ea typeface="Poppins"/>
                <a:cs typeface="Poppins"/>
                <a:sym typeface="Poppins"/>
              </a:rPr>
              <a:t> dará una lista de tuplas (clave, valor), pero esta vez se pretende ordenar por valor, no por clave. Una vez que se ha construido la lista con las tuplas clave-valor, es sencillo ordenar la lista en orden inverso e imprimir la nueva lista ordenada.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p:txBody>
      </p:sp>
      <p:pic>
        <p:nvPicPr>
          <p:cNvPr id="311" name="Google Shape;311;p41"/>
          <p:cNvPicPr preferRelativeResize="0"/>
          <p:nvPr/>
        </p:nvPicPr>
        <p:blipFill>
          <a:blip r:embed="rId3">
            <a:alphaModFix/>
          </a:blip>
          <a:stretch>
            <a:fillRect/>
          </a:stretch>
        </p:blipFill>
        <p:spPr>
          <a:xfrm>
            <a:off x="643527" y="2683189"/>
            <a:ext cx="2981325" cy="1009650"/>
          </a:xfrm>
          <a:prstGeom prst="rect">
            <a:avLst/>
          </a:prstGeom>
          <a:noFill/>
          <a:ln>
            <a:noFill/>
          </a:ln>
        </p:spPr>
      </p:pic>
      <p:pic>
        <p:nvPicPr>
          <p:cNvPr id="312" name="Google Shape;312;p41"/>
          <p:cNvPicPr preferRelativeResize="0"/>
          <p:nvPr/>
        </p:nvPicPr>
        <p:blipFill>
          <a:blip r:embed="rId4">
            <a:alphaModFix/>
          </a:blip>
          <a:stretch>
            <a:fillRect/>
          </a:stretch>
        </p:blipFill>
        <p:spPr>
          <a:xfrm>
            <a:off x="643527" y="3594763"/>
            <a:ext cx="3009900" cy="1028700"/>
          </a:xfrm>
          <a:prstGeom prst="rect">
            <a:avLst/>
          </a:prstGeom>
          <a:noFill/>
          <a:ln>
            <a:noFill/>
          </a:ln>
        </p:spPr>
      </p:pic>
      <p:sp>
        <p:nvSpPr>
          <p:cNvPr id="2" name="Rectángulo 1"/>
          <p:cNvSpPr/>
          <p:nvPr/>
        </p:nvSpPr>
        <p:spPr>
          <a:xfrm>
            <a:off x="3624852" y="3145725"/>
            <a:ext cx="4572000" cy="871008"/>
          </a:xfrm>
          <a:prstGeom prst="rect">
            <a:avLst/>
          </a:prstGeom>
        </p:spPr>
        <p:txBody>
          <a:bodyPr>
            <a:spAutoFit/>
          </a:bodyPr>
          <a:lstStyle/>
          <a:p>
            <a:pPr lvl="0" algn="just">
              <a:lnSpc>
                <a:spcPct val="115000"/>
              </a:lnSpc>
              <a:spcBef>
                <a:spcPts val="1200"/>
              </a:spcBef>
              <a:spcAft>
                <a:spcPts val="1200"/>
              </a:spcAft>
            </a:pPr>
            <a:r>
              <a:rPr lang="es-ES" sz="1100" dirty="0">
                <a:solidFill>
                  <a:srgbClr val="33302E"/>
                </a:solidFill>
                <a:latin typeface="Poppins"/>
                <a:ea typeface="Poppins"/>
                <a:cs typeface="Poppins"/>
                <a:sym typeface="Poppins"/>
              </a:rPr>
              <a:t>Al construir cuidadosamente la lista de </a:t>
            </a:r>
            <a:r>
              <a:rPr lang="es-ES" sz="1100" dirty="0" err="1">
                <a:solidFill>
                  <a:srgbClr val="33302E"/>
                </a:solidFill>
                <a:latin typeface="Poppins"/>
                <a:ea typeface="Poppins"/>
                <a:cs typeface="Poppins"/>
                <a:sym typeface="Poppins"/>
              </a:rPr>
              <a:t>tuplas</a:t>
            </a:r>
            <a:r>
              <a:rPr lang="es-ES" sz="1100" dirty="0">
                <a:solidFill>
                  <a:srgbClr val="33302E"/>
                </a:solidFill>
                <a:latin typeface="Poppins"/>
                <a:ea typeface="Poppins"/>
                <a:cs typeface="Poppins"/>
                <a:sym typeface="Poppins"/>
              </a:rPr>
              <a:t> para tener el valor como el primer elemento de cada tupla, es posible ordenar la lista de </a:t>
            </a:r>
            <a:r>
              <a:rPr lang="es-ES" sz="1100" dirty="0" err="1">
                <a:solidFill>
                  <a:srgbClr val="33302E"/>
                </a:solidFill>
                <a:latin typeface="Poppins"/>
                <a:ea typeface="Poppins"/>
                <a:cs typeface="Poppins"/>
                <a:sym typeface="Poppins"/>
              </a:rPr>
              <a:t>tuplas</a:t>
            </a:r>
            <a:r>
              <a:rPr lang="es-ES" sz="1100" dirty="0">
                <a:solidFill>
                  <a:srgbClr val="33302E"/>
                </a:solidFill>
                <a:latin typeface="Poppins"/>
                <a:ea typeface="Poppins"/>
                <a:cs typeface="Poppins"/>
                <a:sym typeface="Poppins"/>
              </a:rPr>
              <a:t> y obtener el contenido de un diccionario ordenado por valor</a:t>
            </a:r>
            <a:endParaRPr lang="es-ES" sz="1100" dirty="0">
              <a:solidFill>
                <a:srgbClr val="33302E"/>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p:nvPr/>
        </p:nvSpPr>
        <p:spPr>
          <a:xfrm>
            <a:off x="128895"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Uso de tuplas como claves en diccionarios</a:t>
            </a:r>
            <a:endParaRPr sz="2600" b="1" dirty="0">
              <a:solidFill>
                <a:srgbClr val="1A1A1A"/>
              </a:solidFill>
              <a:latin typeface="Poppins"/>
              <a:ea typeface="Poppins"/>
              <a:cs typeface="Poppins"/>
              <a:sym typeface="Poppins"/>
            </a:endParaRPr>
          </a:p>
        </p:txBody>
      </p:sp>
      <p:sp>
        <p:nvSpPr>
          <p:cNvPr id="319" name="Google Shape;319;p42"/>
          <p:cNvSpPr txBox="1"/>
          <p:nvPr/>
        </p:nvSpPr>
        <p:spPr>
          <a:xfrm>
            <a:off x="157902" y="1132325"/>
            <a:ext cx="7688700" cy="3830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Dado que las tuplas son dispersables (hashable) y las listas no, si se quiere crear una clave compuesta para usar en un diccionario, se debe utilizar una tupla como clave.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Usaríamos por ejemplo una clave compuesta si quisiéramos crear un directorio telefónico que mapea pares apellido, nombre con números telefónicos. Asumiendo que hemos definido las variables apellido, nombre, y número, podríamos escribir una sentencia de asignación de diccionario como sigue: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La expresión entre corchetes es una tupla. Podríamos utilizar asignación de tuplas en un bucle for para recorrer este diccionario.</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Este bucle recorre las claves en directorio, las cuales son tuplas. Asigna los elementos de cada tupla a apellido y nombre, después imprime el nombre y el número telefónico correspondiente.</a:t>
            </a:r>
            <a:endParaRPr sz="1100" dirty="0">
              <a:solidFill>
                <a:srgbClr val="33302E"/>
              </a:solidFill>
              <a:latin typeface="Poppins"/>
              <a:ea typeface="Poppins"/>
              <a:cs typeface="Poppins"/>
              <a:sym typeface="Poppins"/>
            </a:endParaRPr>
          </a:p>
        </p:txBody>
      </p:sp>
      <p:pic>
        <p:nvPicPr>
          <p:cNvPr id="320" name="Google Shape;320;p42"/>
          <p:cNvPicPr preferRelativeResize="0"/>
          <p:nvPr/>
        </p:nvPicPr>
        <p:blipFill>
          <a:blip r:embed="rId3">
            <a:alphaModFix/>
          </a:blip>
          <a:stretch>
            <a:fillRect/>
          </a:stretch>
        </p:blipFill>
        <p:spPr>
          <a:xfrm>
            <a:off x="357780" y="2363300"/>
            <a:ext cx="3245595" cy="450775"/>
          </a:xfrm>
          <a:prstGeom prst="rect">
            <a:avLst/>
          </a:prstGeom>
          <a:noFill/>
          <a:ln>
            <a:noFill/>
          </a:ln>
        </p:spPr>
      </p:pic>
      <p:pic>
        <p:nvPicPr>
          <p:cNvPr id="321" name="Google Shape;321;p42"/>
          <p:cNvPicPr preferRelativeResize="0"/>
          <p:nvPr/>
        </p:nvPicPr>
        <p:blipFill>
          <a:blip r:embed="rId4">
            <a:alphaModFix/>
          </a:blip>
          <a:stretch>
            <a:fillRect/>
          </a:stretch>
        </p:blipFill>
        <p:spPr>
          <a:xfrm>
            <a:off x="504074" y="3250174"/>
            <a:ext cx="5300925" cy="638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3"/>
          <p:cNvSpPr txBox="1"/>
          <p:nvPr/>
        </p:nvSpPr>
        <p:spPr>
          <a:xfrm>
            <a:off x="193393"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Listas y tuplas</a:t>
            </a:r>
            <a:endParaRPr sz="2600" b="1" dirty="0">
              <a:solidFill>
                <a:srgbClr val="1A1A1A"/>
              </a:solidFill>
              <a:latin typeface="Poppins"/>
              <a:ea typeface="Poppins"/>
              <a:cs typeface="Poppins"/>
              <a:sym typeface="Poppins"/>
            </a:endParaRPr>
          </a:p>
        </p:txBody>
      </p:sp>
      <p:sp>
        <p:nvSpPr>
          <p:cNvPr id="328" name="Google Shape;328;p43"/>
          <p:cNvSpPr txBox="1"/>
          <p:nvPr/>
        </p:nvSpPr>
        <p:spPr>
          <a:xfrm>
            <a:off x="193393" y="1364699"/>
            <a:ext cx="7688700" cy="3805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Conversión de tipos</a:t>
            </a:r>
            <a:endParaRPr sz="1200" b="1">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a:solidFill>
                  <a:srgbClr val="33302E"/>
                </a:solidFill>
                <a:latin typeface="Poppins"/>
                <a:ea typeface="Poppins"/>
                <a:cs typeface="Poppins"/>
                <a:sym typeface="Poppins"/>
              </a:rPr>
              <a:t>En el conjunto de las funciones integradas de Python, podemos encontrar dos funciones que nos permiten convertir listas en tuplas y viceversa. Estas funciones pueden ser muy útiles cuando por ejemplo, una variable declarada como tupla, necesita ser modificada en tiempo de ejecución, para lo cual, debe convertirse en una lista puesto que las tuplas, son inmutables. Lo mismo sucede en el caso contrario: una variable que haya sido declarada como lista y sea necesario convertirla en una colección inmutable.</a:t>
            </a:r>
            <a:endParaRPr sz="1100">
              <a:solidFill>
                <a:srgbClr val="33302E"/>
              </a:solidFill>
              <a:latin typeface="Poppins"/>
              <a:ea typeface="Poppins"/>
              <a:cs typeface="Poppins"/>
              <a:sym typeface="Poppins"/>
            </a:endParaRPr>
          </a:p>
        </p:txBody>
      </p:sp>
      <p:pic>
        <p:nvPicPr>
          <p:cNvPr id="329" name="Google Shape;329;p43"/>
          <p:cNvPicPr preferRelativeResize="0"/>
          <p:nvPr/>
        </p:nvPicPr>
        <p:blipFill>
          <a:blip r:embed="rId3">
            <a:alphaModFix/>
          </a:blip>
          <a:stretch>
            <a:fillRect/>
          </a:stretch>
        </p:blipFill>
        <p:spPr>
          <a:xfrm>
            <a:off x="193393" y="2833114"/>
            <a:ext cx="2428475" cy="171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txBox="1"/>
          <p:nvPr/>
        </p:nvSpPr>
        <p:spPr>
          <a:xfrm>
            <a:off x="152297" y="905837"/>
            <a:ext cx="7688700" cy="4042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Las llaves, {}, representan un diccionario vacío. Para agregar elementos a un diccionario, puedes utilizar corchetes: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Esta línea crea un elemento asociando a la clave 'one' el valor “uno”. Si imprimimos el diccionario de nuevo, vamos a ver un par clave-valor con dos puntos entre la clave y el valor: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Este formato de salida es también un formato de entrada. Por ejemplo, puedes crear un nuevo diccionario con tres elementos. Pero si imprimes eng2sp, te vas a sorprender: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endParaRPr sz="1100" dirty="0">
              <a:solidFill>
                <a:srgbClr val="33302E"/>
              </a:solidFill>
              <a:latin typeface="Poppins"/>
              <a:ea typeface="Poppins"/>
              <a:cs typeface="Poppins"/>
              <a:sym typeface="Poppins"/>
            </a:endParaRPr>
          </a:p>
        </p:txBody>
      </p:sp>
      <p:pic>
        <p:nvPicPr>
          <p:cNvPr id="105" name="Google Shape;105;p16"/>
          <p:cNvPicPr preferRelativeResize="0"/>
          <p:nvPr/>
        </p:nvPicPr>
        <p:blipFill>
          <a:blip r:embed="rId3">
            <a:alphaModFix/>
          </a:blip>
          <a:stretch>
            <a:fillRect/>
          </a:stretch>
        </p:blipFill>
        <p:spPr>
          <a:xfrm>
            <a:off x="242497" y="1478737"/>
            <a:ext cx="2558775" cy="468700"/>
          </a:xfrm>
          <a:prstGeom prst="rect">
            <a:avLst/>
          </a:prstGeom>
          <a:noFill/>
          <a:ln>
            <a:noFill/>
          </a:ln>
        </p:spPr>
      </p:pic>
      <p:pic>
        <p:nvPicPr>
          <p:cNvPr id="106" name="Google Shape;106;p16"/>
          <p:cNvPicPr preferRelativeResize="0"/>
          <p:nvPr/>
        </p:nvPicPr>
        <p:blipFill rotWithShape="1">
          <a:blip r:embed="rId4">
            <a:alphaModFix/>
          </a:blip>
          <a:srcRect t="12349"/>
          <a:stretch/>
        </p:blipFill>
        <p:spPr>
          <a:xfrm>
            <a:off x="152297" y="2725864"/>
            <a:ext cx="1979575" cy="668950"/>
          </a:xfrm>
          <a:prstGeom prst="rect">
            <a:avLst/>
          </a:prstGeom>
          <a:noFill/>
          <a:ln>
            <a:noFill/>
          </a:ln>
        </p:spPr>
      </p:pic>
      <p:pic>
        <p:nvPicPr>
          <p:cNvPr id="107" name="Google Shape;107;p16"/>
          <p:cNvPicPr preferRelativeResize="0"/>
          <p:nvPr/>
        </p:nvPicPr>
        <p:blipFill>
          <a:blip r:embed="rId5">
            <a:alphaModFix/>
          </a:blip>
          <a:stretch>
            <a:fillRect/>
          </a:stretch>
        </p:blipFill>
        <p:spPr>
          <a:xfrm>
            <a:off x="242497" y="3954262"/>
            <a:ext cx="4682650" cy="668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4"/>
          <p:cNvSpPr txBox="1"/>
          <p:nvPr/>
        </p:nvSpPr>
        <p:spPr>
          <a:xfrm>
            <a:off x="326958" y="1324625"/>
            <a:ext cx="7688700" cy="4213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Concatenación simple de colecciones</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a:solidFill>
                  <a:srgbClr val="33302E"/>
                </a:solidFill>
                <a:latin typeface="Poppins"/>
                <a:ea typeface="Poppins"/>
                <a:cs typeface="Poppins"/>
                <a:sym typeface="Poppins"/>
              </a:rPr>
              <a:t>A diferencia de otros lenguajes, en Python es muy simple unir varias colecciones de un mismo tipo. Simplemente, se requiere utilizar el operador suma (+) para lograrlo: </a:t>
            </a:r>
            <a:endParaRPr sz="110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336" name="Google Shape;336;p44"/>
          <p:cNvPicPr preferRelativeResize="0"/>
          <p:nvPr/>
        </p:nvPicPr>
        <p:blipFill>
          <a:blip r:embed="rId3">
            <a:alphaModFix/>
          </a:blip>
          <a:stretch>
            <a:fillRect/>
          </a:stretch>
        </p:blipFill>
        <p:spPr>
          <a:xfrm>
            <a:off x="299808" y="2276600"/>
            <a:ext cx="3750975" cy="1905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5"/>
          <p:cNvSpPr txBox="1"/>
          <p:nvPr/>
        </p:nvSpPr>
        <p:spPr>
          <a:xfrm>
            <a:off x="234491" y="870573"/>
            <a:ext cx="7688700" cy="4213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dirty="0">
                <a:solidFill>
                  <a:srgbClr val="33302E"/>
                </a:solidFill>
                <a:latin typeface="Poppins"/>
                <a:ea typeface="Poppins"/>
                <a:cs typeface="Poppins"/>
                <a:sym typeface="Poppins"/>
              </a:rPr>
              <a:t>Valor máximo y mínimo</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100" dirty="0">
                <a:solidFill>
                  <a:srgbClr val="33302E"/>
                </a:solidFill>
                <a:latin typeface="Poppins"/>
                <a:ea typeface="Poppins"/>
                <a:cs typeface="Poppins"/>
                <a:sym typeface="Poppins"/>
              </a:rPr>
              <a:t>Podemos obtener además, el valor máximo y mínimo tanto de listas como de tuplas:</a:t>
            </a:r>
            <a:endParaRPr sz="1100"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dirty="0">
                <a:solidFill>
                  <a:srgbClr val="33302E"/>
                </a:solidFill>
                <a:latin typeface="Poppins"/>
                <a:ea typeface="Poppins"/>
                <a:cs typeface="Poppins"/>
                <a:sym typeface="Poppins"/>
              </a:rPr>
              <a:t>Obtener los valores de un diccionario </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100" dirty="0">
                <a:solidFill>
                  <a:srgbClr val="33302E"/>
                </a:solidFill>
                <a:latin typeface="Poppins"/>
                <a:ea typeface="Poppins"/>
                <a:cs typeface="Poppins"/>
                <a:sym typeface="Poppins"/>
              </a:rPr>
              <a:t>Al igual que para contar caracteres en una string, disponemos de la función integrada len() para conocer la cantidad de elementos en una lista o en una tupla: </a:t>
            </a:r>
            <a:endParaRPr sz="1100" dirty="0">
              <a:solidFill>
                <a:srgbClr val="33302E"/>
              </a:solidFill>
              <a:latin typeface="Poppins"/>
              <a:ea typeface="Poppins"/>
              <a:cs typeface="Poppins"/>
              <a:sym typeface="Poppins"/>
            </a:endParaRPr>
          </a:p>
        </p:txBody>
      </p:sp>
      <p:pic>
        <p:nvPicPr>
          <p:cNvPr id="343" name="Google Shape;343;p45"/>
          <p:cNvPicPr preferRelativeResize="0"/>
          <p:nvPr/>
        </p:nvPicPr>
        <p:blipFill rotWithShape="1">
          <a:blip r:embed="rId3">
            <a:alphaModFix/>
          </a:blip>
          <a:srcRect b="12686"/>
          <a:stretch/>
        </p:blipFill>
        <p:spPr>
          <a:xfrm>
            <a:off x="3484105" y="1600607"/>
            <a:ext cx="1771650" cy="1571775"/>
          </a:xfrm>
          <a:prstGeom prst="rect">
            <a:avLst/>
          </a:prstGeom>
          <a:noFill/>
          <a:ln>
            <a:noFill/>
          </a:ln>
        </p:spPr>
      </p:pic>
      <p:pic>
        <p:nvPicPr>
          <p:cNvPr id="344" name="Google Shape;344;p45"/>
          <p:cNvPicPr preferRelativeResize="0"/>
          <p:nvPr/>
        </p:nvPicPr>
        <p:blipFill>
          <a:blip r:embed="rId4">
            <a:alphaModFix/>
          </a:blip>
          <a:stretch>
            <a:fillRect/>
          </a:stretch>
        </p:blipFill>
        <p:spPr>
          <a:xfrm>
            <a:off x="3950830" y="3902416"/>
            <a:ext cx="1304925" cy="1095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6"/>
          <p:cNvSpPr txBox="1"/>
          <p:nvPr/>
        </p:nvSpPr>
        <p:spPr>
          <a:xfrm>
            <a:off x="142023" y="89477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a:solidFill>
                  <a:srgbClr val="1A1A1A"/>
                </a:solidFill>
                <a:latin typeface="Poppins"/>
                <a:ea typeface="Poppins"/>
                <a:cs typeface="Poppins"/>
                <a:sym typeface="Poppins"/>
              </a:rPr>
              <a:t>Secuencias: cadenas, listas, y tuplas</a:t>
            </a:r>
            <a:endParaRPr sz="2600" b="1">
              <a:solidFill>
                <a:srgbClr val="1A1A1A"/>
              </a:solidFill>
              <a:latin typeface="Poppins"/>
              <a:ea typeface="Poppins"/>
              <a:cs typeface="Poppins"/>
              <a:sym typeface="Poppins"/>
            </a:endParaRPr>
          </a:p>
        </p:txBody>
      </p:sp>
      <p:sp>
        <p:nvSpPr>
          <p:cNvPr id="351" name="Google Shape;351;p46"/>
          <p:cNvSpPr txBox="1"/>
          <p:nvPr/>
        </p:nvSpPr>
        <p:spPr>
          <a:xfrm>
            <a:off x="142023" y="1313400"/>
            <a:ext cx="8159496" cy="38301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En muchos contextos, los diferentes tipos de secuencias (cadenas, listas, y tuplas) pueden intercambiarse. Así que, ¿cómo y por qué elegir uno u otro? Para comenzar con lo más obvio, las cadenas están más limitadas que otras secuencias, debido a que los elementos tienen que ser caracteres. Además, son inmutables. Si necesitas la capacidad de cambiar los caracteres en una cadena (en vez de crear una nueva), quizá prefieras utilizar una lista de caracteres. Las listas son más comunes que las tuplas, principalmente porque son mutables. Pero hay algunos casos donde es preferible utilizar tuplas: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1. En algunos contextos, como una sentencia return, resulta sintácticamente más simple crear una tupla que una lista. En otros contextos, es posible que prefieras una lista.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2. Si quieres utilizar una secuencia como una clave en un diccionario, debes usar un tipo inmutable como una tupla o una cadena.</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3. Si estás pasando una secuencia como argumento de una función, el uso de tuplas reduce la posibilidad de comportamientos inesperados debido a la creación de alias. Dado que las tuplas son inmutables, no proporcionan métodos como sort y reverse, que modifican listas ya existentes. Sin embargo, Python proporciona las funciones internas sorted y reversed, que toman una secuencia como parámetro y devuelve una secuencia nueva con los mismos elementos en un orden diferente. </a:t>
            </a:r>
            <a:endParaRPr sz="1100" dirty="0">
              <a:solidFill>
                <a:srgbClr val="33302E"/>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txBox="1"/>
          <p:nvPr/>
        </p:nvSpPr>
        <p:spPr>
          <a:xfrm>
            <a:off x="172845" y="864741"/>
            <a:ext cx="7688700" cy="4042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El orden de los pares clave-elemento no es el mismo. De hecho, si tu escribes este mismo ejemplo en tu computadora, podrías obtener un resultado diferente. En general, el orden de los elementos en un diccionario es impredecible. Pero ese no es un problema porque los elementos de un diccionario nunca son indexados con índices enteros. En vez de eso, utilizas las claves para encontrar los valores correspondientes: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La clave 'two' siempre se asocia al valor “dos”, así que el orden de los elementos no importa. Si la clave no está en el diccionario, obtendrás una excepción (exception):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La función len funciona en diccionarios; ésta regresa el número de pares clave valor: </a:t>
            </a:r>
            <a:endParaRPr sz="1100" dirty="0">
              <a:solidFill>
                <a:srgbClr val="33302E"/>
              </a:solidFill>
              <a:latin typeface="Poppins"/>
              <a:ea typeface="Poppins"/>
              <a:cs typeface="Poppins"/>
              <a:sym typeface="Poppins"/>
            </a:endParaRPr>
          </a:p>
        </p:txBody>
      </p:sp>
      <p:pic>
        <p:nvPicPr>
          <p:cNvPr id="114" name="Google Shape;114;p17"/>
          <p:cNvPicPr preferRelativeResize="0"/>
          <p:nvPr/>
        </p:nvPicPr>
        <p:blipFill>
          <a:blip r:embed="rId3">
            <a:alphaModFix/>
          </a:blip>
          <a:stretch>
            <a:fillRect/>
          </a:stretch>
        </p:blipFill>
        <p:spPr>
          <a:xfrm>
            <a:off x="217270" y="2046891"/>
            <a:ext cx="2280725" cy="525400"/>
          </a:xfrm>
          <a:prstGeom prst="rect">
            <a:avLst/>
          </a:prstGeom>
          <a:noFill/>
          <a:ln>
            <a:noFill/>
          </a:ln>
        </p:spPr>
      </p:pic>
      <p:pic>
        <p:nvPicPr>
          <p:cNvPr id="115" name="Google Shape;115;p17"/>
          <p:cNvPicPr preferRelativeResize="0"/>
          <p:nvPr/>
        </p:nvPicPr>
        <p:blipFill>
          <a:blip r:embed="rId4">
            <a:alphaModFix/>
          </a:blip>
          <a:stretch>
            <a:fillRect/>
          </a:stretch>
        </p:blipFill>
        <p:spPr>
          <a:xfrm>
            <a:off x="263045" y="3181541"/>
            <a:ext cx="2189182" cy="525400"/>
          </a:xfrm>
          <a:prstGeom prst="rect">
            <a:avLst/>
          </a:prstGeom>
          <a:noFill/>
          <a:ln>
            <a:noFill/>
          </a:ln>
        </p:spPr>
      </p:pic>
      <p:pic>
        <p:nvPicPr>
          <p:cNvPr id="116" name="Google Shape;116;p17"/>
          <p:cNvPicPr preferRelativeResize="0"/>
          <p:nvPr/>
        </p:nvPicPr>
        <p:blipFill>
          <a:blip r:embed="rId5">
            <a:alphaModFix/>
          </a:blip>
          <a:stretch>
            <a:fillRect/>
          </a:stretch>
        </p:blipFill>
        <p:spPr>
          <a:xfrm>
            <a:off x="2677472" y="4237716"/>
            <a:ext cx="1630488" cy="66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267738" y="879600"/>
            <a:ext cx="7848846" cy="42639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s" sz="1100" dirty="0">
                <a:solidFill>
                  <a:srgbClr val="33302E"/>
                </a:solidFill>
                <a:latin typeface="Poppins"/>
                <a:ea typeface="Poppins"/>
                <a:cs typeface="Poppins"/>
                <a:sym typeface="Poppins"/>
              </a:rPr>
              <a:t>El operador in funciona en diccionarios; éste te dice si algo aparece como una clave en el diccionario (aparecer como valor no es suficiente).</a:t>
            </a: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r>
              <a:rPr lang="es" sz="1100" dirty="0">
                <a:solidFill>
                  <a:srgbClr val="33302E"/>
                </a:solidFill>
                <a:latin typeface="Poppins"/>
                <a:ea typeface="Poppins"/>
                <a:cs typeface="Poppins"/>
                <a:sym typeface="Poppins"/>
              </a:rPr>
              <a:t>Para ver si algo aparece como valor en un diccionario, puedes usar el método values, el cual retorna los valores como una lista, y después puedes usar el operador in: </a:t>
            </a: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00000"/>
              </a:lnSpc>
              <a:spcBef>
                <a:spcPts val="1200"/>
              </a:spcBef>
              <a:spcAft>
                <a:spcPts val="1200"/>
              </a:spcAft>
              <a:buNone/>
            </a:pPr>
            <a:r>
              <a:rPr lang="es" sz="1100" dirty="0">
                <a:solidFill>
                  <a:srgbClr val="33302E"/>
                </a:solidFill>
                <a:latin typeface="Poppins"/>
                <a:ea typeface="Poppins"/>
                <a:cs typeface="Poppins"/>
                <a:sym typeface="Poppins"/>
              </a:rPr>
              <a:t>El operador in utiliza diferentes algoritmos para listas y diccionarios. Para listas, utiliza un algoritmo de búsqueda lineal. Conforme la lista se vuelve más grande, el tiempo de búsqueda se vuelve más largo en proporción al tamaño de la lista. Para diccionarios, Python utiliza un algoritmo llamado tabla hash (hash table, en inglés) que tiene una propiedad importante: el operador in toma la misma cantidad de tiempo sin importar cuántos elementos haya en el diccionario</a:t>
            </a:r>
            <a:endParaRPr sz="1100" dirty="0">
              <a:solidFill>
                <a:srgbClr val="33302E"/>
              </a:solidFill>
              <a:latin typeface="Poppins"/>
              <a:ea typeface="Poppins"/>
              <a:cs typeface="Poppins"/>
              <a:sym typeface="Poppins"/>
            </a:endParaRPr>
          </a:p>
        </p:txBody>
      </p:sp>
      <p:pic>
        <p:nvPicPr>
          <p:cNvPr id="123" name="Google Shape;123;p18"/>
          <p:cNvPicPr preferRelativeResize="0"/>
          <p:nvPr/>
        </p:nvPicPr>
        <p:blipFill>
          <a:blip r:embed="rId3">
            <a:alphaModFix/>
          </a:blip>
          <a:stretch>
            <a:fillRect/>
          </a:stretch>
        </p:blipFill>
        <p:spPr>
          <a:xfrm>
            <a:off x="267738" y="1452503"/>
            <a:ext cx="3076725" cy="981150"/>
          </a:xfrm>
          <a:prstGeom prst="rect">
            <a:avLst/>
          </a:prstGeom>
          <a:noFill/>
          <a:ln>
            <a:noFill/>
          </a:ln>
        </p:spPr>
      </p:pic>
      <p:pic>
        <p:nvPicPr>
          <p:cNvPr id="124" name="Google Shape;124;p18"/>
          <p:cNvPicPr preferRelativeResize="0"/>
          <p:nvPr/>
        </p:nvPicPr>
        <p:blipFill>
          <a:blip r:embed="rId4">
            <a:alphaModFix/>
          </a:blip>
          <a:stretch>
            <a:fillRect/>
          </a:stretch>
        </p:blipFill>
        <p:spPr>
          <a:xfrm>
            <a:off x="224262" y="2949500"/>
            <a:ext cx="2864975" cy="77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p:nvPr/>
        </p:nvSpPr>
        <p:spPr>
          <a:xfrm>
            <a:off x="296136"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Bucles y diccionarios</a:t>
            </a:r>
            <a:endParaRPr sz="2600" b="1" dirty="0">
              <a:solidFill>
                <a:srgbClr val="1A1A1A"/>
              </a:solidFill>
              <a:latin typeface="Poppins"/>
              <a:ea typeface="Poppins"/>
              <a:cs typeface="Poppins"/>
              <a:sym typeface="Poppins"/>
            </a:endParaRPr>
          </a:p>
        </p:txBody>
      </p:sp>
      <p:sp>
        <p:nvSpPr>
          <p:cNvPr id="131" name="Google Shape;131;p19"/>
          <p:cNvSpPr txBox="1"/>
          <p:nvPr/>
        </p:nvSpPr>
        <p:spPr>
          <a:xfrm>
            <a:off x="142023" y="1341326"/>
            <a:ext cx="7688700" cy="36615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s" sz="1100" dirty="0">
                <a:solidFill>
                  <a:srgbClr val="33302E"/>
                </a:solidFill>
                <a:latin typeface="Poppins"/>
                <a:ea typeface="Poppins"/>
                <a:cs typeface="Poppins"/>
                <a:sym typeface="Poppins"/>
              </a:rPr>
              <a:t>Si utilizas un diccionario como una secuencia para una sentencia </a:t>
            </a:r>
            <a:r>
              <a:rPr lang="es" sz="1100" b="1" i="1" dirty="0">
                <a:solidFill>
                  <a:srgbClr val="33302E"/>
                </a:solidFill>
                <a:latin typeface="Poppins"/>
                <a:ea typeface="Poppins"/>
                <a:cs typeface="Poppins"/>
                <a:sym typeface="Poppins"/>
              </a:rPr>
              <a:t>for</a:t>
            </a:r>
            <a:r>
              <a:rPr lang="es" sz="1100" dirty="0">
                <a:solidFill>
                  <a:srgbClr val="33302E"/>
                </a:solidFill>
                <a:latin typeface="Poppins"/>
                <a:ea typeface="Poppins"/>
                <a:cs typeface="Poppins"/>
                <a:sym typeface="Poppins"/>
              </a:rPr>
              <a:t>, esta recorre las claves del diccionario. Este bucle imprime cada clave y su valor correspondiente:</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r>
              <a:rPr lang="es" sz="1100" dirty="0">
                <a:solidFill>
                  <a:srgbClr val="33302E"/>
                </a:solidFill>
                <a:latin typeface="Poppins"/>
                <a:ea typeface="Poppins"/>
                <a:cs typeface="Poppins"/>
                <a:sym typeface="Poppins"/>
              </a:rPr>
              <a:t>Aquí está lo que muestra de salida: </a:t>
            </a: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0"/>
              </a:spcAft>
              <a:buNone/>
            </a:pPr>
            <a:endParaRPr sz="1100" dirty="0">
              <a:solidFill>
                <a:srgbClr val="33302E"/>
              </a:solidFill>
              <a:latin typeface="Poppins"/>
              <a:ea typeface="Poppins"/>
              <a:cs typeface="Poppins"/>
              <a:sym typeface="Poppins"/>
            </a:endParaRPr>
          </a:p>
          <a:p>
            <a:pPr marL="0" lvl="0" indent="0" algn="just" rtl="0">
              <a:lnSpc>
                <a:spcPct val="115000"/>
              </a:lnSpc>
              <a:spcBef>
                <a:spcPts val="1200"/>
              </a:spcBef>
              <a:spcAft>
                <a:spcPts val="1200"/>
              </a:spcAft>
              <a:buNone/>
            </a:pPr>
            <a:r>
              <a:rPr lang="es" sz="1100" dirty="0">
                <a:solidFill>
                  <a:srgbClr val="33302E"/>
                </a:solidFill>
                <a:latin typeface="Poppins"/>
                <a:ea typeface="Poppins"/>
                <a:cs typeface="Poppins"/>
                <a:sym typeface="Poppins"/>
              </a:rPr>
              <a:t>De nuevo, las claves no están en ningún orden en particular. Podemos utilizar este patrón para implementar varios idiomas de bucles que hemos descrito previamente. Por ejemplo, si queremos encontrar todas las entradas en un diccionario con valor mayor a diez, podemos escribir el siguiente código:</a:t>
            </a:r>
            <a:endParaRPr sz="1100" dirty="0">
              <a:solidFill>
                <a:srgbClr val="33302E"/>
              </a:solidFill>
              <a:latin typeface="Poppins"/>
              <a:ea typeface="Poppins"/>
              <a:cs typeface="Poppins"/>
              <a:sym typeface="Poppins"/>
            </a:endParaRPr>
          </a:p>
        </p:txBody>
      </p:sp>
      <p:pic>
        <p:nvPicPr>
          <p:cNvPr id="132" name="Google Shape;132;p19"/>
          <p:cNvPicPr preferRelativeResize="0"/>
          <p:nvPr/>
        </p:nvPicPr>
        <p:blipFill>
          <a:blip r:embed="rId3">
            <a:alphaModFix/>
          </a:blip>
          <a:stretch>
            <a:fillRect/>
          </a:stretch>
        </p:blipFill>
        <p:spPr>
          <a:xfrm>
            <a:off x="470781" y="1811518"/>
            <a:ext cx="4492121" cy="752375"/>
          </a:xfrm>
          <a:prstGeom prst="rect">
            <a:avLst/>
          </a:prstGeom>
          <a:noFill/>
          <a:ln>
            <a:noFill/>
          </a:ln>
        </p:spPr>
      </p:pic>
      <p:pic>
        <p:nvPicPr>
          <p:cNvPr id="133" name="Google Shape;133;p19"/>
          <p:cNvPicPr preferRelativeResize="0"/>
          <p:nvPr/>
        </p:nvPicPr>
        <p:blipFill>
          <a:blip r:embed="rId4">
            <a:alphaModFix/>
          </a:blip>
          <a:stretch>
            <a:fillRect/>
          </a:stretch>
        </p:blipFill>
        <p:spPr>
          <a:xfrm>
            <a:off x="470781" y="2838641"/>
            <a:ext cx="929100" cy="725469"/>
          </a:xfrm>
          <a:prstGeom prst="rect">
            <a:avLst/>
          </a:prstGeom>
          <a:noFill/>
          <a:ln>
            <a:noFill/>
          </a:ln>
        </p:spPr>
      </p:pic>
      <p:pic>
        <p:nvPicPr>
          <p:cNvPr id="134" name="Google Shape;134;p19"/>
          <p:cNvPicPr preferRelativeResize="0"/>
          <p:nvPr/>
        </p:nvPicPr>
        <p:blipFill>
          <a:blip r:embed="rId5">
            <a:alphaModFix/>
          </a:blip>
          <a:stretch>
            <a:fillRect/>
          </a:stretch>
        </p:blipFill>
        <p:spPr>
          <a:xfrm>
            <a:off x="2852189" y="4291775"/>
            <a:ext cx="4899975" cy="85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txBox="1"/>
          <p:nvPr/>
        </p:nvSpPr>
        <p:spPr>
          <a:xfrm>
            <a:off x="213942" y="988031"/>
            <a:ext cx="7688700" cy="42639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s" sz="1100">
                <a:solidFill>
                  <a:srgbClr val="33302E"/>
                </a:solidFill>
                <a:latin typeface="Poppins"/>
                <a:ea typeface="Poppins"/>
                <a:cs typeface="Poppins"/>
                <a:sym typeface="Poppins"/>
              </a:rPr>
              <a:t>El bucle for itera a través de las claves del diccionario, así que debemos utilizar el operador índice para obtener el valor correspondiente para cada clave. Aquí está la salida del programa: </a:t>
            </a: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r>
              <a:rPr lang="es" sz="1100">
                <a:solidFill>
                  <a:srgbClr val="33302E"/>
                </a:solidFill>
                <a:latin typeface="Poppins"/>
                <a:ea typeface="Poppins"/>
                <a:cs typeface="Poppins"/>
                <a:sym typeface="Poppins"/>
              </a:rPr>
              <a:t>Vemos solamente las entradas que tienen un valor mayor a 10. Si quieres imprimir las claves en orden alfabético, primero haces una lista de las claves en el diccionario utilizando el método keys disponible en los objetos de diccionario, y después ordenar esa lista e iterar a través de la lista ordenada, buscando cada clave e imprimiendo pares clave-valor ordenados, tal como se muestra a continuación:4</a:t>
            </a: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0"/>
              </a:spcAft>
              <a:buNone/>
            </a:pPr>
            <a:r>
              <a:rPr lang="es" sz="1100">
                <a:solidFill>
                  <a:srgbClr val="33302E"/>
                </a:solidFill>
                <a:latin typeface="Poppins"/>
                <a:ea typeface="Poppins"/>
                <a:cs typeface="Poppins"/>
                <a:sym typeface="Poppins"/>
              </a:rPr>
              <a:t>Así se muestra la salida: </a:t>
            </a:r>
            <a:endParaRPr sz="1100">
              <a:solidFill>
                <a:srgbClr val="33302E"/>
              </a:solidFill>
              <a:latin typeface="Poppins"/>
              <a:ea typeface="Poppins"/>
              <a:cs typeface="Poppins"/>
              <a:sym typeface="Poppins"/>
            </a:endParaRPr>
          </a:p>
          <a:p>
            <a:pPr marL="0" lvl="0" indent="0" algn="just" rtl="0">
              <a:lnSpc>
                <a:spcPct val="100000"/>
              </a:lnSpc>
              <a:spcBef>
                <a:spcPts val="1200"/>
              </a:spcBef>
              <a:spcAft>
                <a:spcPts val="1200"/>
              </a:spcAft>
              <a:buNone/>
            </a:pPr>
            <a:endParaRPr sz="1100">
              <a:solidFill>
                <a:srgbClr val="33302E"/>
              </a:solidFill>
              <a:latin typeface="Poppins"/>
              <a:ea typeface="Poppins"/>
              <a:cs typeface="Poppins"/>
              <a:sym typeface="Poppins"/>
            </a:endParaRPr>
          </a:p>
        </p:txBody>
      </p:sp>
      <p:pic>
        <p:nvPicPr>
          <p:cNvPr id="141" name="Google Shape;141;p20"/>
          <p:cNvPicPr preferRelativeResize="0"/>
          <p:nvPr/>
        </p:nvPicPr>
        <p:blipFill>
          <a:blip r:embed="rId3">
            <a:alphaModFix/>
          </a:blip>
          <a:stretch>
            <a:fillRect/>
          </a:stretch>
        </p:blipFill>
        <p:spPr>
          <a:xfrm>
            <a:off x="339300" y="1557352"/>
            <a:ext cx="929100" cy="510351"/>
          </a:xfrm>
          <a:prstGeom prst="rect">
            <a:avLst/>
          </a:prstGeom>
          <a:noFill/>
          <a:ln>
            <a:noFill/>
          </a:ln>
        </p:spPr>
      </p:pic>
      <p:pic>
        <p:nvPicPr>
          <p:cNvPr id="142" name="Google Shape;142;p20"/>
          <p:cNvPicPr preferRelativeResize="0"/>
          <p:nvPr/>
        </p:nvPicPr>
        <p:blipFill>
          <a:blip r:embed="rId4">
            <a:alphaModFix/>
          </a:blip>
          <a:stretch>
            <a:fillRect/>
          </a:stretch>
        </p:blipFill>
        <p:spPr>
          <a:xfrm>
            <a:off x="213942" y="2876456"/>
            <a:ext cx="4185350" cy="1243175"/>
          </a:xfrm>
          <a:prstGeom prst="rect">
            <a:avLst/>
          </a:prstGeom>
          <a:noFill/>
          <a:ln>
            <a:noFill/>
          </a:ln>
        </p:spPr>
      </p:pic>
      <p:pic>
        <p:nvPicPr>
          <p:cNvPr id="143" name="Google Shape;143;p20"/>
          <p:cNvPicPr preferRelativeResize="0"/>
          <p:nvPr/>
        </p:nvPicPr>
        <p:blipFill>
          <a:blip r:embed="rId5">
            <a:alphaModFix/>
          </a:blip>
          <a:stretch>
            <a:fillRect/>
          </a:stretch>
        </p:blipFill>
        <p:spPr>
          <a:xfrm>
            <a:off x="3068517" y="4191757"/>
            <a:ext cx="1979550" cy="65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p:nvPr/>
        </p:nvSpPr>
        <p:spPr>
          <a:xfrm>
            <a:off x="93263" y="864725"/>
            <a:ext cx="7688700" cy="535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2600" b="1" dirty="0">
                <a:solidFill>
                  <a:srgbClr val="1A1A1A"/>
                </a:solidFill>
                <a:latin typeface="Poppins"/>
                <a:ea typeface="Poppins"/>
                <a:cs typeface="Poppins"/>
                <a:sym typeface="Poppins"/>
              </a:rPr>
              <a:t>Métodos principales</a:t>
            </a:r>
            <a:endParaRPr sz="2600" dirty="0">
              <a:solidFill>
                <a:srgbClr val="1A1A1A"/>
              </a:solidFill>
              <a:latin typeface="Poppins"/>
              <a:ea typeface="Poppins"/>
              <a:cs typeface="Poppins"/>
              <a:sym typeface="Poppins"/>
            </a:endParaRPr>
          </a:p>
        </p:txBody>
      </p:sp>
      <p:sp>
        <p:nvSpPr>
          <p:cNvPr id="150" name="Google Shape;150;p21"/>
          <p:cNvSpPr txBox="1"/>
          <p:nvPr/>
        </p:nvSpPr>
        <p:spPr>
          <a:xfrm>
            <a:off x="142023" y="1261177"/>
            <a:ext cx="7688700" cy="3888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a:solidFill>
                  <a:srgbClr val="33302E"/>
                </a:solidFill>
                <a:latin typeface="Poppins"/>
                <a:ea typeface="Poppins"/>
                <a:cs typeface="Poppins"/>
                <a:sym typeface="Poppins"/>
              </a:rPr>
              <a:t>Vaciar un diccionario</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a:solidFill>
                  <a:srgbClr val="33302E"/>
                </a:solidFill>
                <a:latin typeface="Poppins"/>
                <a:ea typeface="Poppins"/>
                <a:cs typeface="Poppins"/>
                <a:sym typeface="Poppins"/>
              </a:rPr>
              <a:t>Método: </a:t>
            </a:r>
            <a:r>
              <a:rPr lang="es" sz="1200" i="1">
                <a:solidFill>
                  <a:srgbClr val="33302E"/>
                </a:solidFill>
                <a:latin typeface="Poppins"/>
                <a:ea typeface="Poppins"/>
                <a:cs typeface="Poppins"/>
                <a:sym typeface="Poppins"/>
              </a:rPr>
              <a:t>clear()</a:t>
            </a:r>
            <a:endParaRPr sz="1200" i="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a:solidFill>
                  <a:srgbClr val="33302E"/>
                </a:solidFill>
                <a:latin typeface="Poppins"/>
                <a:ea typeface="Poppins"/>
                <a:cs typeface="Poppins"/>
                <a:sym typeface="Poppins"/>
              </a:rPr>
              <a:t>Crear un nuevo diccionario desde las claves de una secuencia </a:t>
            </a:r>
            <a:endParaRPr sz="1200" b="1">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r>
              <a:rPr lang="es" sz="1200" b="1" i="1">
                <a:solidFill>
                  <a:srgbClr val="33302E"/>
                </a:solidFill>
                <a:latin typeface="Poppins"/>
                <a:ea typeface="Poppins"/>
                <a:cs typeface="Poppins"/>
                <a:sym typeface="Poppins"/>
              </a:rPr>
              <a:t>Método: </a:t>
            </a:r>
            <a:r>
              <a:rPr lang="es" sz="1200" i="1">
                <a:solidFill>
                  <a:srgbClr val="33302E"/>
                </a:solidFill>
                <a:latin typeface="Poppins"/>
                <a:ea typeface="Poppins"/>
                <a:cs typeface="Poppins"/>
                <a:sym typeface="Poppins"/>
              </a:rPr>
              <a:t>dict.fromkeys(secuencia[, valor por defecto])</a:t>
            </a:r>
            <a:endParaRPr sz="1200" i="1">
              <a:solidFill>
                <a:srgbClr val="33302E"/>
              </a:solidFill>
              <a:latin typeface="Poppins"/>
              <a:ea typeface="Poppins"/>
              <a:cs typeface="Poppins"/>
              <a:sym typeface="Poppins"/>
            </a:endParaRPr>
          </a:p>
        </p:txBody>
      </p:sp>
      <p:pic>
        <p:nvPicPr>
          <p:cNvPr id="151" name="Google Shape;151;p21"/>
          <p:cNvPicPr preferRelativeResize="0"/>
          <p:nvPr/>
        </p:nvPicPr>
        <p:blipFill>
          <a:blip r:embed="rId3">
            <a:alphaModFix/>
          </a:blip>
          <a:stretch>
            <a:fillRect/>
          </a:stretch>
        </p:blipFill>
        <p:spPr>
          <a:xfrm>
            <a:off x="852263" y="1921352"/>
            <a:ext cx="5648325" cy="1114425"/>
          </a:xfrm>
          <a:prstGeom prst="rect">
            <a:avLst/>
          </a:prstGeom>
          <a:noFill/>
          <a:ln>
            <a:noFill/>
          </a:ln>
        </p:spPr>
      </p:pic>
      <p:pic>
        <p:nvPicPr>
          <p:cNvPr id="152" name="Google Shape;152;p21"/>
          <p:cNvPicPr preferRelativeResize="0"/>
          <p:nvPr/>
        </p:nvPicPr>
        <p:blipFill>
          <a:blip r:embed="rId4">
            <a:alphaModFix/>
          </a:blip>
          <a:stretch>
            <a:fillRect/>
          </a:stretch>
        </p:blipFill>
        <p:spPr>
          <a:xfrm>
            <a:off x="2886558" y="3819525"/>
            <a:ext cx="6019800" cy="132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p:nvPr/>
        </p:nvSpPr>
        <p:spPr>
          <a:xfrm>
            <a:off x="727650" y="1132325"/>
            <a:ext cx="929100" cy="1923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txBox="1"/>
          <p:nvPr/>
        </p:nvSpPr>
        <p:spPr>
          <a:xfrm>
            <a:off x="355965" y="898747"/>
            <a:ext cx="7688700" cy="3888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200" b="1" dirty="0">
                <a:solidFill>
                  <a:srgbClr val="33302E"/>
                </a:solidFill>
                <a:latin typeface="Poppins"/>
                <a:ea typeface="Poppins"/>
                <a:cs typeface="Poppins"/>
                <a:sym typeface="Poppins"/>
              </a:rPr>
              <a:t>Copiar un diccionario</a:t>
            </a: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r>
              <a:rPr lang="es" sz="1200" b="1" i="1" dirty="0">
                <a:solidFill>
                  <a:srgbClr val="33302E"/>
                </a:solidFill>
                <a:latin typeface="Poppins"/>
                <a:ea typeface="Poppins"/>
                <a:cs typeface="Poppins"/>
                <a:sym typeface="Poppins"/>
              </a:rPr>
              <a:t>Método: </a:t>
            </a:r>
            <a:r>
              <a:rPr lang="es" sz="1200" i="1" dirty="0">
                <a:solidFill>
                  <a:srgbClr val="33302E"/>
                </a:solidFill>
                <a:latin typeface="Poppins"/>
                <a:ea typeface="Poppins"/>
                <a:cs typeface="Poppins"/>
                <a:sym typeface="Poppins"/>
              </a:rPr>
              <a:t>copy() </a:t>
            </a:r>
            <a:endParaRPr sz="1200" i="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0"/>
              </a:spcAft>
              <a:buNone/>
            </a:pPr>
            <a:endParaRPr sz="1200" b="1" dirty="0">
              <a:solidFill>
                <a:srgbClr val="33302E"/>
              </a:solidFill>
              <a:latin typeface="Poppins"/>
              <a:ea typeface="Poppins"/>
              <a:cs typeface="Poppins"/>
              <a:sym typeface="Poppins"/>
            </a:endParaRPr>
          </a:p>
          <a:p>
            <a:pPr marL="0" lvl="0" indent="0" algn="l" rtl="0">
              <a:lnSpc>
                <a:spcPct val="115000"/>
              </a:lnSpc>
              <a:spcBef>
                <a:spcPts val="1200"/>
              </a:spcBef>
              <a:spcAft>
                <a:spcPts val="1200"/>
              </a:spcAft>
              <a:buNone/>
            </a:pPr>
            <a:endParaRPr sz="1200" i="1" dirty="0">
              <a:solidFill>
                <a:srgbClr val="33302E"/>
              </a:solidFill>
              <a:latin typeface="Poppins"/>
              <a:ea typeface="Poppins"/>
              <a:cs typeface="Poppins"/>
              <a:sym typeface="Poppins"/>
            </a:endParaRPr>
          </a:p>
        </p:txBody>
      </p:sp>
      <p:pic>
        <p:nvPicPr>
          <p:cNvPr id="159" name="Google Shape;159;p22"/>
          <p:cNvPicPr preferRelativeResize="0"/>
          <p:nvPr/>
        </p:nvPicPr>
        <p:blipFill>
          <a:blip r:embed="rId3">
            <a:alphaModFix/>
          </a:blip>
          <a:stretch>
            <a:fillRect/>
          </a:stretch>
        </p:blipFill>
        <p:spPr>
          <a:xfrm>
            <a:off x="1826985" y="1513597"/>
            <a:ext cx="5770125" cy="3273450"/>
          </a:xfrm>
          <a:prstGeom prst="rect">
            <a:avLst/>
          </a:prstGeom>
          <a:noFill/>
          <a:ln>
            <a:noFill/>
          </a:ln>
        </p:spPr>
      </p:pic>
    </p:spTree>
  </p:cSld>
  <p:clrMapOvr>
    <a:masterClrMapping/>
  </p:clrMapOvr>
</p:sld>
</file>

<file path=ppt/theme/theme1.xml><?xml version="1.0" encoding="utf-8"?>
<a:theme xmlns:a="http://schemas.openxmlformats.org/drawingml/2006/main" name="misiont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siontic" id="{19625CE6-A660-4995-80FA-D54D3248E85A}" vid="{B3D31742-1481-47A3-998A-F2EFB18651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misiontic</Template>
  <TotalTime>7</TotalTime>
  <Words>2737</Words>
  <Application>Microsoft Office PowerPoint</Application>
  <PresentationFormat>Presentación en pantalla (16:9)</PresentationFormat>
  <Paragraphs>210</Paragraphs>
  <Slides>32</Slides>
  <Notes>32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Poppins</vt:lpstr>
      <vt:lpstr>Arial</vt:lpstr>
      <vt:lpstr>Calibri Light</vt:lpstr>
      <vt:lpstr>Calibri</vt:lpstr>
      <vt:lpstr>misiontic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S</dc:creator>
  <cp:lastModifiedBy>Usuario.</cp:lastModifiedBy>
  <cp:revision>4</cp:revision>
  <dcterms:modified xsi:type="dcterms:W3CDTF">2021-05-06T07:17:59Z</dcterms:modified>
</cp:coreProperties>
</file>