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4" r:id="rId2"/>
    <p:sldId id="270" r:id="rId3"/>
    <p:sldId id="267" r:id="rId4"/>
    <p:sldId id="268" r:id="rId5"/>
    <p:sldId id="272" r:id="rId6"/>
    <p:sldId id="278" r:id="rId7"/>
    <p:sldId id="271" r:id="rId8"/>
    <p:sldId id="275" r:id="rId9"/>
    <p:sldId id="276" r:id="rId10"/>
    <p:sldId id="261" r:id="rId11"/>
    <p:sldId id="259" r:id="rId12"/>
    <p:sldId id="263" r:id="rId13"/>
    <p:sldId id="27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C1BD9-60DB-4210-B168-3D20BF29B5D7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F3E9-8CB9-486A-B6B3-A755D8369A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5025" y="212725"/>
            <a:ext cx="5202238" cy="3902075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5025" y="212725"/>
            <a:ext cx="5202238" cy="3902075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 spd="slow" advTm="7000">
    <p:dissolve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 advTm="7000">
    <p:dissolve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 advTm="7000">
    <p:dissolve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  <p:transition spd="slow" advTm="7000">
    <p:dissolve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7000">
    <p:dissolve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 advTm="7000">
    <p:dissolve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7000">
    <p:dissolve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  <p:transition spd="slow" advTm="7000">
    <p:dissolve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 advTm="7000">
    <p:dissolve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 spd="slow" advTm="7000">
    <p:dissolve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 spd="slow" advTm="7000">
    <p:dissolve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DF4B4CA-FEF6-42B3-8392-B6153532A66D}" type="datetimeFigureOut">
              <a:rPr lang="es-ES" smtClean="0"/>
              <a:pPr/>
              <a:t>03/09/2021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E7B0606-4578-48A2-88C6-40374CA909F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 advTm="7000">
    <p:dissolve/>
    <p:sndAc>
      <p:stSnd>
        <p:snd r:embed="rId13" name="camera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Unión Bolivariana</a:t>
            </a:r>
            <a:br>
              <a:rPr lang="es-ES" dirty="0"/>
            </a:br>
            <a:endParaRPr lang="es-ES" dirty="0"/>
          </a:p>
        </p:txBody>
      </p:sp>
      <p:pic>
        <p:nvPicPr>
          <p:cNvPr id="5" name="4 Marcador de posición de imagen" descr="c_lonngbaby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9418" r="9418"/>
          <a:stretch>
            <a:fillRect/>
          </a:stretch>
        </p:blipFill>
        <p:spPr/>
      </p:pic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i="1" dirty="0"/>
              <a:t>CARRERA ING.DE  SISTEMAS</a:t>
            </a:r>
            <a:endParaRPr lang="es-ES" dirty="0"/>
          </a:p>
          <a:p>
            <a:r>
              <a:rPr lang="es-ES" i="1" dirty="0"/>
              <a:t> </a:t>
            </a:r>
            <a:endParaRPr lang="es-ES" dirty="0"/>
          </a:p>
          <a:p>
            <a:r>
              <a:rPr lang="es-ES" i="1" dirty="0"/>
              <a:t>                   </a:t>
            </a:r>
            <a:r>
              <a:rPr lang="es-ES" b="1" i="1" dirty="0"/>
              <a:t>INTEGRANTE:</a:t>
            </a:r>
            <a:endParaRPr lang="es-ES" dirty="0"/>
          </a:p>
          <a:p>
            <a:r>
              <a:rPr lang="es-ES" b="1" i="1" dirty="0"/>
              <a:t>                                            DANIEL SORIA MURILLO</a:t>
            </a:r>
            <a:endParaRPr lang="es-ES" dirty="0"/>
          </a:p>
          <a:p>
            <a:r>
              <a:rPr lang="es-ES" b="1" i="1" dirty="0"/>
              <a:t>              DOCENTE:         ING.  ERVIN FLORES</a:t>
            </a:r>
            <a:endParaRPr lang="es-ES" dirty="0"/>
          </a:p>
          <a:p>
            <a:r>
              <a:rPr lang="es-ES" b="1" i="1" dirty="0"/>
              <a:t>             MATERIA:          INGENIERIA DE SOFTWARE</a:t>
            </a:r>
            <a:endParaRPr lang="es-ES" dirty="0"/>
          </a:p>
          <a:p>
            <a:r>
              <a:rPr lang="es-ES" b="1" i="1" dirty="0"/>
              <a:t>                    </a:t>
            </a:r>
            <a:endParaRPr lang="es-ES" dirty="0"/>
          </a:p>
          <a:p>
            <a:r>
              <a:rPr lang="es-ES" b="1" i="1" dirty="0"/>
              <a:t>                GESTION   2009.</a:t>
            </a:r>
            <a:endParaRPr lang="es-ES" dirty="0"/>
          </a:p>
        </p:txBody>
      </p:sp>
    </p:spTree>
  </p:cSld>
  <p:clrMapOvr>
    <a:masterClrMapping/>
  </p:clrMapOvr>
  <p:transition spd="slow" advTm="7000">
    <p:dissolve/>
    <p:sndAc>
      <p:stSnd>
        <p:snd r:embed="rId2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55C-BEA5-41E6-BC08-96FDBD6F5F57}" type="slidenum">
              <a:rPr lang="en-US"/>
              <a:pPr/>
              <a:t>10</a:t>
            </a:fld>
            <a:endParaRPr lang="en-US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>
                <a:solidFill>
                  <a:schemeClr val="bg1"/>
                </a:solidFill>
                <a:latin typeface="Arial" charset="0"/>
              </a:rPr>
              <a:t>Base de la Metodología – El Modelo “V”</a:t>
            </a:r>
            <a:endParaRPr 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4419600" cy="6045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l" eaLnBrk="0" hangingPunct="0"/>
            <a:r>
              <a:rPr lang="es-AR" sz="1300" dirty="0">
                <a:latin typeface="Arial Narrow" pitchFamily="34" charset="0"/>
              </a:rPr>
              <a:t>El uso del Modelo V a lo largo del ciclo de vida de un proyecto permite:</a:t>
            </a:r>
          </a:p>
          <a:p>
            <a:pPr algn="l" eaLnBrk="0" hangingPunct="0">
              <a:buFontTx/>
              <a:buBlip>
                <a:blip r:embed="rId4"/>
              </a:buBlip>
            </a:pPr>
            <a:endParaRPr lang="es-AR" sz="1300" dirty="0">
              <a:latin typeface="Arial Narrow" pitchFamily="34" charset="0"/>
            </a:endParaRP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r>
              <a:rPr lang="es-AR" sz="1300" dirty="0">
                <a:latin typeface="Arial Narrow" pitchFamily="34" charset="0"/>
              </a:rPr>
              <a:t>Mejorar la calidad y la confiabilidad</a:t>
            </a: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endParaRPr lang="es-AR" sz="1300" dirty="0">
              <a:latin typeface="Arial Narrow" pitchFamily="34" charset="0"/>
            </a:endParaRP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r>
              <a:rPr lang="es-AR" sz="1300" dirty="0">
                <a:latin typeface="Arial Narrow" pitchFamily="34" charset="0"/>
              </a:rPr>
              <a:t>Disminución de los re-trabajos</a:t>
            </a: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endParaRPr lang="es-AR" sz="1300" dirty="0">
              <a:latin typeface="Arial Narrow" pitchFamily="34" charset="0"/>
            </a:endParaRP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r>
              <a:rPr lang="es-AR" sz="1300" dirty="0">
                <a:latin typeface="Arial Narrow" pitchFamily="34" charset="0"/>
              </a:rPr>
              <a:t>Reducción en los costos de la corrección de los problemas</a:t>
            </a: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endParaRPr lang="es-AR" sz="1300" dirty="0">
              <a:latin typeface="Arial Narrow" pitchFamily="34" charset="0"/>
            </a:endParaRP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r>
              <a:rPr lang="es-AR" sz="1300" dirty="0">
                <a:latin typeface="Arial Narrow" pitchFamily="34" charset="0"/>
              </a:rPr>
              <a:t>Eficiencia en el testeo al enfocar el </a:t>
            </a:r>
            <a:r>
              <a:rPr lang="es-AR" sz="1300" dirty="0" err="1">
                <a:latin typeface="Arial Narrow" pitchFamily="34" charset="0"/>
              </a:rPr>
              <a:t>testing</a:t>
            </a:r>
            <a:r>
              <a:rPr lang="es-AR" sz="1300" dirty="0">
                <a:latin typeface="Arial Narrow" pitchFamily="34" charset="0"/>
              </a:rPr>
              <a:t> a diferentes objetivos (programas, sistemas/integración y negocio)</a:t>
            </a: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endParaRPr lang="es-AR" sz="1300" dirty="0">
              <a:latin typeface="Arial Narrow" pitchFamily="34" charset="0"/>
            </a:endParaRP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r>
              <a:rPr lang="es-AR" sz="1300" dirty="0">
                <a:latin typeface="Arial Narrow" pitchFamily="34" charset="0"/>
              </a:rPr>
              <a:t>Seguimiento de los requerimientos y toma de decisiones basadas en alcances definidos</a:t>
            </a: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endParaRPr lang="es-AR" sz="1300" dirty="0">
              <a:latin typeface="Arial Narrow" pitchFamily="34" charset="0"/>
            </a:endParaRP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r>
              <a:rPr lang="es-AR" sz="1300" dirty="0">
                <a:latin typeface="Arial Narrow" pitchFamily="34" charset="0"/>
              </a:rPr>
              <a:t>Mejora en el manejo del riesgo de los proyectos</a:t>
            </a: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endParaRPr lang="es-AR" sz="1300" dirty="0">
              <a:latin typeface="Arial Narrow" pitchFamily="34" charset="0"/>
            </a:endParaRP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r>
              <a:rPr lang="es-AR" sz="1300" dirty="0">
                <a:latin typeface="Arial Narrow" pitchFamily="34" charset="0"/>
              </a:rPr>
              <a:t>Entrega en tiempo</a:t>
            </a:r>
          </a:p>
          <a:p>
            <a:pPr marL="476250" lvl="1" indent="-190500" algn="l" eaLnBrk="0" hangingPunct="0">
              <a:buFont typeface="Wingdings" pitchFamily="2" charset="2"/>
              <a:buBlip>
                <a:blip r:embed="rId4"/>
              </a:buBlip>
            </a:pPr>
            <a:endParaRPr lang="es-AR" sz="1300" dirty="0">
              <a:latin typeface="Arial Narrow" pitchFamily="34" charset="0"/>
            </a:endParaRPr>
          </a:p>
          <a:p>
            <a:pPr algn="l" eaLnBrk="0" hangingPunct="0">
              <a:buFont typeface="Wingdings" pitchFamily="2" charset="2"/>
              <a:buNone/>
            </a:pPr>
            <a:r>
              <a:rPr lang="es-AR" sz="1300" dirty="0">
                <a:latin typeface="Arial Narrow" pitchFamily="34" charset="0"/>
              </a:rPr>
              <a:t>El Modelo V provee un marco de desarrollo estructurado, enfatizando la calidad de la construcción de los sistemas desde el inicio hasta el final de las etapas de </a:t>
            </a:r>
            <a:r>
              <a:rPr lang="es-AR" sz="1300" dirty="0" err="1">
                <a:latin typeface="Arial Narrow" pitchFamily="34" charset="0"/>
              </a:rPr>
              <a:t>testing</a:t>
            </a:r>
            <a:r>
              <a:rPr lang="es-AR" sz="1300" dirty="0">
                <a:latin typeface="Arial Narrow" pitchFamily="34" charset="0"/>
              </a:rPr>
              <a:t>.</a:t>
            </a:r>
          </a:p>
          <a:p>
            <a:pPr algn="l" eaLnBrk="0" hangingPunct="0">
              <a:buFont typeface="Wingdings" pitchFamily="2" charset="2"/>
              <a:buBlip>
                <a:blip r:embed="rId4"/>
              </a:buBlip>
            </a:pPr>
            <a:endParaRPr lang="es-AR" sz="1300" dirty="0">
              <a:latin typeface="Arial Narrow" pitchFamily="34" charset="0"/>
            </a:endParaRPr>
          </a:p>
          <a:p>
            <a:pPr algn="l" eaLnBrk="0" hangingPunct="0">
              <a:buFont typeface="Wingdings" pitchFamily="2" charset="2"/>
              <a:buNone/>
            </a:pPr>
            <a:r>
              <a:rPr lang="es-AR" sz="1300" dirty="0">
                <a:latin typeface="Arial Narrow" pitchFamily="34" charset="0"/>
              </a:rPr>
              <a:t>Este marco de trabajo permite que cada “entregable” sea verificado, validado y testeado. </a:t>
            </a:r>
          </a:p>
          <a:p>
            <a:pPr algn="l" eaLnBrk="0" hangingPunct="0">
              <a:buFont typeface="Wingdings" pitchFamily="2" charset="2"/>
              <a:buBlip>
                <a:blip r:embed="rId4"/>
              </a:buBlip>
            </a:pPr>
            <a:endParaRPr lang="es-AR" sz="1300" dirty="0">
              <a:latin typeface="Arial Narrow" pitchFamily="34" charset="0"/>
            </a:endParaRPr>
          </a:p>
          <a:p>
            <a:pPr algn="l" eaLnBrk="0" hangingPunct="0">
              <a:buFont typeface="Wingdings" pitchFamily="2" charset="2"/>
              <a:buNone/>
            </a:pPr>
            <a:r>
              <a:rPr lang="es-AR" sz="1300" b="1" dirty="0">
                <a:latin typeface="Arial Narrow" pitchFamily="34" charset="0"/>
              </a:rPr>
              <a:t>Verificación:</a:t>
            </a:r>
            <a:r>
              <a:rPr lang="es-AR" sz="1300" dirty="0">
                <a:latin typeface="Arial Narrow" pitchFamily="34" charset="0"/>
              </a:rPr>
              <a:t> controla que cada entregable sea correctamente producido en forma consistente según los “inputs” de las etapas anteriores. La verificación controla la estandarización, completitud,  y coherencia de los “entregables” producidos</a:t>
            </a:r>
          </a:p>
        </p:txBody>
      </p:sp>
      <p:sp>
        <p:nvSpPr>
          <p:cNvPr id="697391" name="Text Box 47"/>
          <p:cNvSpPr txBox="1">
            <a:spLocks noChangeArrowheads="1"/>
          </p:cNvSpPr>
          <p:nvPr/>
        </p:nvSpPr>
        <p:spPr bwMode="auto">
          <a:xfrm>
            <a:off x="4572000" y="685800"/>
            <a:ext cx="4419600" cy="2274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l" eaLnBrk="0" hangingPunct="0"/>
            <a:r>
              <a:rPr lang="es-AR" sz="1300" b="1">
                <a:latin typeface="Arial Narrow" pitchFamily="34" charset="0"/>
              </a:rPr>
              <a:t>Validación:</a:t>
            </a:r>
            <a:r>
              <a:rPr lang="es-AR" sz="1300">
                <a:latin typeface="Arial Narrow" pitchFamily="34" charset="0"/>
              </a:rPr>
              <a:t> chequea que los entregables satisfacen con los requerimientos especificados en las etapas anteriores. En otras palabras, se valida que lo producido se encuentra dentro del escope definido.</a:t>
            </a:r>
          </a:p>
          <a:p>
            <a:pPr algn="l" eaLnBrk="0" hangingPunct="0"/>
            <a:endParaRPr lang="es-AR" sz="1300">
              <a:latin typeface="Arial Narrow" pitchFamily="34" charset="0"/>
            </a:endParaRPr>
          </a:p>
          <a:p>
            <a:pPr algn="l" eaLnBrk="0" hangingPunct="0"/>
            <a:r>
              <a:rPr lang="es-AR" sz="1300" b="1">
                <a:latin typeface="Arial Narrow" pitchFamily="34" charset="0"/>
              </a:rPr>
              <a:t>Testing:</a:t>
            </a:r>
            <a:r>
              <a:rPr lang="es-AR" sz="1300">
                <a:latin typeface="Arial Narrow" pitchFamily="34" charset="0"/>
              </a:rPr>
              <a:t> asegura que lo especificado es correctamente implementado. Uno de los objetivos del testing es que no es necesario repetir el mismo testing en las etapas posteriores </a:t>
            </a:r>
          </a:p>
          <a:p>
            <a:pPr algn="l" eaLnBrk="0" hangingPunct="0"/>
            <a:endParaRPr lang="es-AR" sz="1300">
              <a:latin typeface="Arial Narrow" pitchFamily="34" charset="0"/>
            </a:endParaRPr>
          </a:p>
          <a:p>
            <a:pPr algn="l" eaLnBrk="0" hangingPunct="0"/>
            <a:r>
              <a:rPr lang="es-AR" sz="1300">
                <a:latin typeface="Arial Narrow" pitchFamily="34" charset="0"/>
              </a:rPr>
              <a:t>Si un entregable falla al pasar la verificación, validación o testing, este es devuelto a la etapa en la que se originó el error para su corrección.</a:t>
            </a:r>
          </a:p>
        </p:txBody>
      </p:sp>
      <p:sp>
        <p:nvSpPr>
          <p:cNvPr id="697399" name="Line 55"/>
          <p:cNvSpPr>
            <a:spLocks noChangeShapeType="1"/>
          </p:cNvSpPr>
          <p:nvPr/>
        </p:nvSpPr>
        <p:spPr bwMode="auto">
          <a:xfrm>
            <a:off x="5056188" y="3778250"/>
            <a:ext cx="1878012" cy="23177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arrow" w="med" len="med"/>
          </a:ln>
          <a:effectLst/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697401" name="Line 57"/>
          <p:cNvSpPr>
            <a:spLocks noChangeShapeType="1"/>
          </p:cNvSpPr>
          <p:nvPr/>
        </p:nvSpPr>
        <p:spPr bwMode="auto">
          <a:xfrm flipV="1">
            <a:off x="7037388" y="3702050"/>
            <a:ext cx="1371600" cy="2362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arrow" w="med" len="med"/>
          </a:ln>
          <a:effectLst/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697392" name="Text Box 48"/>
          <p:cNvSpPr txBox="1">
            <a:spLocks noChangeArrowheads="1"/>
          </p:cNvSpPr>
          <p:nvPr/>
        </p:nvSpPr>
        <p:spPr bwMode="auto">
          <a:xfrm>
            <a:off x="4691063" y="3765550"/>
            <a:ext cx="1047750" cy="3651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900" b="1"/>
              <a:t>Analisis de</a:t>
            </a:r>
          </a:p>
          <a:p>
            <a:r>
              <a:rPr lang="es-AR" sz="900" b="1"/>
              <a:t>Requerimientos</a:t>
            </a:r>
            <a:endParaRPr lang="en-US" sz="900" b="1"/>
          </a:p>
        </p:txBody>
      </p:sp>
      <p:sp>
        <p:nvSpPr>
          <p:cNvPr id="697393" name="Text Box 49"/>
          <p:cNvSpPr txBox="1">
            <a:spLocks noChangeArrowheads="1"/>
          </p:cNvSpPr>
          <p:nvPr/>
        </p:nvSpPr>
        <p:spPr bwMode="auto">
          <a:xfrm>
            <a:off x="5170488" y="4419600"/>
            <a:ext cx="1136650" cy="3651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900" b="1"/>
              <a:t>Diseño Funcional</a:t>
            </a:r>
          </a:p>
          <a:p>
            <a:r>
              <a:rPr lang="es-AR" sz="900" b="1"/>
              <a:t>de la Solución</a:t>
            </a:r>
            <a:endParaRPr lang="en-US" sz="900" b="1"/>
          </a:p>
        </p:txBody>
      </p:sp>
      <p:sp>
        <p:nvSpPr>
          <p:cNvPr id="697394" name="Text Box 50"/>
          <p:cNvSpPr txBox="1">
            <a:spLocks noChangeArrowheads="1"/>
          </p:cNvSpPr>
          <p:nvPr/>
        </p:nvSpPr>
        <p:spPr bwMode="auto">
          <a:xfrm>
            <a:off x="5765800" y="5035550"/>
            <a:ext cx="1028700" cy="3651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900" b="1"/>
              <a:t>Diseño Técnico</a:t>
            </a:r>
          </a:p>
          <a:p>
            <a:r>
              <a:rPr lang="es-AR" sz="900" b="1"/>
              <a:t>de la Solución</a:t>
            </a:r>
            <a:endParaRPr lang="en-US" sz="900" b="1"/>
          </a:p>
        </p:txBody>
      </p:sp>
      <p:sp>
        <p:nvSpPr>
          <p:cNvPr id="697395" name="Text Box 51"/>
          <p:cNvSpPr txBox="1">
            <a:spLocks noChangeArrowheads="1"/>
          </p:cNvSpPr>
          <p:nvPr/>
        </p:nvSpPr>
        <p:spPr bwMode="auto">
          <a:xfrm>
            <a:off x="6545263" y="5822950"/>
            <a:ext cx="958850" cy="3651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900" b="1"/>
              <a:t>Desarrollo</a:t>
            </a:r>
          </a:p>
          <a:p>
            <a:r>
              <a:rPr lang="es-AR" sz="900" b="1"/>
              <a:t>de la Solución</a:t>
            </a:r>
            <a:endParaRPr lang="en-US" sz="900" b="1"/>
          </a:p>
        </p:txBody>
      </p:sp>
      <p:sp>
        <p:nvSpPr>
          <p:cNvPr id="697396" name="Text Box 52"/>
          <p:cNvSpPr txBox="1">
            <a:spLocks noChangeArrowheads="1"/>
          </p:cNvSpPr>
          <p:nvPr/>
        </p:nvSpPr>
        <p:spPr bwMode="auto">
          <a:xfrm>
            <a:off x="7080250" y="4984750"/>
            <a:ext cx="946150" cy="5016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900" b="1"/>
              <a:t>Testeo de los</a:t>
            </a:r>
          </a:p>
          <a:p>
            <a:r>
              <a:rPr lang="es-AR" sz="900" b="1"/>
              <a:t>Componentes</a:t>
            </a:r>
          </a:p>
          <a:p>
            <a:r>
              <a:rPr lang="es-AR" sz="900" b="1"/>
              <a:t>Técnicos</a:t>
            </a:r>
            <a:endParaRPr lang="en-US" sz="900" b="1"/>
          </a:p>
        </p:txBody>
      </p:sp>
      <p:sp>
        <p:nvSpPr>
          <p:cNvPr id="697397" name="Text Box 53"/>
          <p:cNvSpPr txBox="1">
            <a:spLocks noChangeArrowheads="1"/>
          </p:cNvSpPr>
          <p:nvPr/>
        </p:nvSpPr>
        <p:spPr bwMode="auto">
          <a:xfrm>
            <a:off x="7443788" y="4375150"/>
            <a:ext cx="996950" cy="228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900" b="1"/>
              <a:t>Testeo Integral</a:t>
            </a:r>
            <a:endParaRPr lang="en-US" sz="900" b="1"/>
          </a:p>
        </p:txBody>
      </p:sp>
      <p:sp>
        <p:nvSpPr>
          <p:cNvPr id="697398" name="Text Box 54"/>
          <p:cNvSpPr txBox="1">
            <a:spLocks noChangeArrowheads="1"/>
          </p:cNvSpPr>
          <p:nvPr/>
        </p:nvSpPr>
        <p:spPr bwMode="auto">
          <a:xfrm>
            <a:off x="7550150" y="3833813"/>
            <a:ext cx="1365250" cy="228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900" b="1"/>
              <a:t>Testeo de Aceptación</a:t>
            </a:r>
            <a:endParaRPr lang="en-US" sz="900" b="1"/>
          </a:p>
        </p:txBody>
      </p:sp>
      <p:cxnSp>
        <p:nvCxnSpPr>
          <p:cNvPr id="697402" name="AutoShape 58"/>
          <p:cNvCxnSpPr>
            <a:cxnSpLocks noChangeShapeType="1"/>
            <a:stCxn id="697394" idx="1"/>
            <a:endCxn id="697394" idx="2"/>
          </p:cNvCxnSpPr>
          <p:nvPr/>
        </p:nvCxnSpPr>
        <p:spPr bwMode="auto">
          <a:xfrm rot="10800000" flipH="1" flipV="1">
            <a:off x="5765800" y="5218113"/>
            <a:ext cx="514350" cy="182562"/>
          </a:xfrm>
          <a:prstGeom prst="curvedConnector4">
            <a:avLst>
              <a:gd name="adj1" fmla="val -44444"/>
              <a:gd name="adj2" fmla="val 225218"/>
            </a:avLst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7403" name="AutoShape 59"/>
          <p:cNvCxnSpPr>
            <a:cxnSpLocks noChangeShapeType="1"/>
            <a:stCxn id="697393" idx="0"/>
            <a:endCxn id="697392" idx="2"/>
          </p:cNvCxnSpPr>
          <p:nvPr/>
        </p:nvCxnSpPr>
        <p:spPr bwMode="auto">
          <a:xfrm rot="5400000" flipH="1">
            <a:off x="5332413" y="4013200"/>
            <a:ext cx="288925" cy="5238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7404" name="AutoShape 60"/>
          <p:cNvCxnSpPr>
            <a:cxnSpLocks noChangeShapeType="1"/>
            <a:stCxn id="697398" idx="1"/>
            <a:endCxn id="697392" idx="3"/>
          </p:cNvCxnSpPr>
          <p:nvPr/>
        </p:nvCxnSpPr>
        <p:spPr bwMode="auto">
          <a:xfrm rot="10800000">
            <a:off x="5738813" y="3948113"/>
            <a:ext cx="1811337" cy="0"/>
          </a:xfrm>
          <a:prstGeom prst="straightConnector1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ffectLst/>
        </p:spPr>
      </p:cxnSp>
      <p:sp>
        <p:nvSpPr>
          <p:cNvPr id="697405" name="Text Box 61"/>
          <p:cNvSpPr txBox="1">
            <a:spLocks noChangeArrowheads="1"/>
          </p:cNvSpPr>
          <p:nvPr/>
        </p:nvSpPr>
        <p:spPr bwMode="auto">
          <a:xfrm>
            <a:off x="5575300" y="5638800"/>
            <a:ext cx="6159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600" b="1" i="1"/>
              <a:t>Verificación</a:t>
            </a:r>
            <a:endParaRPr lang="en-US" sz="600" b="1" i="1"/>
          </a:p>
        </p:txBody>
      </p:sp>
      <p:sp>
        <p:nvSpPr>
          <p:cNvPr id="697406" name="Text Box 62"/>
          <p:cNvSpPr txBox="1">
            <a:spLocks noChangeArrowheads="1"/>
          </p:cNvSpPr>
          <p:nvPr/>
        </p:nvSpPr>
        <p:spPr bwMode="auto">
          <a:xfrm>
            <a:off x="5532438" y="4114800"/>
            <a:ext cx="563562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600" b="1" i="1"/>
              <a:t>Validación</a:t>
            </a:r>
            <a:endParaRPr lang="en-US" sz="600" b="1" i="1"/>
          </a:p>
        </p:txBody>
      </p:sp>
      <p:sp>
        <p:nvSpPr>
          <p:cNvPr id="697407" name="Text Box 63"/>
          <p:cNvSpPr txBox="1">
            <a:spLocks noChangeArrowheads="1"/>
          </p:cNvSpPr>
          <p:nvPr/>
        </p:nvSpPr>
        <p:spPr bwMode="auto">
          <a:xfrm>
            <a:off x="6508750" y="3778250"/>
            <a:ext cx="430213" cy="184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AR" sz="600" b="1" i="1"/>
              <a:t>Testeo</a:t>
            </a:r>
            <a:endParaRPr lang="en-US" sz="600" b="1" i="1"/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7543800" y="177800"/>
            <a:ext cx="1539875" cy="338138"/>
            <a:chOff x="4752" y="112"/>
            <a:chExt cx="970" cy="213"/>
          </a:xfrm>
        </p:grpSpPr>
        <p:sp>
          <p:nvSpPr>
            <p:cNvPr id="697440" name="Freeform 96"/>
            <p:cNvSpPr>
              <a:spLocks/>
            </p:cNvSpPr>
            <p:nvPr/>
          </p:nvSpPr>
          <p:spPr bwMode="auto">
            <a:xfrm>
              <a:off x="4752" y="112"/>
              <a:ext cx="970" cy="206"/>
            </a:xfrm>
            <a:custGeom>
              <a:avLst/>
              <a:gdLst/>
              <a:ahLst/>
              <a:cxnLst>
                <a:cxn ang="0">
                  <a:pos x="944" y="0"/>
                </a:cxn>
                <a:cxn ang="0">
                  <a:pos x="970" y="0"/>
                </a:cxn>
                <a:cxn ang="0">
                  <a:pos x="970" y="83"/>
                </a:cxn>
                <a:cxn ang="0">
                  <a:pos x="0" y="83"/>
                </a:cxn>
                <a:cxn ang="0">
                  <a:pos x="0" y="206"/>
                </a:cxn>
                <a:cxn ang="0">
                  <a:pos x="65" y="206"/>
                </a:cxn>
              </a:cxnLst>
              <a:rect l="0" t="0" r="r" b="b"/>
              <a:pathLst>
                <a:path w="970" h="206">
                  <a:moveTo>
                    <a:pt x="944" y="0"/>
                  </a:moveTo>
                  <a:lnTo>
                    <a:pt x="970" y="0"/>
                  </a:lnTo>
                  <a:lnTo>
                    <a:pt x="970" y="83"/>
                  </a:lnTo>
                  <a:lnTo>
                    <a:pt x="0" y="83"/>
                  </a:lnTo>
                  <a:lnTo>
                    <a:pt x="0" y="206"/>
                  </a:lnTo>
                  <a:lnTo>
                    <a:pt x="65" y="20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7441" name="Freeform 97"/>
            <p:cNvSpPr>
              <a:spLocks/>
            </p:cNvSpPr>
            <p:nvPr/>
          </p:nvSpPr>
          <p:spPr bwMode="auto">
            <a:xfrm>
              <a:off x="4815" y="313"/>
              <a:ext cx="11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1" y="6"/>
                </a:cxn>
                <a:cxn ang="0">
                  <a:pos x="0" y="0"/>
                </a:cxn>
                <a:cxn ang="0">
                  <a:pos x="0" y="12"/>
                </a:cxn>
              </a:cxnLst>
              <a:rect l="0" t="0" r="r" b="b"/>
              <a:pathLst>
                <a:path w="11" h="12">
                  <a:moveTo>
                    <a:pt x="0" y="12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97442" name="Freeform 98"/>
          <p:cNvSpPr>
            <a:spLocks/>
          </p:cNvSpPr>
          <p:nvPr/>
        </p:nvSpPr>
        <p:spPr bwMode="auto">
          <a:xfrm>
            <a:off x="7921625" y="65088"/>
            <a:ext cx="446088" cy="22542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0"/>
              </a:cxn>
              <a:cxn ang="0">
                <a:pos x="70" y="71"/>
              </a:cxn>
              <a:cxn ang="0">
                <a:pos x="0" y="142"/>
              </a:cxn>
              <a:cxn ang="0">
                <a:pos x="210" y="142"/>
              </a:cxn>
              <a:cxn ang="0">
                <a:pos x="281" y="71"/>
              </a:cxn>
              <a:cxn ang="0">
                <a:pos x="210" y="0"/>
              </a:cxn>
            </a:cxnLst>
            <a:rect l="0" t="0" r="r" b="b"/>
            <a:pathLst>
              <a:path w="281" h="142">
                <a:moveTo>
                  <a:pt x="210" y="0"/>
                </a:moveTo>
                <a:lnTo>
                  <a:pt x="0" y="0"/>
                </a:lnTo>
                <a:lnTo>
                  <a:pt x="70" y="71"/>
                </a:lnTo>
                <a:lnTo>
                  <a:pt x="0" y="142"/>
                </a:lnTo>
                <a:lnTo>
                  <a:pt x="210" y="142"/>
                </a:lnTo>
                <a:lnTo>
                  <a:pt x="281" y="71"/>
                </a:lnTo>
                <a:lnTo>
                  <a:pt x="21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7443" name="Rectangle 99"/>
          <p:cNvSpPr>
            <a:spLocks noChangeArrowheads="1"/>
          </p:cNvSpPr>
          <p:nvPr/>
        </p:nvSpPr>
        <p:spPr bwMode="auto">
          <a:xfrm>
            <a:off x="8037513" y="158750"/>
            <a:ext cx="2921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PRIORIZACION</a:t>
            </a:r>
            <a:endParaRPr lang="en-US"/>
          </a:p>
        </p:txBody>
      </p:sp>
      <p:sp>
        <p:nvSpPr>
          <p:cNvPr id="697444" name="Freeform 100"/>
          <p:cNvSpPr>
            <a:spLocks/>
          </p:cNvSpPr>
          <p:nvPr/>
        </p:nvSpPr>
        <p:spPr bwMode="auto">
          <a:xfrm>
            <a:off x="7583488" y="65088"/>
            <a:ext cx="404812" cy="225425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0" y="0"/>
              </a:cxn>
              <a:cxn ang="0">
                <a:pos x="64" y="71"/>
              </a:cxn>
              <a:cxn ang="0">
                <a:pos x="0" y="142"/>
              </a:cxn>
              <a:cxn ang="0">
                <a:pos x="191" y="142"/>
              </a:cxn>
              <a:cxn ang="0">
                <a:pos x="255" y="71"/>
              </a:cxn>
              <a:cxn ang="0">
                <a:pos x="191" y="0"/>
              </a:cxn>
            </a:cxnLst>
            <a:rect l="0" t="0" r="r" b="b"/>
            <a:pathLst>
              <a:path w="255" h="142">
                <a:moveTo>
                  <a:pt x="191" y="0"/>
                </a:moveTo>
                <a:lnTo>
                  <a:pt x="0" y="0"/>
                </a:lnTo>
                <a:lnTo>
                  <a:pt x="64" y="71"/>
                </a:lnTo>
                <a:lnTo>
                  <a:pt x="0" y="142"/>
                </a:lnTo>
                <a:lnTo>
                  <a:pt x="191" y="142"/>
                </a:lnTo>
                <a:lnTo>
                  <a:pt x="255" y="71"/>
                </a:lnTo>
                <a:lnTo>
                  <a:pt x="191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7445" name="Rectangle 101"/>
          <p:cNvSpPr>
            <a:spLocks noChangeArrowheads="1"/>
          </p:cNvSpPr>
          <p:nvPr/>
        </p:nvSpPr>
        <p:spPr bwMode="auto">
          <a:xfrm>
            <a:off x="7729538" y="87313"/>
            <a:ext cx="138112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ALTA Y</a:t>
            </a:r>
            <a:endParaRPr lang="en-US"/>
          </a:p>
        </p:txBody>
      </p:sp>
      <p:sp>
        <p:nvSpPr>
          <p:cNvPr id="697446" name="Rectangle 102"/>
          <p:cNvSpPr>
            <a:spLocks noChangeArrowheads="1"/>
          </p:cNvSpPr>
          <p:nvPr/>
        </p:nvSpPr>
        <p:spPr bwMode="auto">
          <a:xfrm>
            <a:off x="7696200" y="133350"/>
            <a:ext cx="258763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APROBACION</a:t>
            </a:r>
            <a:endParaRPr lang="en-US"/>
          </a:p>
        </p:txBody>
      </p:sp>
      <p:sp>
        <p:nvSpPr>
          <p:cNvPr id="697447" name="Freeform 103"/>
          <p:cNvSpPr>
            <a:spLocks/>
          </p:cNvSpPr>
          <p:nvPr/>
        </p:nvSpPr>
        <p:spPr bwMode="auto">
          <a:xfrm>
            <a:off x="8299450" y="65088"/>
            <a:ext cx="406400" cy="22542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64" y="71"/>
              </a:cxn>
              <a:cxn ang="0">
                <a:pos x="0" y="142"/>
              </a:cxn>
              <a:cxn ang="0">
                <a:pos x="192" y="142"/>
              </a:cxn>
              <a:cxn ang="0">
                <a:pos x="256" y="71"/>
              </a:cxn>
              <a:cxn ang="0">
                <a:pos x="192" y="0"/>
              </a:cxn>
            </a:cxnLst>
            <a:rect l="0" t="0" r="r" b="b"/>
            <a:pathLst>
              <a:path w="256" h="142">
                <a:moveTo>
                  <a:pt x="192" y="0"/>
                </a:moveTo>
                <a:lnTo>
                  <a:pt x="0" y="0"/>
                </a:lnTo>
                <a:lnTo>
                  <a:pt x="64" y="71"/>
                </a:lnTo>
                <a:lnTo>
                  <a:pt x="0" y="142"/>
                </a:lnTo>
                <a:lnTo>
                  <a:pt x="192" y="142"/>
                </a:lnTo>
                <a:lnTo>
                  <a:pt x="256" y="71"/>
                </a:lnTo>
                <a:lnTo>
                  <a:pt x="192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7448" name="Rectangle 104"/>
          <p:cNvSpPr>
            <a:spLocks noChangeArrowheads="1"/>
          </p:cNvSpPr>
          <p:nvPr/>
        </p:nvSpPr>
        <p:spPr bwMode="auto">
          <a:xfrm>
            <a:off x="8442325" y="160338"/>
            <a:ext cx="1905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DISEÑO    </a:t>
            </a:r>
            <a:endParaRPr lang="en-US"/>
          </a:p>
        </p:txBody>
      </p:sp>
      <p:sp>
        <p:nvSpPr>
          <p:cNvPr id="697449" name="Rectangle 105"/>
          <p:cNvSpPr>
            <a:spLocks noChangeArrowheads="1"/>
          </p:cNvSpPr>
          <p:nvPr/>
        </p:nvSpPr>
        <p:spPr bwMode="auto">
          <a:xfrm>
            <a:off x="8389938" y="214313"/>
            <a:ext cx="223837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FUNCIONAL</a:t>
            </a:r>
            <a:endParaRPr lang="en-US"/>
          </a:p>
        </p:txBody>
      </p:sp>
      <p:sp>
        <p:nvSpPr>
          <p:cNvPr id="697450" name="Freeform 106"/>
          <p:cNvSpPr>
            <a:spLocks/>
          </p:cNvSpPr>
          <p:nvPr/>
        </p:nvSpPr>
        <p:spPr bwMode="auto">
          <a:xfrm>
            <a:off x="8637588" y="65088"/>
            <a:ext cx="404812" cy="22542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64" y="71"/>
              </a:cxn>
              <a:cxn ang="0">
                <a:pos x="0" y="142"/>
              </a:cxn>
              <a:cxn ang="0">
                <a:pos x="192" y="142"/>
              </a:cxn>
              <a:cxn ang="0">
                <a:pos x="255" y="71"/>
              </a:cxn>
              <a:cxn ang="0">
                <a:pos x="192" y="0"/>
              </a:cxn>
            </a:cxnLst>
            <a:rect l="0" t="0" r="r" b="b"/>
            <a:pathLst>
              <a:path w="255" h="142">
                <a:moveTo>
                  <a:pt x="192" y="0"/>
                </a:moveTo>
                <a:lnTo>
                  <a:pt x="0" y="0"/>
                </a:lnTo>
                <a:lnTo>
                  <a:pt x="64" y="71"/>
                </a:lnTo>
                <a:lnTo>
                  <a:pt x="0" y="142"/>
                </a:lnTo>
                <a:lnTo>
                  <a:pt x="192" y="142"/>
                </a:lnTo>
                <a:lnTo>
                  <a:pt x="255" y="71"/>
                </a:lnTo>
                <a:lnTo>
                  <a:pt x="192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7451" name="Rectangle 107"/>
          <p:cNvSpPr>
            <a:spLocks noChangeArrowheads="1"/>
          </p:cNvSpPr>
          <p:nvPr/>
        </p:nvSpPr>
        <p:spPr bwMode="auto">
          <a:xfrm>
            <a:off x="8791575" y="136525"/>
            <a:ext cx="217488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DISEÑO     </a:t>
            </a:r>
            <a:endParaRPr lang="en-US"/>
          </a:p>
        </p:txBody>
      </p:sp>
      <p:sp>
        <p:nvSpPr>
          <p:cNvPr id="697452" name="Rectangle 108"/>
          <p:cNvSpPr>
            <a:spLocks noChangeArrowheads="1"/>
          </p:cNvSpPr>
          <p:nvPr/>
        </p:nvSpPr>
        <p:spPr bwMode="auto">
          <a:xfrm>
            <a:off x="8777288" y="180975"/>
            <a:ext cx="231775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TECNICO    </a:t>
            </a:r>
            <a:endParaRPr lang="en-US"/>
          </a:p>
        </p:txBody>
      </p:sp>
      <p:sp>
        <p:nvSpPr>
          <p:cNvPr id="697453" name="Freeform 109"/>
          <p:cNvSpPr>
            <a:spLocks/>
          </p:cNvSpPr>
          <p:nvPr/>
        </p:nvSpPr>
        <p:spPr bwMode="auto">
          <a:xfrm>
            <a:off x="7556500" y="392113"/>
            <a:ext cx="419100" cy="227012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0"/>
              </a:cxn>
              <a:cxn ang="0">
                <a:pos x="66" y="71"/>
              </a:cxn>
              <a:cxn ang="0">
                <a:pos x="0" y="143"/>
              </a:cxn>
              <a:cxn ang="0">
                <a:pos x="198" y="143"/>
              </a:cxn>
              <a:cxn ang="0">
                <a:pos x="264" y="71"/>
              </a:cxn>
              <a:cxn ang="0">
                <a:pos x="198" y="0"/>
              </a:cxn>
            </a:cxnLst>
            <a:rect l="0" t="0" r="r" b="b"/>
            <a:pathLst>
              <a:path w="264" h="143">
                <a:moveTo>
                  <a:pt x="198" y="0"/>
                </a:moveTo>
                <a:lnTo>
                  <a:pt x="0" y="0"/>
                </a:lnTo>
                <a:lnTo>
                  <a:pt x="66" y="71"/>
                </a:lnTo>
                <a:lnTo>
                  <a:pt x="0" y="143"/>
                </a:lnTo>
                <a:lnTo>
                  <a:pt x="198" y="143"/>
                </a:lnTo>
                <a:lnTo>
                  <a:pt x="264" y="71"/>
                </a:lnTo>
                <a:lnTo>
                  <a:pt x="198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7454" name="Rectangle 110"/>
          <p:cNvSpPr>
            <a:spLocks noChangeArrowheads="1"/>
          </p:cNvSpPr>
          <p:nvPr/>
        </p:nvSpPr>
        <p:spPr bwMode="auto">
          <a:xfrm>
            <a:off x="7648575" y="441325"/>
            <a:ext cx="293688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DESARROLLO </a:t>
            </a:r>
            <a:endParaRPr lang="en-US"/>
          </a:p>
        </p:txBody>
      </p:sp>
      <p:sp>
        <p:nvSpPr>
          <p:cNvPr id="697455" name="Rectangle 111"/>
          <p:cNvSpPr>
            <a:spLocks noChangeArrowheads="1"/>
          </p:cNvSpPr>
          <p:nvPr/>
        </p:nvSpPr>
        <p:spPr bwMode="auto">
          <a:xfrm>
            <a:off x="7700963" y="485775"/>
            <a:ext cx="239712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Y TESTEO   </a:t>
            </a:r>
            <a:endParaRPr lang="en-US"/>
          </a:p>
        </p:txBody>
      </p:sp>
      <p:sp>
        <p:nvSpPr>
          <p:cNvPr id="697456" name="Rectangle 112"/>
          <p:cNvSpPr>
            <a:spLocks noChangeArrowheads="1"/>
          </p:cNvSpPr>
          <p:nvPr/>
        </p:nvSpPr>
        <p:spPr bwMode="auto">
          <a:xfrm>
            <a:off x="7705725" y="530225"/>
            <a:ext cx="23495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UNITARIO   </a:t>
            </a:r>
            <a:endParaRPr lang="en-US"/>
          </a:p>
        </p:txBody>
      </p:sp>
      <p:sp>
        <p:nvSpPr>
          <p:cNvPr id="697457" name="Freeform 113"/>
          <p:cNvSpPr>
            <a:spLocks/>
          </p:cNvSpPr>
          <p:nvPr/>
        </p:nvSpPr>
        <p:spPr bwMode="auto">
          <a:xfrm>
            <a:off x="7907338" y="392113"/>
            <a:ext cx="406400" cy="22701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64" y="71"/>
              </a:cxn>
              <a:cxn ang="0">
                <a:pos x="0" y="143"/>
              </a:cxn>
              <a:cxn ang="0">
                <a:pos x="192" y="143"/>
              </a:cxn>
              <a:cxn ang="0">
                <a:pos x="256" y="71"/>
              </a:cxn>
              <a:cxn ang="0">
                <a:pos x="192" y="0"/>
              </a:cxn>
            </a:cxnLst>
            <a:rect l="0" t="0" r="r" b="b"/>
            <a:pathLst>
              <a:path w="256" h="143">
                <a:moveTo>
                  <a:pt x="192" y="0"/>
                </a:moveTo>
                <a:lnTo>
                  <a:pt x="0" y="0"/>
                </a:lnTo>
                <a:lnTo>
                  <a:pt x="64" y="71"/>
                </a:lnTo>
                <a:lnTo>
                  <a:pt x="0" y="143"/>
                </a:lnTo>
                <a:lnTo>
                  <a:pt x="192" y="143"/>
                </a:lnTo>
                <a:lnTo>
                  <a:pt x="256" y="71"/>
                </a:lnTo>
                <a:lnTo>
                  <a:pt x="192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7458" name="Rectangle 114"/>
          <p:cNvSpPr>
            <a:spLocks noChangeArrowheads="1"/>
          </p:cNvSpPr>
          <p:nvPr/>
        </p:nvSpPr>
        <p:spPr bwMode="auto">
          <a:xfrm>
            <a:off x="8056563" y="441325"/>
            <a:ext cx="225425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TESTEO     </a:t>
            </a:r>
            <a:endParaRPr lang="en-US"/>
          </a:p>
        </p:txBody>
      </p:sp>
      <p:sp>
        <p:nvSpPr>
          <p:cNvPr id="697459" name="Rectangle 115"/>
          <p:cNvSpPr>
            <a:spLocks noChangeArrowheads="1"/>
          </p:cNvSpPr>
          <p:nvPr/>
        </p:nvSpPr>
        <p:spPr bwMode="auto">
          <a:xfrm>
            <a:off x="8037513" y="485775"/>
            <a:ext cx="2413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FUNCIONAL</a:t>
            </a:r>
            <a:endParaRPr lang="en-US"/>
          </a:p>
        </p:txBody>
      </p:sp>
      <p:sp>
        <p:nvSpPr>
          <p:cNvPr id="697460" name="Rectangle 116"/>
          <p:cNvSpPr>
            <a:spLocks noChangeArrowheads="1"/>
          </p:cNvSpPr>
          <p:nvPr/>
        </p:nvSpPr>
        <p:spPr bwMode="auto">
          <a:xfrm>
            <a:off x="8021638" y="530225"/>
            <a:ext cx="261937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E INTEGRAL </a:t>
            </a:r>
            <a:endParaRPr lang="en-US"/>
          </a:p>
        </p:txBody>
      </p:sp>
      <p:sp>
        <p:nvSpPr>
          <p:cNvPr id="697461" name="Freeform 117"/>
          <p:cNvSpPr>
            <a:spLocks/>
          </p:cNvSpPr>
          <p:nvPr/>
        </p:nvSpPr>
        <p:spPr bwMode="auto">
          <a:xfrm>
            <a:off x="8245475" y="388938"/>
            <a:ext cx="419100" cy="227012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0"/>
              </a:cxn>
              <a:cxn ang="0">
                <a:pos x="66" y="71"/>
              </a:cxn>
              <a:cxn ang="0">
                <a:pos x="0" y="143"/>
              </a:cxn>
              <a:cxn ang="0">
                <a:pos x="198" y="143"/>
              </a:cxn>
              <a:cxn ang="0">
                <a:pos x="264" y="71"/>
              </a:cxn>
              <a:cxn ang="0">
                <a:pos x="198" y="0"/>
              </a:cxn>
            </a:cxnLst>
            <a:rect l="0" t="0" r="r" b="b"/>
            <a:pathLst>
              <a:path w="264" h="143">
                <a:moveTo>
                  <a:pt x="198" y="0"/>
                </a:moveTo>
                <a:lnTo>
                  <a:pt x="0" y="0"/>
                </a:lnTo>
                <a:lnTo>
                  <a:pt x="66" y="71"/>
                </a:lnTo>
                <a:lnTo>
                  <a:pt x="0" y="143"/>
                </a:lnTo>
                <a:lnTo>
                  <a:pt x="198" y="143"/>
                </a:lnTo>
                <a:lnTo>
                  <a:pt x="264" y="71"/>
                </a:lnTo>
                <a:lnTo>
                  <a:pt x="198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7462" name="Rectangle 118"/>
          <p:cNvSpPr>
            <a:spLocks noChangeArrowheads="1"/>
          </p:cNvSpPr>
          <p:nvPr/>
        </p:nvSpPr>
        <p:spPr bwMode="auto">
          <a:xfrm>
            <a:off x="8366125" y="438150"/>
            <a:ext cx="2667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TESTEO  DE  </a:t>
            </a:r>
            <a:endParaRPr lang="en-US"/>
          </a:p>
        </p:txBody>
      </p:sp>
      <p:sp>
        <p:nvSpPr>
          <p:cNvPr id="697463" name="Rectangle 119"/>
          <p:cNvSpPr>
            <a:spLocks noChangeArrowheads="1"/>
          </p:cNvSpPr>
          <p:nvPr/>
        </p:nvSpPr>
        <p:spPr bwMode="auto">
          <a:xfrm>
            <a:off x="8361363" y="482600"/>
            <a:ext cx="2667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ACEPTACION</a:t>
            </a:r>
            <a:endParaRPr lang="en-US"/>
          </a:p>
        </p:txBody>
      </p:sp>
      <p:sp>
        <p:nvSpPr>
          <p:cNvPr id="697464" name="Rectangle 120"/>
          <p:cNvSpPr>
            <a:spLocks noChangeArrowheads="1"/>
          </p:cNvSpPr>
          <p:nvPr/>
        </p:nvSpPr>
        <p:spPr bwMode="auto">
          <a:xfrm>
            <a:off x="8351838" y="525463"/>
            <a:ext cx="277812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DEL USUARIO</a:t>
            </a:r>
            <a:endParaRPr lang="en-US"/>
          </a:p>
        </p:txBody>
      </p:sp>
      <p:sp>
        <p:nvSpPr>
          <p:cNvPr id="697465" name="Freeform 121"/>
          <p:cNvSpPr>
            <a:spLocks/>
          </p:cNvSpPr>
          <p:nvPr/>
        </p:nvSpPr>
        <p:spPr bwMode="auto">
          <a:xfrm>
            <a:off x="8583613" y="388938"/>
            <a:ext cx="539750" cy="227012"/>
          </a:xfrm>
          <a:custGeom>
            <a:avLst/>
            <a:gdLst/>
            <a:ahLst/>
            <a:cxnLst>
              <a:cxn ang="0">
                <a:pos x="255" y="0"/>
              </a:cxn>
              <a:cxn ang="0">
                <a:pos x="0" y="0"/>
              </a:cxn>
              <a:cxn ang="0">
                <a:pos x="85" y="71"/>
              </a:cxn>
              <a:cxn ang="0">
                <a:pos x="0" y="143"/>
              </a:cxn>
              <a:cxn ang="0">
                <a:pos x="255" y="143"/>
              </a:cxn>
              <a:cxn ang="0">
                <a:pos x="340" y="71"/>
              </a:cxn>
              <a:cxn ang="0">
                <a:pos x="255" y="0"/>
              </a:cxn>
            </a:cxnLst>
            <a:rect l="0" t="0" r="r" b="b"/>
            <a:pathLst>
              <a:path w="340" h="143">
                <a:moveTo>
                  <a:pt x="255" y="0"/>
                </a:moveTo>
                <a:lnTo>
                  <a:pt x="0" y="0"/>
                </a:lnTo>
                <a:lnTo>
                  <a:pt x="85" y="71"/>
                </a:lnTo>
                <a:lnTo>
                  <a:pt x="0" y="143"/>
                </a:lnTo>
                <a:lnTo>
                  <a:pt x="255" y="143"/>
                </a:lnTo>
                <a:lnTo>
                  <a:pt x="340" y="71"/>
                </a:lnTo>
                <a:lnTo>
                  <a:pt x="255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7466" name="Rectangle 122"/>
          <p:cNvSpPr>
            <a:spLocks noChangeArrowheads="1"/>
          </p:cNvSpPr>
          <p:nvPr/>
        </p:nvSpPr>
        <p:spPr bwMode="auto">
          <a:xfrm>
            <a:off x="8716963" y="482600"/>
            <a:ext cx="3683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IMPLEMENTACION</a:t>
            </a:r>
            <a:endParaRPr lang="en-US"/>
          </a:p>
        </p:txBody>
      </p: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7543800" y="177800"/>
            <a:ext cx="1539875" cy="338138"/>
            <a:chOff x="4752" y="112"/>
            <a:chExt cx="970" cy="213"/>
          </a:xfrm>
        </p:grpSpPr>
        <p:sp>
          <p:nvSpPr>
            <p:cNvPr id="697468" name="Freeform 124"/>
            <p:cNvSpPr>
              <a:spLocks/>
            </p:cNvSpPr>
            <p:nvPr/>
          </p:nvSpPr>
          <p:spPr bwMode="auto">
            <a:xfrm>
              <a:off x="4752" y="112"/>
              <a:ext cx="970" cy="206"/>
            </a:xfrm>
            <a:custGeom>
              <a:avLst/>
              <a:gdLst/>
              <a:ahLst/>
              <a:cxnLst>
                <a:cxn ang="0">
                  <a:pos x="944" y="0"/>
                </a:cxn>
                <a:cxn ang="0">
                  <a:pos x="970" y="0"/>
                </a:cxn>
                <a:cxn ang="0">
                  <a:pos x="970" y="83"/>
                </a:cxn>
                <a:cxn ang="0">
                  <a:pos x="0" y="83"/>
                </a:cxn>
                <a:cxn ang="0">
                  <a:pos x="0" y="206"/>
                </a:cxn>
                <a:cxn ang="0">
                  <a:pos x="65" y="206"/>
                </a:cxn>
              </a:cxnLst>
              <a:rect l="0" t="0" r="r" b="b"/>
              <a:pathLst>
                <a:path w="970" h="206">
                  <a:moveTo>
                    <a:pt x="944" y="0"/>
                  </a:moveTo>
                  <a:lnTo>
                    <a:pt x="970" y="0"/>
                  </a:lnTo>
                  <a:lnTo>
                    <a:pt x="970" y="83"/>
                  </a:lnTo>
                  <a:lnTo>
                    <a:pt x="0" y="83"/>
                  </a:lnTo>
                  <a:lnTo>
                    <a:pt x="0" y="206"/>
                  </a:lnTo>
                  <a:lnTo>
                    <a:pt x="65" y="20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7469" name="Freeform 125"/>
            <p:cNvSpPr>
              <a:spLocks/>
            </p:cNvSpPr>
            <p:nvPr/>
          </p:nvSpPr>
          <p:spPr bwMode="auto">
            <a:xfrm>
              <a:off x="4815" y="313"/>
              <a:ext cx="11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1" y="6"/>
                </a:cxn>
                <a:cxn ang="0">
                  <a:pos x="0" y="0"/>
                </a:cxn>
                <a:cxn ang="0">
                  <a:pos x="0" y="12"/>
                </a:cxn>
              </a:cxnLst>
              <a:rect l="0" t="0" r="r" b="b"/>
              <a:pathLst>
                <a:path w="11" h="12">
                  <a:moveTo>
                    <a:pt x="0" y="12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97470" name="Rectangle 126"/>
          <p:cNvSpPr>
            <a:spLocks noChangeArrowheads="1"/>
          </p:cNvSpPr>
          <p:nvPr/>
        </p:nvSpPr>
        <p:spPr bwMode="auto">
          <a:xfrm>
            <a:off x="7743825" y="182563"/>
            <a:ext cx="1143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DE LA</a:t>
            </a:r>
            <a:endParaRPr lang="en-US"/>
          </a:p>
        </p:txBody>
      </p:sp>
      <p:sp>
        <p:nvSpPr>
          <p:cNvPr id="697471" name="Rectangle 127"/>
          <p:cNvSpPr>
            <a:spLocks noChangeArrowheads="1"/>
          </p:cNvSpPr>
          <p:nvPr/>
        </p:nvSpPr>
        <p:spPr bwMode="auto">
          <a:xfrm>
            <a:off x="7670800" y="225425"/>
            <a:ext cx="2286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E-NICIATIVA</a:t>
            </a:r>
            <a:endParaRPr lang="en-US"/>
          </a:p>
        </p:txBody>
      </p:sp>
      <p:sp>
        <p:nvSpPr>
          <p:cNvPr id="697472" name="Rectangle 128"/>
          <p:cNvSpPr>
            <a:spLocks noChangeArrowheads="1"/>
          </p:cNvSpPr>
          <p:nvPr/>
        </p:nvSpPr>
        <p:spPr bwMode="auto">
          <a:xfrm>
            <a:off x="8410575" y="101600"/>
            <a:ext cx="214313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ANALISIS Y</a:t>
            </a:r>
            <a:endParaRPr lang="en-US"/>
          </a:p>
        </p:txBody>
      </p:sp>
      <p:sp>
        <p:nvSpPr>
          <p:cNvPr id="697473" name="Freeform 129"/>
          <p:cNvSpPr>
            <a:spLocks/>
          </p:cNvSpPr>
          <p:nvPr/>
        </p:nvSpPr>
        <p:spPr bwMode="auto">
          <a:xfrm>
            <a:off x="8491538" y="14288"/>
            <a:ext cx="95250" cy="9683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31"/>
              </a:cxn>
              <a:cxn ang="0">
                <a:pos x="30" y="61"/>
              </a:cxn>
              <a:cxn ang="0">
                <a:pos x="60" y="31"/>
              </a:cxn>
              <a:cxn ang="0">
                <a:pos x="30" y="0"/>
              </a:cxn>
            </a:cxnLst>
            <a:rect l="0" t="0" r="r" b="b"/>
            <a:pathLst>
              <a:path w="60" h="61">
                <a:moveTo>
                  <a:pt x="30" y="0"/>
                </a:moveTo>
                <a:lnTo>
                  <a:pt x="0" y="31"/>
                </a:lnTo>
                <a:lnTo>
                  <a:pt x="30" y="61"/>
                </a:lnTo>
                <a:lnTo>
                  <a:pt x="60" y="31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15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7474" name="Rectangle 130"/>
          <p:cNvSpPr>
            <a:spLocks noChangeArrowheads="1"/>
          </p:cNvSpPr>
          <p:nvPr/>
        </p:nvSpPr>
        <p:spPr bwMode="auto">
          <a:xfrm>
            <a:off x="8520113" y="38100"/>
            <a:ext cx="55562" cy="3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Sign</a:t>
            </a:r>
            <a:endParaRPr lang="en-US"/>
          </a:p>
        </p:txBody>
      </p:sp>
      <p:sp>
        <p:nvSpPr>
          <p:cNvPr id="697475" name="Rectangle 131"/>
          <p:cNvSpPr>
            <a:spLocks noChangeArrowheads="1"/>
          </p:cNvSpPr>
          <p:nvPr/>
        </p:nvSpPr>
        <p:spPr bwMode="auto">
          <a:xfrm>
            <a:off x="8528050" y="65088"/>
            <a:ext cx="34925" cy="3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Off</a:t>
            </a:r>
            <a:endParaRPr lang="en-US"/>
          </a:p>
        </p:txBody>
      </p:sp>
      <p:sp>
        <p:nvSpPr>
          <p:cNvPr id="697476" name="Freeform 132"/>
          <p:cNvSpPr>
            <a:spLocks/>
          </p:cNvSpPr>
          <p:nvPr/>
        </p:nvSpPr>
        <p:spPr bwMode="auto">
          <a:xfrm>
            <a:off x="8439150" y="334963"/>
            <a:ext cx="95250" cy="9683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30"/>
              </a:cxn>
              <a:cxn ang="0">
                <a:pos x="30" y="61"/>
              </a:cxn>
              <a:cxn ang="0">
                <a:pos x="60" y="30"/>
              </a:cxn>
              <a:cxn ang="0">
                <a:pos x="30" y="0"/>
              </a:cxn>
            </a:cxnLst>
            <a:rect l="0" t="0" r="r" b="b"/>
            <a:pathLst>
              <a:path w="60" h="61">
                <a:moveTo>
                  <a:pt x="30" y="0"/>
                </a:moveTo>
                <a:lnTo>
                  <a:pt x="0" y="30"/>
                </a:lnTo>
                <a:lnTo>
                  <a:pt x="30" y="61"/>
                </a:lnTo>
                <a:lnTo>
                  <a:pt x="6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15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7477" name="Rectangle 133"/>
          <p:cNvSpPr>
            <a:spLocks noChangeArrowheads="1"/>
          </p:cNvSpPr>
          <p:nvPr/>
        </p:nvSpPr>
        <p:spPr bwMode="auto">
          <a:xfrm>
            <a:off x="8467725" y="357188"/>
            <a:ext cx="55563" cy="3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Sign</a:t>
            </a:r>
            <a:endParaRPr lang="en-US"/>
          </a:p>
        </p:txBody>
      </p:sp>
      <p:sp>
        <p:nvSpPr>
          <p:cNvPr id="697478" name="Freeform 134"/>
          <p:cNvSpPr>
            <a:spLocks/>
          </p:cNvSpPr>
          <p:nvPr/>
        </p:nvSpPr>
        <p:spPr bwMode="auto">
          <a:xfrm>
            <a:off x="8761413" y="331788"/>
            <a:ext cx="211137" cy="106362"/>
          </a:xfrm>
          <a:custGeom>
            <a:avLst/>
            <a:gdLst/>
            <a:ahLst/>
            <a:cxnLst>
              <a:cxn ang="0">
                <a:pos x="66" y="0"/>
              </a:cxn>
              <a:cxn ang="0">
                <a:pos x="0" y="33"/>
              </a:cxn>
              <a:cxn ang="0">
                <a:pos x="66" y="67"/>
              </a:cxn>
              <a:cxn ang="0">
                <a:pos x="133" y="33"/>
              </a:cxn>
              <a:cxn ang="0">
                <a:pos x="66" y="0"/>
              </a:cxn>
            </a:cxnLst>
            <a:rect l="0" t="0" r="r" b="b"/>
            <a:pathLst>
              <a:path w="133" h="67">
                <a:moveTo>
                  <a:pt x="66" y="0"/>
                </a:moveTo>
                <a:lnTo>
                  <a:pt x="0" y="33"/>
                </a:lnTo>
                <a:lnTo>
                  <a:pt x="66" y="67"/>
                </a:lnTo>
                <a:lnTo>
                  <a:pt x="133" y="33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15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7479" name="Rectangle 135"/>
          <p:cNvSpPr>
            <a:spLocks noChangeArrowheads="1"/>
          </p:cNvSpPr>
          <p:nvPr/>
        </p:nvSpPr>
        <p:spPr bwMode="auto">
          <a:xfrm>
            <a:off x="8796338" y="373063"/>
            <a:ext cx="171450" cy="3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Implementado</a:t>
            </a:r>
            <a:endParaRPr lang="en-US"/>
          </a:p>
        </p:txBody>
      </p:sp>
    </p:spTree>
  </p:cSld>
  <p:clrMapOvr>
    <a:masterClrMapping/>
  </p:clrMapOvr>
  <p:transition spd="slow" advTm="7000">
    <p:dissolve/>
    <p:sndAc>
      <p:stSnd>
        <p:snd r:embed="rId3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F4DA7-E2A4-4841-8A34-68F38243EB46}" type="slidenum">
              <a:rPr lang="en-US"/>
              <a:pPr/>
              <a:t>11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0080"/>
          </a:solidFill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bg1"/>
                </a:solidFill>
                <a:latin typeface="Arial" charset="0"/>
              </a:rPr>
              <a:t>Base de la Metodología – El Modelo “V”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3352800" y="1874838"/>
            <a:ext cx="2293938" cy="2316162"/>
            <a:chOff x="192" y="1085"/>
            <a:chExt cx="1445" cy="1459"/>
          </a:xfrm>
        </p:grpSpPr>
        <p:sp>
          <p:nvSpPr>
            <p:cNvPr id="572559" name="AutoShape 143"/>
            <p:cNvSpPr>
              <a:spLocks noChangeAspect="1" noChangeArrowheads="1" noTextEdit="1"/>
            </p:cNvSpPr>
            <p:nvPr/>
          </p:nvSpPr>
          <p:spPr bwMode="auto">
            <a:xfrm>
              <a:off x="192" y="1085"/>
              <a:ext cx="1445" cy="1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60" name="Freeform 144"/>
            <p:cNvSpPr>
              <a:spLocks/>
            </p:cNvSpPr>
            <p:nvPr/>
          </p:nvSpPr>
          <p:spPr bwMode="auto">
            <a:xfrm>
              <a:off x="418" y="1322"/>
              <a:ext cx="997" cy="1003"/>
            </a:xfrm>
            <a:custGeom>
              <a:avLst/>
              <a:gdLst/>
              <a:ahLst/>
              <a:cxnLst>
                <a:cxn ang="0">
                  <a:pos x="1099" y="6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7"/>
                </a:cxn>
                <a:cxn ang="0">
                  <a:pos x="1631" y="230"/>
                </a:cxn>
                <a:cxn ang="0">
                  <a:pos x="1734" y="329"/>
                </a:cxn>
                <a:cxn ang="0">
                  <a:pos x="1823" y="442"/>
                </a:cxn>
                <a:cxn ang="0">
                  <a:pos x="1896" y="569"/>
                </a:cxn>
                <a:cxn ang="0">
                  <a:pos x="1950" y="704"/>
                </a:cxn>
                <a:cxn ang="0">
                  <a:pos x="1982" y="851"/>
                </a:cxn>
                <a:cxn ang="0">
                  <a:pos x="1994" y="1002"/>
                </a:cxn>
                <a:cxn ang="0">
                  <a:pos x="1982" y="1155"/>
                </a:cxn>
                <a:cxn ang="0">
                  <a:pos x="1950" y="1299"/>
                </a:cxn>
                <a:cxn ang="0">
                  <a:pos x="1896" y="1436"/>
                </a:cxn>
                <a:cxn ang="0">
                  <a:pos x="1823" y="1563"/>
                </a:cxn>
                <a:cxn ang="0">
                  <a:pos x="1734" y="1676"/>
                </a:cxn>
                <a:cxn ang="0">
                  <a:pos x="1631" y="1775"/>
                </a:cxn>
                <a:cxn ang="0">
                  <a:pos x="1514" y="1859"/>
                </a:cxn>
                <a:cxn ang="0">
                  <a:pos x="1385" y="1926"/>
                </a:cxn>
                <a:cxn ang="0">
                  <a:pos x="1246" y="1974"/>
                </a:cxn>
                <a:cxn ang="0">
                  <a:pos x="1099" y="2000"/>
                </a:cxn>
                <a:cxn ang="0">
                  <a:pos x="946" y="2004"/>
                </a:cxn>
                <a:cxn ang="0">
                  <a:pos x="798" y="1984"/>
                </a:cxn>
                <a:cxn ang="0">
                  <a:pos x="655" y="1944"/>
                </a:cxn>
                <a:cxn ang="0">
                  <a:pos x="522" y="1885"/>
                </a:cxn>
                <a:cxn ang="0">
                  <a:pos x="401" y="1805"/>
                </a:cxn>
                <a:cxn ang="0">
                  <a:pos x="294" y="1710"/>
                </a:cxn>
                <a:cxn ang="0">
                  <a:pos x="199" y="1601"/>
                </a:cxn>
                <a:cxn ang="0">
                  <a:pos x="121" y="1480"/>
                </a:cxn>
                <a:cxn ang="0">
                  <a:pos x="62" y="1347"/>
                </a:cxn>
                <a:cxn ang="0">
                  <a:pos x="20" y="1204"/>
                </a:cxn>
                <a:cxn ang="0">
                  <a:pos x="2" y="1053"/>
                </a:cxn>
                <a:cxn ang="0">
                  <a:pos x="6" y="901"/>
                </a:cxn>
                <a:cxn ang="0">
                  <a:pos x="32" y="752"/>
                </a:cxn>
                <a:cxn ang="0">
                  <a:pos x="80" y="613"/>
                </a:cxn>
                <a:cxn ang="0">
                  <a:pos x="145" y="484"/>
                </a:cxn>
                <a:cxn ang="0">
                  <a:pos x="228" y="365"/>
                </a:cxn>
                <a:cxn ang="0">
                  <a:pos x="328" y="262"/>
                </a:cxn>
                <a:cxn ang="0">
                  <a:pos x="441" y="173"/>
                </a:cxn>
                <a:cxn ang="0">
                  <a:pos x="566" y="99"/>
                </a:cxn>
                <a:cxn ang="0">
                  <a:pos x="700" y="46"/>
                </a:cxn>
                <a:cxn ang="0">
                  <a:pos x="845" y="12"/>
                </a:cxn>
                <a:cxn ang="0">
                  <a:pos x="998" y="0"/>
                </a:cxn>
              </a:cxnLst>
              <a:rect l="0" t="0" r="r" b="b"/>
              <a:pathLst>
                <a:path w="1994" h="2006">
                  <a:moveTo>
                    <a:pt x="998" y="0"/>
                  </a:moveTo>
                  <a:lnTo>
                    <a:pt x="1048" y="2"/>
                  </a:lnTo>
                  <a:lnTo>
                    <a:pt x="1099" y="6"/>
                  </a:lnTo>
                  <a:lnTo>
                    <a:pt x="1149" y="12"/>
                  </a:lnTo>
                  <a:lnTo>
                    <a:pt x="1198" y="20"/>
                  </a:lnTo>
                  <a:lnTo>
                    <a:pt x="1246" y="32"/>
                  </a:lnTo>
                  <a:lnTo>
                    <a:pt x="1294" y="46"/>
                  </a:lnTo>
                  <a:lnTo>
                    <a:pt x="1339" y="62"/>
                  </a:lnTo>
                  <a:lnTo>
                    <a:pt x="1385" y="79"/>
                  </a:lnTo>
                  <a:lnTo>
                    <a:pt x="1428" y="99"/>
                  </a:lnTo>
                  <a:lnTo>
                    <a:pt x="1472" y="121"/>
                  </a:lnTo>
                  <a:lnTo>
                    <a:pt x="1514" y="147"/>
                  </a:lnTo>
                  <a:lnTo>
                    <a:pt x="1553" y="173"/>
                  </a:lnTo>
                  <a:lnTo>
                    <a:pt x="1593" y="200"/>
                  </a:lnTo>
                  <a:lnTo>
                    <a:pt x="1631" y="230"/>
                  </a:lnTo>
                  <a:lnTo>
                    <a:pt x="1666" y="262"/>
                  </a:lnTo>
                  <a:lnTo>
                    <a:pt x="1702" y="294"/>
                  </a:lnTo>
                  <a:lnTo>
                    <a:pt x="1734" y="329"/>
                  </a:lnTo>
                  <a:lnTo>
                    <a:pt x="1766" y="365"/>
                  </a:lnTo>
                  <a:lnTo>
                    <a:pt x="1795" y="403"/>
                  </a:lnTo>
                  <a:lnTo>
                    <a:pt x="1823" y="442"/>
                  </a:lnTo>
                  <a:lnTo>
                    <a:pt x="1849" y="484"/>
                  </a:lnTo>
                  <a:lnTo>
                    <a:pt x="1873" y="526"/>
                  </a:lnTo>
                  <a:lnTo>
                    <a:pt x="1896" y="569"/>
                  </a:lnTo>
                  <a:lnTo>
                    <a:pt x="1916" y="613"/>
                  </a:lnTo>
                  <a:lnTo>
                    <a:pt x="1934" y="659"/>
                  </a:lnTo>
                  <a:lnTo>
                    <a:pt x="1950" y="704"/>
                  </a:lnTo>
                  <a:lnTo>
                    <a:pt x="1962" y="752"/>
                  </a:lnTo>
                  <a:lnTo>
                    <a:pt x="1974" y="802"/>
                  </a:lnTo>
                  <a:lnTo>
                    <a:pt x="1982" y="851"/>
                  </a:lnTo>
                  <a:lnTo>
                    <a:pt x="1990" y="901"/>
                  </a:lnTo>
                  <a:lnTo>
                    <a:pt x="1994" y="952"/>
                  </a:lnTo>
                  <a:lnTo>
                    <a:pt x="1994" y="1002"/>
                  </a:lnTo>
                  <a:lnTo>
                    <a:pt x="1994" y="1053"/>
                  </a:lnTo>
                  <a:lnTo>
                    <a:pt x="1990" y="1105"/>
                  </a:lnTo>
                  <a:lnTo>
                    <a:pt x="1982" y="1155"/>
                  </a:lnTo>
                  <a:lnTo>
                    <a:pt x="1974" y="1204"/>
                  </a:lnTo>
                  <a:lnTo>
                    <a:pt x="1962" y="1252"/>
                  </a:lnTo>
                  <a:lnTo>
                    <a:pt x="1950" y="1299"/>
                  </a:lnTo>
                  <a:lnTo>
                    <a:pt x="1934" y="1347"/>
                  </a:lnTo>
                  <a:lnTo>
                    <a:pt x="1916" y="1393"/>
                  </a:lnTo>
                  <a:lnTo>
                    <a:pt x="1896" y="1436"/>
                  </a:lnTo>
                  <a:lnTo>
                    <a:pt x="1873" y="1480"/>
                  </a:lnTo>
                  <a:lnTo>
                    <a:pt x="1849" y="1522"/>
                  </a:lnTo>
                  <a:lnTo>
                    <a:pt x="1823" y="1563"/>
                  </a:lnTo>
                  <a:lnTo>
                    <a:pt x="1795" y="1601"/>
                  </a:lnTo>
                  <a:lnTo>
                    <a:pt x="1766" y="1639"/>
                  </a:lnTo>
                  <a:lnTo>
                    <a:pt x="1734" y="1676"/>
                  </a:lnTo>
                  <a:lnTo>
                    <a:pt x="1702" y="1710"/>
                  </a:lnTo>
                  <a:lnTo>
                    <a:pt x="1666" y="1744"/>
                  </a:lnTo>
                  <a:lnTo>
                    <a:pt x="1631" y="1775"/>
                  </a:lnTo>
                  <a:lnTo>
                    <a:pt x="1593" y="1805"/>
                  </a:lnTo>
                  <a:lnTo>
                    <a:pt x="1553" y="1833"/>
                  </a:lnTo>
                  <a:lnTo>
                    <a:pt x="1514" y="1859"/>
                  </a:lnTo>
                  <a:lnTo>
                    <a:pt x="1472" y="1885"/>
                  </a:lnTo>
                  <a:lnTo>
                    <a:pt x="1428" y="1906"/>
                  </a:lnTo>
                  <a:lnTo>
                    <a:pt x="1385" y="1926"/>
                  </a:lnTo>
                  <a:lnTo>
                    <a:pt x="1339" y="1944"/>
                  </a:lnTo>
                  <a:lnTo>
                    <a:pt x="1294" y="1960"/>
                  </a:lnTo>
                  <a:lnTo>
                    <a:pt x="1246" y="1974"/>
                  </a:lnTo>
                  <a:lnTo>
                    <a:pt x="1198" y="1984"/>
                  </a:lnTo>
                  <a:lnTo>
                    <a:pt x="1149" y="1994"/>
                  </a:lnTo>
                  <a:lnTo>
                    <a:pt x="1099" y="2000"/>
                  </a:lnTo>
                  <a:lnTo>
                    <a:pt x="1048" y="2004"/>
                  </a:lnTo>
                  <a:lnTo>
                    <a:pt x="998" y="2006"/>
                  </a:lnTo>
                  <a:lnTo>
                    <a:pt x="946" y="2004"/>
                  </a:lnTo>
                  <a:lnTo>
                    <a:pt x="895" y="2000"/>
                  </a:lnTo>
                  <a:lnTo>
                    <a:pt x="845" y="1994"/>
                  </a:lnTo>
                  <a:lnTo>
                    <a:pt x="798" y="1984"/>
                  </a:lnTo>
                  <a:lnTo>
                    <a:pt x="748" y="1974"/>
                  </a:lnTo>
                  <a:lnTo>
                    <a:pt x="700" y="1960"/>
                  </a:lnTo>
                  <a:lnTo>
                    <a:pt x="655" y="1944"/>
                  </a:lnTo>
                  <a:lnTo>
                    <a:pt x="609" y="1926"/>
                  </a:lnTo>
                  <a:lnTo>
                    <a:pt x="566" y="1906"/>
                  </a:lnTo>
                  <a:lnTo>
                    <a:pt x="522" y="1885"/>
                  </a:lnTo>
                  <a:lnTo>
                    <a:pt x="480" y="1859"/>
                  </a:lnTo>
                  <a:lnTo>
                    <a:pt x="441" y="1833"/>
                  </a:lnTo>
                  <a:lnTo>
                    <a:pt x="401" y="1805"/>
                  </a:lnTo>
                  <a:lnTo>
                    <a:pt x="363" y="1775"/>
                  </a:lnTo>
                  <a:lnTo>
                    <a:pt x="328" y="1744"/>
                  </a:lnTo>
                  <a:lnTo>
                    <a:pt x="294" y="1710"/>
                  </a:lnTo>
                  <a:lnTo>
                    <a:pt x="260" y="1676"/>
                  </a:lnTo>
                  <a:lnTo>
                    <a:pt x="228" y="1639"/>
                  </a:lnTo>
                  <a:lnTo>
                    <a:pt x="199" y="1601"/>
                  </a:lnTo>
                  <a:lnTo>
                    <a:pt x="171" y="1563"/>
                  </a:lnTo>
                  <a:lnTo>
                    <a:pt x="145" y="1522"/>
                  </a:lnTo>
                  <a:lnTo>
                    <a:pt x="121" y="1480"/>
                  </a:lnTo>
                  <a:lnTo>
                    <a:pt x="99" y="1436"/>
                  </a:lnTo>
                  <a:lnTo>
                    <a:pt x="80" y="1393"/>
                  </a:lnTo>
                  <a:lnTo>
                    <a:pt x="62" y="1347"/>
                  </a:lnTo>
                  <a:lnTo>
                    <a:pt x="46" y="1299"/>
                  </a:lnTo>
                  <a:lnTo>
                    <a:pt x="32" y="1252"/>
                  </a:lnTo>
                  <a:lnTo>
                    <a:pt x="20" y="1204"/>
                  </a:lnTo>
                  <a:lnTo>
                    <a:pt x="12" y="1155"/>
                  </a:lnTo>
                  <a:lnTo>
                    <a:pt x="6" y="1105"/>
                  </a:lnTo>
                  <a:lnTo>
                    <a:pt x="2" y="1053"/>
                  </a:lnTo>
                  <a:lnTo>
                    <a:pt x="0" y="1002"/>
                  </a:lnTo>
                  <a:lnTo>
                    <a:pt x="2" y="952"/>
                  </a:lnTo>
                  <a:lnTo>
                    <a:pt x="6" y="901"/>
                  </a:lnTo>
                  <a:lnTo>
                    <a:pt x="12" y="851"/>
                  </a:lnTo>
                  <a:lnTo>
                    <a:pt x="20" y="802"/>
                  </a:lnTo>
                  <a:lnTo>
                    <a:pt x="32" y="752"/>
                  </a:lnTo>
                  <a:lnTo>
                    <a:pt x="46" y="704"/>
                  </a:lnTo>
                  <a:lnTo>
                    <a:pt x="62" y="659"/>
                  </a:lnTo>
                  <a:lnTo>
                    <a:pt x="80" y="613"/>
                  </a:lnTo>
                  <a:lnTo>
                    <a:pt x="99" y="569"/>
                  </a:lnTo>
                  <a:lnTo>
                    <a:pt x="121" y="526"/>
                  </a:lnTo>
                  <a:lnTo>
                    <a:pt x="145" y="484"/>
                  </a:lnTo>
                  <a:lnTo>
                    <a:pt x="171" y="442"/>
                  </a:lnTo>
                  <a:lnTo>
                    <a:pt x="199" y="403"/>
                  </a:lnTo>
                  <a:lnTo>
                    <a:pt x="228" y="365"/>
                  </a:lnTo>
                  <a:lnTo>
                    <a:pt x="260" y="329"/>
                  </a:lnTo>
                  <a:lnTo>
                    <a:pt x="294" y="294"/>
                  </a:lnTo>
                  <a:lnTo>
                    <a:pt x="328" y="262"/>
                  </a:lnTo>
                  <a:lnTo>
                    <a:pt x="363" y="230"/>
                  </a:lnTo>
                  <a:lnTo>
                    <a:pt x="401" y="200"/>
                  </a:lnTo>
                  <a:lnTo>
                    <a:pt x="441" y="173"/>
                  </a:lnTo>
                  <a:lnTo>
                    <a:pt x="480" y="147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09" y="79"/>
                  </a:lnTo>
                  <a:lnTo>
                    <a:pt x="655" y="62"/>
                  </a:lnTo>
                  <a:lnTo>
                    <a:pt x="700" y="46"/>
                  </a:lnTo>
                  <a:lnTo>
                    <a:pt x="748" y="32"/>
                  </a:lnTo>
                  <a:lnTo>
                    <a:pt x="798" y="20"/>
                  </a:lnTo>
                  <a:lnTo>
                    <a:pt x="845" y="12"/>
                  </a:lnTo>
                  <a:lnTo>
                    <a:pt x="895" y="6"/>
                  </a:lnTo>
                  <a:lnTo>
                    <a:pt x="946" y="2"/>
                  </a:lnTo>
                  <a:lnTo>
                    <a:pt x="998" y="0"/>
                  </a:lnTo>
                </a:path>
              </a:pathLst>
            </a:custGeom>
            <a:noFill/>
            <a:ln w="158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61" name="Freeform 145"/>
            <p:cNvSpPr>
              <a:spLocks/>
            </p:cNvSpPr>
            <p:nvPr/>
          </p:nvSpPr>
          <p:spPr bwMode="auto">
            <a:xfrm>
              <a:off x="425" y="1790"/>
              <a:ext cx="494" cy="534"/>
            </a:xfrm>
            <a:custGeom>
              <a:avLst/>
              <a:gdLst/>
              <a:ahLst/>
              <a:cxnLst>
                <a:cxn ang="0">
                  <a:pos x="988" y="1068"/>
                </a:cxn>
                <a:cxn ang="0">
                  <a:pos x="944" y="1066"/>
                </a:cxn>
                <a:cxn ang="0">
                  <a:pos x="899" y="1062"/>
                </a:cxn>
                <a:cxn ang="0">
                  <a:pos x="855" y="1056"/>
                </a:cxn>
                <a:cxn ang="0">
                  <a:pos x="817" y="1050"/>
                </a:cxn>
                <a:cxn ang="0">
                  <a:pos x="774" y="1042"/>
                </a:cxn>
                <a:cxn ang="0">
                  <a:pos x="742" y="1034"/>
                </a:cxn>
                <a:cxn ang="0">
                  <a:pos x="708" y="1024"/>
                </a:cxn>
                <a:cxn ang="0">
                  <a:pos x="678" y="1014"/>
                </a:cxn>
                <a:cxn ang="0">
                  <a:pos x="641" y="1000"/>
                </a:cxn>
                <a:cxn ang="0">
                  <a:pos x="573" y="970"/>
                </a:cxn>
                <a:cxn ang="0">
                  <a:pos x="516" y="943"/>
                </a:cxn>
                <a:cxn ang="0">
                  <a:pos x="482" y="921"/>
                </a:cxn>
                <a:cxn ang="0">
                  <a:pos x="442" y="897"/>
                </a:cxn>
                <a:cxn ang="0">
                  <a:pos x="389" y="859"/>
                </a:cxn>
                <a:cxn ang="0">
                  <a:pos x="335" y="814"/>
                </a:cxn>
                <a:cxn ang="0">
                  <a:pos x="306" y="786"/>
                </a:cxn>
                <a:cxn ang="0">
                  <a:pos x="266" y="746"/>
                </a:cxn>
                <a:cxn ang="0">
                  <a:pos x="226" y="701"/>
                </a:cxn>
                <a:cxn ang="0">
                  <a:pos x="196" y="661"/>
                </a:cxn>
                <a:cxn ang="0">
                  <a:pos x="171" y="625"/>
                </a:cxn>
                <a:cxn ang="0">
                  <a:pos x="145" y="586"/>
                </a:cxn>
                <a:cxn ang="0">
                  <a:pos x="123" y="548"/>
                </a:cxn>
                <a:cxn ang="0">
                  <a:pos x="91" y="488"/>
                </a:cxn>
                <a:cxn ang="0">
                  <a:pos x="58" y="405"/>
                </a:cxn>
                <a:cxn ang="0">
                  <a:pos x="42" y="353"/>
                </a:cxn>
                <a:cxn ang="0">
                  <a:pos x="28" y="302"/>
                </a:cxn>
                <a:cxn ang="0">
                  <a:pos x="16" y="252"/>
                </a:cxn>
                <a:cxn ang="0">
                  <a:pos x="6" y="191"/>
                </a:cxn>
                <a:cxn ang="0">
                  <a:pos x="2" y="145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2" y="0"/>
                </a:cxn>
              </a:cxnLst>
              <a:rect l="0" t="0" r="r" b="b"/>
              <a:pathLst>
                <a:path w="988" h="1068">
                  <a:moveTo>
                    <a:pt x="988" y="1068"/>
                  </a:moveTo>
                  <a:lnTo>
                    <a:pt x="944" y="1066"/>
                  </a:lnTo>
                  <a:lnTo>
                    <a:pt x="899" y="1062"/>
                  </a:lnTo>
                  <a:lnTo>
                    <a:pt x="855" y="1056"/>
                  </a:lnTo>
                  <a:lnTo>
                    <a:pt x="817" y="1050"/>
                  </a:lnTo>
                  <a:lnTo>
                    <a:pt x="774" y="1042"/>
                  </a:lnTo>
                  <a:lnTo>
                    <a:pt x="742" y="1034"/>
                  </a:lnTo>
                  <a:lnTo>
                    <a:pt x="708" y="1024"/>
                  </a:lnTo>
                  <a:lnTo>
                    <a:pt x="678" y="1014"/>
                  </a:lnTo>
                  <a:lnTo>
                    <a:pt x="641" y="1000"/>
                  </a:lnTo>
                  <a:lnTo>
                    <a:pt x="573" y="970"/>
                  </a:lnTo>
                  <a:lnTo>
                    <a:pt x="516" y="943"/>
                  </a:lnTo>
                  <a:lnTo>
                    <a:pt x="482" y="921"/>
                  </a:lnTo>
                  <a:lnTo>
                    <a:pt x="442" y="897"/>
                  </a:lnTo>
                  <a:lnTo>
                    <a:pt x="389" y="859"/>
                  </a:lnTo>
                  <a:lnTo>
                    <a:pt x="335" y="814"/>
                  </a:lnTo>
                  <a:lnTo>
                    <a:pt x="306" y="786"/>
                  </a:lnTo>
                  <a:lnTo>
                    <a:pt x="266" y="746"/>
                  </a:lnTo>
                  <a:lnTo>
                    <a:pt x="226" y="701"/>
                  </a:lnTo>
                  <a:lnTo>
                    <a:pt x="196" y="661"/>
                  </a:lnTo>
                  <a:lnTo>
                    <a:pt x="171" y="625"/>
                  </a:lnTo>
                  <a:lnTo>
                    <a:pt x="145" y="586"/>
                  </a:lnTo>
                  <a:lnTo>
                    <a:pt x="123" y="548"/>
                  </a:lnTo>
                  <a:lnTo>
                    <a:pt x="91" y="488"/>
                  </a:lnTo>
                  <a:lnTo>
                    <a:pt x="58" y="405"/>
                  </a:lnTo>
                  <a:lnTo>
                    <a:pt x="42" y="353"/>
                  </a:lnTo>
                  <a:lnTo>
                    <a:pt x="28" y="302"/>
                  </a:lnTo>
                  <a:lnTo>
                    <a:pt x="16" y="252"/>
                  </a:lnTo>
                  <a:lnTo>
                    <a:pt x="6" y="191"/>
                  </a:lnTo>
                  <a:lnTo>
                    <a:pt x="2" y="145"/>
                  </a:lnTo>
                  <a:lnTo>
                    <a:pt x="0" y="96"/>
                  </a:lnTo>
                  <a:lnTo>
                    <a:pt x="0" y="48"/>
                  </a:lnTo>
                  <a:lnTo>
                    <a:pt x="2" y="0"/>
                  </a:lnTo>
                </a:path>
              </a:pathLst>
            </a:custGeom>
            <a:noFill/>
            <a:ln w="158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62" name="Freeform 146"/>
            <p:cNvSpPr>
              <a:spLocks/>
            </p:cNvSpPr>
            <p:nvPr/>
          </p:nvSpPr>
          <p:spPr bwMode="auto">
            <a:xfrm>
              <a:off x="887" y="2212"/>
              <a:ext cx="32" cy="206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14" y="413"/>
                </a:cxn>
                <a:cxn ang="0">
                  <a:pos x="56" y="413"/>
                </a:cxn>
                <a:cxn ang="0">
                  <a:pos x="64" y="2"/>
                </a:cxn>
                <a:cxn ang="0">
                  <a:pos x="22" y="0"/>
                </a:cxn>
                <a:cxn ang="0">
                  <a:pos x="0" y="413"/>
                </a:cxn>
              </a:cxnLst>
              <a:rect l="0" t="0" r="r" b="b"/>
              <a:pathLst>
                <a:path w="64" h="413">
                  <a:moveTo>
                    <a:pt x="0" y="413"/>
                  </a:moveTo>
                  <a:lnTo>
                    <a:pt x="14" y="413"/>
                  </a:lnTo>
                  <a:lnTo>
                    <a:pt x="56" y="413"/>
                  </a:lnTo>
                  <a:lnTo>
                    <a:pt x="64" y="2"/>
                  </a:lnTo>
                  <a:lnTo>
                    <a:pt x="22" y="0"/>
                  </a:lnTo>
                  <a:lnTo>
                    <a:pt x="0" y="413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63" name="Freeform 147"/>
            <p:cNvSpPr>
              <a:spLocks/>
            </p:cNvSpPr>
            <p:nvPr/>
          </p:nvSpPr>
          <p:spPr bwMode="auto">
            <a:xfrm>
              <a:off x="859" y="2210"/>
              <a:ext cx="45" cy="208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10" y="413"/>
                </a:cxn>
                <a:cxn ang="0">
                  <a:pos x="55" y="417"/>
                </a:cxn>
                <a:cxn ang="0">
                  <a:pos x="89" y="4"/>
                </a:cxn>
                <a:cxn ang="0">
                  <a:pos x="44" y="0"/>
                </a:cxn>
                <a:cxn ang="0">
                  <a:pos x="0" y="411"/>
                </a:cxn>
              </a:cxnLst>
              <a:rect l="0" t="0" r="r" b="b"/>
              <a:pathLst>
                <a:path w="89" h="417">
                  <a:moveTo>
                    <a:pt x="0" y="411"/>
                  </a:moveTo>
                  <a:lnTo>
                    <a:pt x="10" y="413"/>
                  </a:lnTo>
                  <a:lnTo>
                    <a:pt x="55" y="417"/>
                  </a:lnTo>
                  <a:lnTo>
                    <a:pt x="89" y="4"/>
                  </a:lnTo>
                  <a:lnTo>
                    <a:pt x="44" y="0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64" name="Freeform 148"/>
            <p:cNvSpPr>
              <a:spLocks/>
            </p:cNvSpPr>
            <p:nvPr/>
          </p:nvSpPr>
          <p:spPr bwMode="auto">
            <a:xfrm>
              <a:off x="836" y="2208"/>
              <a:ext cx="50" cy="207"/>
            </a:xfrm>
            <a:custGeom>
              <a:avLst/>
              <a:gdLst/>
              <a:ahLst/>
              <a:cxnLst>
                <a:cxn ang="0">
                  <a:pos x="0" y="408"/>
                </a:cxn>
                <a:cxn ang="0">
                  <a:pos x="4" y="408"/>
                </a:cxn>
                <a:cxn ang="0">
                  <a:pos x="48" y="414"/>
                </a:cxn>
                <a:cxn ang="0">
                  <a:pos x="101" y="5"/>
                </a:cxn>
                <a:cxn ang="0">
                  <a:pos x="58" y="0"/>
                </a:cxn>
                <a:cxn ang="0">
                  <a:pos x="0" y="408"/>
                </a:cxn>
              </a:cxnLst>
              <a:rect l="0" t="0" r="r" b="b"/>
              <a:pathLst>
                <a:path w="101" h="414">
                  <a:moveTo>
                    <a:pt x="0" y="408"/>
                  </a:moveTo>
                  <a:lnTo>
                    <a:pt x="4" y="408"/>
                  </a:lnTo>
                  <a:lnTo>
                    <a:pt x="48" y="414"/>
                  </a:lnTo>
                  <a:lnTo>
                    <a:pt x="101" y="5"/>
                  </a:lnTo>
                  <a:lnTo>
                    <a:pt x="58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65" name="Freeform 149"/>
            <p:cNvSpPr>
              <a:spLocks/>
            </p:cNvSpPr>
            <p:nvPr/>
          </p:nvSpPr>
          <p:spPr bwMode="auto">
            <a:xfrm>
              <a:off x="810" y="2205"/>
              <a:ext cx="57" cy="207"/>
            </a:xfrm>
            <a:custGeom>
              <a:avLst/>
              <a:gdLst/>
              <a:ahLst/>
              <a:cxnLst>
                <a:cxn ang="0">
                  <a:pos x="0" y="406"/>
                </a:cxn>
                <a:cxn ang="0">
                  <a:pos x="14" y="408"/>
                </a:cxn>
                <a:cxn ang="0">
                  <a:pos x="51" y="414"/>
                </a:cxn>
                <a:cxn ang="0">
                  <a:pos x="115" y="6"/>
                </a:cxn>
                <a:cxn ang="0">
                  <a:pos x="75" y="0"/>
                </a:cxn>
                <a:cxn ang="0">
                  <a:pos x="0" y="406"/>
                </a:cxn>
              </a:cxnLst>
              <a:rect l="0" t="0" r="r" b="b"/>
              <a:pathLst>
                <a:path w="115" h="414">
                  <a:moveTo>
                    <a:pt x="0" y="406"/>
                  </a:moveTo>
                  <a:lnTo>
                    <a:pt x="14" y="408"/>
                  </a:lnTo>
                  <a:lnTo>
                    <a:pt x="51" y="414"/>
                  </a:lnTo>
                  <a:lnTo>
                    <a:pt x="115" y="6"/>
                  </a:lnTo>
                  <a:lnTo>
                    <a:pt x="75" y="0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66" name="Freeform 150"/>
            <p:cNvSpPr>
              <a:spLocks/>
            </p:cNvSpPr>
            <p:nvPr/>
          </p:nvSpPr>
          <p:spPr bwMode="auto">
            <a:xfrm>
              <a:off x="785" y="2202"/>
              <a:ext cx="69" cy="206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8" y="402"/>
                </a:cxn>
                <a:cxn ang="0">
                  <a:pos x="50" y="412"/>
                </a:cxn>
                <a:cxn ang="0">
                  <a:pos x="137" y="8"/>
                </a:cxn>
                <a:cxn ang="0">
                  <a:pos x="95" y="0"/>
                </a:cxn>
                <a:cxn ang="0">
                  <a:pos x="0" y="400"/>
                </a:cxn>
              </a:cxnLst>
              <a:rect l="0" t="0" r="r" b="b"/>
              <a:pathLst>
                <a:path w="137" h="412">
                  <a:moveTo>
                    <a:pt x="0" y="400"/>
                  </a:moveTo>
                  <a:lnTo>
                    <a:pt x="8" y="402"/>
                  </a:lnTo>
                  <a:lnTo>
                    <a:pt x="50" y="412"/>
                  </a:lnTo>
                  <a:lnTo>
                    <a:pt x="137" y="8"/>
                  </a:lnTo>
                  <a:lnTo>
                    <a:pt x="95" y="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67" name="Freeform 151"/>
            <p:cNvSpPr>
              <a:spLocks/>
            </p:cNvSpPr>
            <p:nvPr/>
          </p:nvSpPr>
          <p:spPr bwMode="auto">
            <a:xfrm>
              <a:off x="767" y="2199"/>
              <a:ext cx="70" cy="203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4" y="398"/>
                </a:cxn>
                <a:cxn ang="0">
                  <a:pos x="36" y="406"/>
                </a:cxn>
                <a:cxn ang="0">
                  <a:pos x="139" y="8"/>
                </a:cxn>
                <a:cxn ang="0">
                  <a:pos x="108" y="0"/>
                </a:cxn>
                <a:cxn ang="0">
                  <a:pos x="0" y="396"/>
                </a:cxn>
              </a:cxnLst>
              <a:rect l="0" t="0" r="r" b="b"/>
              <a:pathLst>
                <a:path w="139" h="406">
                  <a:moveTo>
                    <a:pt x="0" y="396"/>
                  </a:moveTo>
                  <a:lnTo>
                    <a:pt x="4" y="398"/>
                  </a:lnTo>
                  <a:lnTo>
                    <a:pt x="36" y="406"/>
                  </a:lnTo>
                  <a:lnTo>
                    <a:pt x="139" y="8"/>
                  </a:lnTo>
                  <a:lnTo>
                    <a:pt x="108" y="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68" name="Freeform 152"/>
            <p:cNvSpPr>
              <a:spLocks/>
            </p:cNvSpPr>
            <p:nvPr/>
          </p:nvSpPr>
          <p:spPr bwMode="auto">
            <a:xfrm>
              <a:off x="746" y="2194"/>
              <a:ext cx="77" cy="203"/>
            </a:xfrm>
            <a:custGeom>
              <a:avLst/>
              <a:gdLst/>
              <a:ahLst/>
              <a:cxnLst>
                <a:cxn ang="0">
                  <a:pos x="0" y="395"/>
                </a:cxn>
                <a:cxn ang="0">
                  <a:pos x="8" y="398"/>
                </a:cxn>
                <a:cxn ang="0">
                  <a:pos x="41" y="406"/>
                </a:cxn>
                <a:cxn ang="0">
                  <a:pos x="153" y="10"/>
                </a:cxn>
                <a:cxn ang="0">
                  <a:pos x="119" y="0"/>
                </a:cxn>
                <a:cxn ang="0">
                  <a:pos x="0" y="395"/>
                </a:cxn>
              </a:cxnLst>
              <a:rect l="0" t="0" r="r" b="b"/>
              <a:pathLst>
                <a:path w="153" h="406">
                  <a:moveTo>
                    <a:pt x="0" y="395"/>
                  </a:moveTo>
                  <a:lnTo>
                    <a:pt x="8" y="398"/>
                  </a:lnTo>
                  <a:lnTo>
                    <a:pt x="41" y="406"/>
                  </a:lnTo>
                  <a:lnTo>
                    <a:pt x="153" y="10"/>
                  </a:lnTo>
                  <a:lnTo>
                    <a:pt x="119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69" name="Freeform 153"/>
            <p:cNvSpPr>
              <a:spLocks/>
            </p:cNvSpPr>
            <p:nvPr/>
          </p:nvSpPr>
          <p:spPr bwMode="auto">
            <a:xfrm>
              <a:off x="729" y="2191"/>
              <a:ext cx="81" cy="200"/>
            </a:xfrm>
            <a:custGeom>
              <a:avLst/>
              <a:gdLst/>
              <a:ahLst/>
              <a:cxnLst>
                <a:cxn ang="0">
                  <a:pos x="0" y="391"/>
                </a:cxn>
                <a:cxn ang="0">
                  <a:pos x="6" y="391"/>
                </a:cxn>
                <a:cxn ang="0">
                  <a:pos x="36" y="401"/>
                </a:cxn>
                <a:cxn ang="0">
                  <a:pos x="163" y="10"/>
                </a:cxn>
                <a:cxn ang="0">
                  <a:pos x="133" y="0"/>
                </a:cxn>
                <a:cxn ang="0">
                  <a:pos x="0" y="391"/>
                </a:cxn>
              </a:cxnLst>
              <a:rect l="0" t="0" r="r" b="b"/>
              <a:pathLst>
                <a:path w="163" h="401">
                  <a:moveTo>
                    <a:pt x="0" y="391"/>
                  </a:moveTo>
                  <a:lnTo>
                    <a:pt x="6" y="391"/>
                  </a:lnTo>
                  <a:lnTo>
                    <a:pt x="36" y="401"/>
                  </a:lnTo>
                  <a:lnTo>
                    <a:pt x="163" y="10"/>
                  </a:lnTo>
                  <a:lnTo>
                    <a:pt x="133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70" name="Freeform 154"/>
            <p:cNvSpPr>
              <a:spLocks/>
            </p:cNvSpPr>
            <p:nvPr/>
          </p:nvSpPr>
          <p:spPr bwMode="auto">
            <a:xfrm>
              <a:off x="703" y="2185"/>
              <a:ext cx="94" cy="201"/>
            </a:xfrm>
            <a:custGeom>
              <a:avLst/>
              <a:gdLst/>
              <a:ahLst/>
              <a:cxnLst>
                <a:cxn ang="0">
                  <a:pos x="0" y="383"/>
                </a:cxn>
                <a:cxn ang="0">
                  <a:pos x="13" y="389"/>
                </a:cxn>
                <a:cxn ang="0">
                  <a:pos x="51" y="403"/>
                </a:cxn>
                <a:cxn ang="0">
                  <a:pos x="188" y="12"/>
                </a:cxn>
                <a:cxn ang="0">
                  <a:pos x="150" y="0"/>
                </a:cxn>
                <a:cxn ang="0">
                  <a:pos x="0" y="383"/>
                </a:cxn>
              </a:cxnLst>
              <a:rect l="0" t="0" r="r" b="b"/>
              <a:pathLst>
                <a:path w="188" h="403">
                  <a:moveTo>
                    <a:pt x="0" y="383"/>
                  </a:moveTo>
                  <a:lnTo>
                    <a:pt x="13" y="389"/>
                  </a:lnTo>
                  <a:lnTo>
                    <a:pt x="51" y="403"/>
                  </a:lnTo>
                  <a:lnTo>
                    <a:pt x="188" y="12"/>
                  </a:lnTo>
                  <a:lnTo>
                    <a:pt x="150" y="0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71" name="Freeform 155"/>
            <p:cNvSpPr>
              <a:spLocks/>
            </p:cNvSpPr>
            <p:nvPr/>
          </p:nvSpPr>
          <p:spPr bwMode="auto">
            <a:xfrm>
              <a:off x="664" y="2173"/>
              <a:ext cx="120" cy="203"/>
            </a:xfrm>
            <a:custGeom>
              <a:avLst/>
              <a:gdLst/>
              <a:ahLst/>
              <a:cxnLst>
                <a:cxn ang="0">
                  <a:pos x="0" y="373"/>
                </a:cxn>
                <a:cxn ang="0">
                  <a:pos x="12" y="379"/>
                </a:cxn>
                <a:cxn ang="0">
                  <a:pos x="78" y="407"/>
                </a:cxn>
                <a:cxn ang="0">
                  <a:pos x="240" y="28"/>
                </a:cxn>
                <a:cxn ang="0">
                  <a:pos x="175" y="0"/>
                </a:cxn>
                <a:cxn ang="0">
                  <a:pos x="0" y="373"/>
                </a:cxn>
              </a:cxnLst>
              <a:rect l="0" t="0" r="r" b="b"/>
              <a:pathLst>
                <a:path w="240" h="407">
                  <a:moveTo>
                    <a:pt x="0" y="373"/>
                  </a:moveTo>
                  <a:lnTo>
                    <a:pt x="12" y="379"/>
                  </a:lnTo>
                  <a:lnTo>
                    <a:pt x="78" y="407"/>
                  </a:lnTo>
                  <a:lnTo>
                    <a:pt x="240" y="28"/>
                  </a:lnTo>
                  <a:lnTo>
                    <a:pt x="175" y="0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72" name="Freeform 156"/>
            <p:cNvSpPr>
              <a:spLocks/>
            </p:cNvSpPr>
            <p:nvPr/>
          </p:nvSpPr>
          <p:spPr bwMode="auto">
            <a:xfrm>
              <a:off x="627" y="2161"/>
              <a:ext cx="129" cy="199"/>
            </a:xfrm>
            <a:custGeom>
              <a:avLst/>
              <a:gdLst/>
              <a:ahLst/>
              <a:cxnLst>
                <a:cxn ang="0">
                  <a:pos x="0" y="359"/>
                </a:cxn>
                <a:cxn ang="0">
                  <a:pos x="16" y="367"/>
                </a:cxn>
                <a:cxn ang="0">
                  <a:pos x="73" y="397"/>
                </a:cxn>
                <a:cxn ang="0">
                  <a:pos x="258" y="28"/>
                </a:cxn>
                <a:cxn ang="0">
                  <a:pos x="200" y="0"/>
                </a:cxn>
                <a:cxn ang="0">
                  <a:pos x="0" y="359"/>
                </a:cxn>
              </a:cxnLst>
              <a:rect l="0" t="0" r="r" b="b"/>
              <a:pathLst>
                <a:path w="258" h="397">
                  <a:moveTo>
                    <a:pt x="0" y="359"/>
                  </a:moveTo>
                  <a:lnTo>
                    <a:pt x="16" y="367"/>
                  </a:lnTo>
                  <a:lnTo>
                    <a:pt x="73" y="397"/>
                  </a:lnTo>
                  <a:lnTo>
                    <a:pt x="258" y="28"/>
                  </a:lnTo>
                  <a:lnTo>
                    <a:pt x="200" y="0"/>
                  </a:lnTo>
                  <a:lnTo>
                    <a:pt x="0" y="359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73" name="Freeform 157"/>
            <p:cNvSpPr>
              <a:spLocks/>
            </p:cNvSpPr>
            <p:nvPr/>
          </p:nvSpPr>
          <p:spPr bwMode="auto">
            <a:xfrm>
              <a:off x="610" y="2155"/>
              <a:ext cx="125" cy="186"/>
            </a:xfrm>
            <a:custGeom>
              <a:avLst/>
              <a:gdLst/>
              <a:ahLst/>
              <a:cxnLst>
                <a:cxn ang="0">
                  <a:pos x="0" y="350"/>
                </a:cxn>
                <a:cxn ang="0">
                  <a:pos x="4" y="352"/>
                </a:cxn>
                <a:cxn ang="0">
                  <a:pos x="36" y="371"/>
                </a:cxn>
                <a:cxn ang="0">
                  <a:pos x="252" y="20"/>
                </a:cxn>
                <a:cxn ang="0">
                  <a:pos x="218" y="0"/>
                </a:cxn>
                <a:cxn ang="0">
                  <a:pos x="0" y="350"/>
                </a:cxn>
              </a:cxnLst>
              <a:rect l="0" t="0" r="r" b="b"/>
              <a:pathLst>
                <a:path w="252" h="371">
                  <a:moveTo>
                    <a:pt x="0" y="350"/>
                  </a:moveTo>
                  <a:lnTo>
                    <a:pt x="4" y="352"/>
                  </a:lnTo>
                  <a:lnTo>
                    <a:pt x="36" y="371"/>
                  </a:lnTo>
                  <a:lnTo>
                    <a:pt x="252" y="20"/>
                  </a:lnTo>
                  <a:lnTo>
                    <a:pt x="218" y="0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74" name="Freeform 158"/>
            <p:cNvSpPr>
              <a:spLocks/>
            </p:cNvSpPr>
            <p:nvPr/>
          </p:nvSpPr>
          <p:spPr bwMode="auto">
            <a:xfrm>
              <a:off x="585" y="2143"/>
              <a:ext cx="135" cy="187"/>
            </a:xfrm>
            <a:custGeom>
              <a:avLst/>
              <a:gdLst/>
              <a:ahLst/>
              <a:cxnLst>
                <a:cxn ang="0">
                  <a:pos x="0" y="341"/>
                </a:cxn>
                <a:cxn ang="0">
                  <a:pos x="10" y="347"/>
                </a:cxn>
                <a:cxn ang="0">
                  <a:pos x="50" y="373"/>
                </a:cxn>
                <a:cxn ang="0">
                  <a:pos x="270" y="23"/>
                </a:cxn>
                <a:cxn ang="0">
                  <a:pos x="231" y="0"/>
                </a:cxn>
                <a:cxn ang="0">
                  <a:pos x="0" y="341"/>
                </a:cxn>
              </a:cxnLst>
              <a:rect l="0" t="0" r="r" b="b"/>
              <a:pathLst>
                <a:path w="270" h="373">
                  <a:moveTo>
                    <a:pt x="0" y="341"/>
                  </a:moveTo>
                  <a:lnTo>
                    <a:pt x="10" y="347"/>
                  </a:lnTo>
                  <a:lnTo>
                    <a:pt x="50" y="373"/>
                  </a:lnTo>
                  <a:lnTo>
                    <a:pt x="270" y="23"/>
                  </a:lnTo>
                  <a:lnTo>
                    <a:pt x="231" y="0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75" name="Freeform 159"/>
            <p:cNvSpPr>
              <a:spLocks/>
            </p:cNvSpPr>
            <p:nvPr/>
          </p:nvSpPr>
          <p:spPr bwMode="auto">
            <a:xfrm>
              <a:off x="553" y="2127"/>
              <a:ext cx="152" cy="187"/>
            </a:xfrm>
            <a:custGeom>
              <a:avLst/>
              <a:gdLst/>
              <a:ahLst/>
              <a:cxnLst>
                <a:cxn ang="0">
                  <a:pos x="0" y="327"/>
                </a:cxn>
                <a:cxn ang="0">
                  <a:pos x="12" y="335"/>
                </a:cxn>
                <a:cxn ang="0">
                  <a:pos x="63" y="373"/>
                </a:cxn>
                <a:cxn ang="0">
                  <a:pos x="303" y="38"/>
                </a:cxn>
                <a:cxn ang="0">
                  <a:pos x="250" y="0"/>
                </a:cxn>
                <a:cxn ang="0">
                  <a:pos x="0" y="327"/>
                </a:cxn>
              </a:cxnLst>
              <a:rect l="0" t="0" r="r" b="b"/>
              <a:pathLst>
                <a:path w="303" h="373">
                  <a:moveTo>
                    <a:pt x="0" y="327"/>
                  </a:moveTo>
                  <a:lnTo>
                    <a:pt x="12" y="335"/>
                  </a:lnTo>
                  <a:lnTo>
                    <a:pt x="63" y="373"/>
                  </a:lnTo>
                  <a:lnTo>
                    <a:pt x="303" y="38"/>
                  </a:lnTo>
                  <a:lnTo>
                    <a:pt x="250" y="0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76" name="Freeform 160"/>
            <p:cNvSpPr>
              <a:spLocks/>
            </p:cNvSpPr>
            <p:nvPr/>
          </p:nvSpPr>
          <p:spPr bwMode="auto">
            <a:xfrm>
              <a:off x="519" y="2109"/>
              <a:ext cx="165" cy="182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11" y="320"/>
                </a:cxn>
                <a:cxn ang="0">
                  <a:pos x="67" y="365"/>
                </a:cxn>
                <a:cxn ang="0">
                  <a:pos x="329" y="46"/>
                </a:cxn>
                <a:cxn ang="0">
                  <a:pos x="273" y="0"/>
                </a:cxn>
                <a:cxn ang="0">
                  <a:pos x="0" y="308"/>
                </a:cxn>
              </a:cxnLst>
              <a:rect l="0" t="0" r="r" b="b"/>
              <a:pathLst>
                <a:path w="329" h="365">
                  <a:moveTo>
                    <a:pt x="0" y="308"/>
                  </a:moveTo>
                  <a:lnTo>
                    <a:pt x="11" y="320"/>
                  </a:lnTo>
                  <a:lnTo>
                    <a:pt x="67" y="365"/>
                  </a:lnTo>
                  <a:lnTo>
                    <a:pt x="329" y="46"/>
                  </a:lnTo>
                  <a:lnTo>
                    <a:pt x="273" y="0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77" name="Freeform 161"/>
            <p:cNvSpPr>
              <a:spLocks/>
            </p:cNvSpPr>
            <p:nvPr/>
          </p:nvSpPr>
          <p:spPr bwMode="auto">
            <a:xfrm>
              <a:off x="503" y="2101"/>
              <a:ext cx="160" cy="161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2" y="296"/>
                </a:cxn>
                <a:cxn ang="0">
                  <a:pos x="32" y="324"/>
                </a:cxn>
                <a:cxn ang="0">
                  <a:pos x="319" y="28"/>
                </a:cxn>
                <a:cxn ang="0">
                  <a:pos x="289" y="0"/>
                </a:cxn>
                <a:cxn ang="0">
                  <a:pos x="0" y="294"/>
                </a:cxn>
              </a:cxnLst>
              <a:rect l="0" t="0" r="r" b="b"/>
              <a:pathLst>
                <a:path w="319" h="324">
                  <a:moveTo>
                    <a:pt x="0" y="294"/>
                  </a:moveTo>
                  <a:lnTo>
                    <a:pt x="2" y="296"/>
                  </a:lnTo>
                  <a:lnTo>
                    <a:pt x="32" y="324"/>
                  </a:lnTo>
                  <a:lnTo>
                    <a:pt x="319" y="28"/>
                  </a:lnTo>
                  <a:lnTo>
                    <a:pt x="28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78" name="Freeform 162"/>
            <p:cNvSpPr>
              <a:spLocks/>
            </p:cNvSpPr>
            <p:nvPr/>
          </p:nvSpPr>
          <p:spPr bwMode="auto">
            <a:xfrm>
              <a:off x="478" y="2082"/>
              <a:ext cx="171" cy="165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12" y="291"/>
                </a:cxn>
                <a:cxn ang="0">
                  <a:pos x="52" y="331"/>
                </a:cxn>
                <a:cxn ang="0">
                  <a:pos x="343" y="39"/>
                </a:cxn>
                <a:cxn ang="0">
                  <a:pos x="304" y="0"/>
                </a:cxn>
                <a:cxn ang="0">
                  <a:pos x="0" y="279"/>
                </a:cxn>
              </a:cxnLst>
              <a:rect l="0" t="0" r="r" b="b"/>
              <a:pathLst>
                <a:path w="343" h="331">
                  <a:moveTo>
                    <a:pt x="0" y="279"/>
                  </a:moveTo>
                  <a:lnTo>
                    <a:pt x="12" y="291"/>
                  </a:lnTo>
                  <a:lnTo>
                    <a:pt x="52" y="331"/>
                  </a:lnTo>
                  <a:lnTo>
                    <a:pt x="343" y="39"/>
                  </a:lnTo>
                  <a:lnTo>
                    <a:pt x="304" y="0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79" name="Freeform 163"/>
            <p:cNvSpPr>
              <a:spLocks/>
            </p:cNvSpPr>
            <p:nvPr/>
          </p:nvSpPr>
          <p:spPr bwMode="auto">
            <a:xfrm>
              <a:off x="456" y="2065"/>
              <a:ext cx="178" cy="157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6" y="268"/>
                </a:cxn>
                <a:cxn ang="0">
                  <a:pos x="43" y="313"/>
                </a:cxn>
                <a:cxn ang="0">
                  <a:pos x="357" y="46"/>
                </a:cxn>
                <a:cxn ang="0">
                  <a:pos x="319" y="0"/>
                </a:cxn>
                <a:cxn ang="0">
                  <a:pos x="0" y="260"/>
                </a:cxn>
              </a:cxnLst>
              <a:rect l="0" t="0" r="r" b="b"/>
              <a:pathLst>
                <a:path w="357" h="313">
                  <a:moveTo>
                    <a:pt x="0" y="260"/>
                  </a:moveTo>
                  <a:lnTo>
                    <a:pt x="6" y="268"/>
                  </a:lnTo>
                  <a:lnTo>
                    <a:pt x="43" y="313"/>
                  </a:lnTo>
                  <a:lnTo>
                    <a:pt x="357" y="46"/>
                  </a:lnTo>
                  <a:lnTo>
                    <a:pt x="319" y="0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80" name="Freeform 164"/>
            <p:cNvSpPr>
              <a:spLocks/>
            </p:cNvSpPr>
            <p:nvPr/>
          </p:nvSpPr>
          <p:spPr bwMode="auto">
            <a:xfrm>
              <a:off x="438" y="2049"/>
              <a:ext cx="180" cy="146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4" y="254"/>
                </a:cxn>
                <a:cxn ang="0">
                  <a:pos x="36" y="292"/>
                </a:cxn>
                <a:cxn ang="0">
                  <a:pos x="361" y="38"/>
                </a:cxn>
                <a:cxn ang="0">
                  <a:pos x="329" y="0"/>
                </a:cxn>
                <a:cxn ang="0">
                  <a:pos x="0" y="246"/>
                </a:cxn>
              </a:cxnLst>
              <a:rect l="0" t="0" r="r" b="b"/>
              <a:pathLst>
                <a:path w="361" h="292">
                  <a:moveTo>
                    <a:pt x="0" y="246"/>
                  </a:moveTo>
                  <a:lnTo>
                    <a:pt x="4" y="254"/>
                  </a:lnTo>
                  <a:lnTo>
                    <a:pt x="36" y="292"/>
                  </a:lnTo>
                  <a:lnTo>
                    <a:pt x="361" y="38"/>
                  </a:lnTo>
                  <a:lnTo>
                    <a:pt x="329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81" name="Freeform 165"/>
            <p:cNvSpPr>
              <a:spLocks/>
            </p:cNvSpPr>
            <p:nvPr/>
          </p:nvSpPr>
          <p:spPr bwMode="auto">
            <a:xfrm>
              <a:off x="422" y="2035"/>
              <a:ext cx="184" cy="137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6" y="238"/>
                </a:cxn>
                <a:cxn ang="0">
                  <a:pos x="32" y="274"/>
                </a:cxn>
                <a:cxn ang="0">
                  <a:pos x="367" y="34"/>
                </a:cxn>
                <a:cxn ang="0">
                  <a:pos x="341" y="0"/>
                </a:cxn>
                <a:cxn ang="0">
                  <a:pos x="0" y="230"/>
                </a:cxn>
              </a:cxnLst>
              <a:rect l="0" t="0" r="r" b="b"/>
              <a:pathLst>
                <a:path w="367" h="274">
                  <a:moveTo>
                    <a:pt x="0" y="230"/>
                  </a:moveTo>
                  <a:lnTo>
                    <a:pt x="6" y="238"/>
                  </a:lnTo>
                  <a:lnTo>
                    <a:pt x="32" y="274"/>
                  </a:lnTo>
                  <a:lnTo>
                    <a:pt x="367" y="34"/>
                  </a:lnTo>
                  <a:lnTo>
                    <a:pt x="341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82" name="Freeform 166"/>
            <p:cNvSpPr>
              <a:spLocks/>
            </p:cNvSpPr>
            <p:nvPr/>
          </p:nvSpPr>
          <p:spPr bwMode="auto">
            <a:xfrm>
              <a:off x="407" y="2019"/>
              <a:ext cx="189" cy="13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4" y="222"/>
                </a:cxn>
                <a:cxn ang="0">
                  <a:pos x="30" y="261"/>
                </a:cxn>
                <a:cxn ang="0">
                  <a:pos x="377" y="39"/>
                </a:cxn>
                <a:cxn ang="0">
                  <a:pos x="352" y="0"/>
                </a:cxn>
                <a:cxn ang="0">
                  <a:pos x="0" y="214"/>
                </a:cxn>
              </a:cxnLst>
              <a:rect l="0" t="0" r="r" b="b"/>
              <a:pathLst>
                <a:path w="377" h="261">
                  <a:moveTo>
                    <a:pt x="0" y="214"/>
                  </a:moveTo>
                  <a:lnTo>
                    <a:pt x="4" y="222"/>
                  </a:lnTo>
                  <a:lnTo>
                    <a:pt x="30" y="261"/>
                  </a:lnTo>
                  <a:lnTo>
                    <a:pt x="377" y="39"/>
                  </a:lnTo>
                  <a:lnTo>
                    <a:pt x="352" y="0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83" name="Freeform 167"/>
            <p:cNvSpPr>
              <a:spLocks/>
            </p:cNvSpPr>
            <p:nvPr/>
          </p:nvSpPr>
          <p:spPr bwMode="auto">
            <a:xfrm>
              <a:off x="393" y="2003"/>
              <a:ext cx="193" cy="123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4" y="208"/>
                </a:cxn>
                <a:cxn ang="0">
                  <a:pos x="27" y="246"/>
                </a:cxn>
                <a:cxn ang="0">
                  <a:pos x="384" y="38"/>
                </a:cxn>
                <a:cxn ang="0">
                  <a:pos x="361" y="0"/>
                </a:cxn>
                <a:cxn ang="0">
                  <a:pos x="0" y="198"/>
                </a:cxn>
              </a:cxnLst>
              <a:rect l="0" t="0" r="r" b="b"/>
              <a:pathLst>
                <a:path w="384" h="246">
                  <a:moveTo>
                    <a:pt x="0" y="198"/>
                  </a:moveTo>
                  <a:lnTo>
                    <a:pt x="4" y="208"/>
                  </a:lnTo>
                  <a:lnTo>
                    <a:pt x="27" y="246"/>
                  </a:lnTo>
                  <a:lnTo>
                    <a:pt x="384" y="38"/>
                  </a:lnTo>
                  <a:lnTo>
                    <a:pt x="361" y="0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84" name="Freeform 168"/>
            <p:cNvSpPr>
              <a:spLocks/>
            </p:cNvSpPr>
            <p:nvPr/>
          </p:nvSpPr>
          <p:spPr bwMode="auto">
            <a:xfrm>
              <a:off x="374" y="1979"/>
              <a:ext cx="203" cy="124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8" y="189"/>
                </a:cxn>
                <a:cxn ang="0">
                  <a:pos x="38" y="248"/>
                </a:cxn>
                <a:cxn ang="0">
                  <a:pos x="405" y="60"/>
                </a:cxn>
                <a:cxn ang="0">
                  <a:pos x="373" y="0"/>
                </a:cxn>
                <a:cxn ang="0">
                  <a:pos x="0" y="173"/>
                </a:cxn>
              </a:cxnLst>
              <a:rect l="0" t="0" r="r" b="b"/>
              <a:pathLst>
                <a:path w="405" h="248">
                  <a:moveTo>
                    <a:pt x="0" y="173"/>
                  </a:moveTo>
                  <a:lnTo>
                    <a:pt x="8" y="189"/>
                  </a:lnTo>
                  <a:lnTo>
                    <a:pt x="38" y="248"/>
                  </a:lnTo>
                  <a:lnTo>
                    <a:pt x="405" y="60"/>
                  </a:lnTo>
                  <a:lnTo>
                    <a:pt x="373" y="0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85" name="Freeform 169"/>
            <p:cNvSpPr>
              <a:spLocks/>
            </p:cNvSpPr>
            <p:nvPr/>
          </p:nvSpPr>
          <p:spPr bwMode="auto">
            <a:xfrm>
              <a:off x="354" y="1945"/>
              <a:ext cx="211" cy="120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8" y="157"/>
                </a:cxn>
                <a:cxn ang="0">
                  <a:pos x="42" y="240"/>
                </a:cxn>
                <a:cxn ang="0">
                  <a:pos x="423" y="83"/>
                </a:cxn>
                <a:cxn ang="0">
                  <a:pos x="389" y="0"/>
                </a:cxn>
                <a:cxn ang="0">
                  <a:pos x="0" y="139"/>
                </a:cxn>
              </a:cxnLst>
              <a:rect l="0" t="0" r="r" b="b"/>
              <a:pathLst>
                <a:path w="423" h="240">
                  <a:moveTo>
                    <a:pt x="0" y="139"/>
                  </a:moveTo>
                  <a:lnTo>
                    <a:pt x="8" y="157"/>
                  </a:lnTo>
                  <a:lnTo>
                    <a:pt x="42" y="240"/>
                  </a:lnTo>
                  <a:lnTo>
                    <a:pt x="423" y="83"/>
                  </a:lnTo>
                  <a:lnTo>
                    <a:pt x="389" y="0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86" name="Freeform 170"/>
            <p:cNvSpPr>
              <a:spLocks/>
            </p:cNvSpPr>
            <p:nvPr/>
          </p:nvSpPr>
          <p:spPr bwMode="auto">
            <a:xfrm>
              <a:off x="345" y="1928"/>
              <a:ext cx="206" cy="86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2" y="121"/>
                </a:cxn>
                <a:cxn ang="0">
                  <a:pos x="18" y="173"/>
                </a:cxn>
                <a:cxn ang="0">
                  <a:pos x="413" y="52"/>
                </a:cxn>
                <a:cxn ang="0">
                  <a:pos x="397" y="0"/>
                </a:cxn>
                <a:cxn ang="0">
                  <a:pos x="0" y="117"/>
                </a:cxn>
              </a:cxnLst>
              <a:rect l="0" t="0" r="r" b="b"/>
              <a:pathLst>
                <a:path w="413" h="173">
                  <a:moveTo>
                    <a:pt x="0" y="117"/>
                  </a:moveTo>
                  <a:lnTo>
                    <a:pt x="2" y="121"/>
                  </a:lnTo>
                  <a:lnTo>
                    <a:pt x="18" y="173"/>
                  </a:lnTo>
                  <a:lnTo>
                    <a:pt x="413" y="52"/>
                  </a:lnTo>
                  <a:lnTo>
                    <a:pt x="397" y="0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87" name="Freeform 171"/>
            <p:cNvSpPr>
              <a:spLocks/>
            </p:cNvSpPr>
            <p:nvPr/>
          </p:nvSpPr>
          <p:spPr bwMode="auto">
            <a:xfrm>
              <a:off x="337" y="1905"/>
              <a:ext cx="207" cy="82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2" y="111"/>
                </a:cxn>
                <a:cxn ang="0">
                  <a:pos x="15" y="162"/>
                </a:cxn>
                <a:cxn ang="0">
                  <a:pos x="414" y="51"/>
                </a:cxn>
                <a:cxn ang="0">
                  <a:pos x="400" y="0"/>
                </a:cxn>
                <a:cxn ang="0">
                  <a:pos x="0" y="99"/>
                </a:cxn>
              </a:cxnLst>
              <a:rect l="0" t="0" r="r" b="b"/>
              <a:pathLst>
                <a:path w="414" h="162">
                  <a:moveTo>
                    <a:pt x="0" y="99"/>
                  </a:moveTo>
                  <a:lnTo>
                    <a:pt x="2" y="111"/>
                  </a:lnTo>
                  <a:lnTo>
                    <a:pt x="15" y="162"/>
                  </a:lnTo>
                  <a:lnTo>
                    <a:pt x="414" y="51"/>
                  </a:lnTo>
                  <a:lnTo>
                    <a:pt x="400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88" name="Freeform 172"/>
            <p:cNvSpPr>
              <a:spLocks/>
            </p:cNvSpPr>
            <p:nvPr/>
          </p:nvSpPr>
          <p:spPr bwMode="auto">
            <a:xfrm>
              <a:off x="330" y="1886"/>
              <a:ext cx="208" cy="69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2" y="87"/>
                </a:cxn>
                <a:cxn ang="0">
                  <a:pos x="14" y="137"/>
                </a:cxn>
                <a:cxn ang="0">
                  <a:pos x="416" y="49"/>
                </a:cxn>
                <a:cxn ang="0">
                  <a:pos x="406" y="0"/>
                </a:cxn>
                <a:cxn ang="0">
                  <a:pos x="0" y="73"/>
                </a:cxn>
              </a:cxnLst>
              <a:rect l="0" t="0" r="r" b="b"/>
              <a:pathLst>
                <a:path w="416" h="137">
                  <a:moveTo>
                    <a:pt x="0" y="73"/>
                  </a:moveTo>
                  <a:lnTo>
                    <a:pt x="2" y="87"/>
                  </a:lnTo>
                  <a:lnTo>
                    <a:pt x="14" y="137"/>
                  </a:lnTo>
                  <a:lnTo>
                    <a:pt x="416" y="49"/>
                  </a:lnTo>
                  <a:lnTo>
                    <a:pt x="406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89" name="Freeform 173"/>
            <p:cNvSpPr>
              <a:spLocks/>
            </p:cNvSpPr>
            <p:nvPr/>
          </p:nvSpPr>
          <p:spPr bwMode="auto">
            <a:xfrm>
              <a:off x="324" y="1862"/>
              <a:ext cx="209" cy="61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2" y="64"/>
                </a:cxn>
                <a:cxn ang="0">
                  <a:pos x="12" y="123"/>
                </a:cxn>
                <a:cxn ang="0">
                  <a:pos x="418" y="62"/>
                </a:cxn>
                <a:cxn ang="0">
                  <a:pos x="410" y="0"/>
                </a:cxn>
                <a:cxn ang="0">
                  <a:pos x="0" y="50"/>
                </a:cxn>
              </a:cxnLst>
              <a:rect l="0" t="0" r="r" b="b"/>
              <a:pathLst>
                <a:path w="418" h="123">
                  <a:moveTo>
                    <a:pt x="0" y="50"/>
                  </a:moveTo>
                  <a:lnTo>
                    <a:pt x="2" y="64"/>
                  </a:lnTo>
                  <a:lnTo>
                    <a:pt x="12" y="123"/>
                  </a:lnTo>
                  <a:lnTo>
                    <a:pt x="418" y="62"/>
                  </a:lnTo>
                  <a:lnTo>
                    <a:pt x="41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90" name="Freeform 174"/>
            <p:cNvSpPr>
              <a:spLocks/>
            </p:cNvSpPr>
            <p:nvPr/>
          </p:nvSpPr>
          <p:spPr bwMode="auto">
            <a:xfrm>
              <a:off x="322" y="1846"/>
              <a:ext cx="208" cy="4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4"/>
                </a:cxn>
                <a:cxn ang="0">
                  <a:pos x="4" y="82"/>
                </a:cxn>
                <a:cxn ang="0">
                  <a:pos x="416" y="48"/>
                </a:cxn>
                <a:cxn ang="0">
                  <a:pos x="412" y="0"/>
                </a:cxn>
                <a:cxn ang="0">
                  <a:pos x="0" y="30"/>
                </a:cxn>
              </a:cxnLst>
              <a:rect l="0" t="0" r="r" b="b"/>
              <a:pathLst>
                <a:path w="416" h="82">
                  <a:moveTo>
                    <a:pt x="0" y="30"/>
                  </a:moveTo>
                  <a:lnTo>
                    <a:pt x="0" y="34"/>
                  </a:lnTo>
                  <a:lnTo>
                    <a:pt x="4" y="82"/>
                  </a:lnTo>
                  <a:lnTo>
                    <a:pt x="416" y="48"/>
                  </a:lnTo>
                  <a:lnTo>
                    <a:pt x="41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91" name="Freeform 175"/>
            <p:cNvSpPr>
              <a:spLocks/>
            </p:cNvSpPr>
            <p:nvPr/>
          </p:nvSpPr>
          <p:spPr bwMode="auto">
            <a:xfrm>
              <a:off x="320" y="1823"/>
              <a:ext cx="208" cy="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26"/>
                </a:cxn>
                <a:cxn ang="0">
                  <a:pos x="4" y="75"/>
                </a:cxn>
                <a:cxn ang="0">
                  <a:pos x="416" y="49"/>
                </a:cxn>
                <a:cxn ang="0">
                  <a:pos x="412" y="0"/>
                </a:cxn>
                <a:cxn ang="0">
                  <a:pos x="0" y="10"/>
                </a:cxn>
              </a:cxnLst>
              <a:rect l="0" t="0" r="r" b="b"/>
              <a:pathLst>
                <a:path w="416" h="75">
                  <a:moveTo>
                    <a:pt x="0" y="10"/>
                  </a:moveTo>
                  <a:lnTo>
                    <a:pt x="2" y="26"/>
                  </a:lnTo>
                  <a:lnTo>
                    <a:pt x="4" y="75"/>
                  </a:lnTo>
                  <a:lnTo>
                    <a:pt x="416" y="49"/>
                  </a:lnTo>
                  <a:lnTo>
                    <a:pt x="4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92" name="Freeform 176"/>
            <p:cNvSpPr>
              <a:spLocks/>
            </p:cNvSpPr>
            <p:nvPr/>
          </p:nvSpPr>
          <p:spPr bwMode="auto">
            <a:xfrm>
              <a:off x="320" y="1801"/>
              <a:ext cx="207" cy="2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8"/>
                </a:cxn>
                <a:cxn ang="0">
                  <a:pos x="0" y="54"/>
                </a:cxn>
                <a:cxn ang="0">
                  <a:pos x="414" y="58"/>
                </a:cxn>
                <a:cxn ang="0">
                  <a:pos x="414" y="10"/>
                </a:cxn>
                <a:cxn ang="0">
                  <a:pos x="2" y="0"/>
                </a:cxn>
              </a:cxnLst>
              <a:rect l="0" t="0" r="r" b="b"/>
              <a:pathLst>
                <a:path w="414" h="58">
                  <a:moveTo>
                    <a:pt x="2" y="0"/>
                  </a:moveTo>
                  <a:lnTo>
                    <a:pt x="0" y="8"/>
                  </a:lnTo>
                  <a:lnTo>
                    <a:pt x="0" y="54"/>
                  </a:lnTo>
                  <a:lnTo>
                    <a:pt x="414" y="58"/>
                  </a:lnTo>
                  <a:lnTo>
                    <a:pt x="414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93" name="Freeform 177"/>
            <p:cNvSpPr>
              <a:spLocks/>
            </p:cNvSpPr>
            <p:nvPr/>
          </p:nvSpPr>
          <p:spPr bwMode="auto">
            <a:xfrm>
              <a:off x="321" y="1777"/>
              <a:ext cx="207" cy="3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7"/>
                </a:cxn>
                <a:cxn ang="0">
                  <a:pos x="412" y="65"/>
                </a:cxn>
                <a:cxn ang="0">
                  <a:pos x="414" y="17"/>
                </a:cxn>
                <a:cxn ang="0">
                  <a:pos x="2" y="0"/>
                </a:cxn>
              </a:cxnLst>
              <a:rect l="0" t="0" r="r" b="b"/>
              <a:pathLst>
                <a:path w="414" h="65">
                  <a:moveTo>
                    <a:pt x="2" y="0"/>
                  </a:moveTo>
                  <a:lnTo>
                    <a:pt x="0" y="47"/>
                  </a:lnTo>
                  <a:lnTo>
                    <a:pt x="412" y="65"/>
                  </a:lnTo>
                  <a:lnTo>
                    <a:pt x="414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94" name="Freeform 178"/>
            <p:cNvSpPr>
              <a:spLocks/>
            </p:cNvSpPr>
            <p:nvPr/>
          </p:nvSpPr>
          <p:spPr bwMode="auto">
            <a:xfrm>
              <a:off x="418" y="1322"/>
              <a:ext cx="499" cy="529"/>
            </a:xfrm>
            <a:custGeom>
              <a:avLst/>
              <a:gdLst/>
              <a:ahLst/>
              <a:cxnLst>
                <a:cxn ang="0">
                  <a:pos x="2" y="1057"/>
                </a:cxn>
                <a:cxn ang="0">
                  <a:pos x="0" y="1014"/>
                </a:cxn>
                <a:cxn ang="0">
                  <a:pos x="2" y="968"/>
                </a:cxn>
                <a:cxn ang="0">
                  <a:pos x="4" y="924"/>
                </a:cxn>
                <a:cxn ang="0">
                  <a:pos x="8" y="887"/>
                </a:cxn>
                <a:cxn ang="0">
                  <a:pos x="14" y="843"/>
                </a:cxn>
                <a:cxn ang="0">
                  <a:pos x="20" y="811"/>
                </a:cxn>
                <a:cxn ang="0">
                  <a:pos x="26" y="778"/>
                </a:cxn>
                <a:cxn ang="0">
                  <a:pos x="34" y="746"/>
                </a:cxn>
                <a:cxn ang="0">
                  <a:pos x="46" y="706"/>
                </a:cxn>
                <a:cxn ang="0">
                  <a:pos x="70" y="637"/>
                </a:cxn>
                <a:cxn ang="0">
                  <a:pos x="93" y="577"/>
                </a:cxn>
                <a:cxn ang="0">
                  <a:pos x="111" y="544"/>
                </a:cxn>
                <a:cxn ang="0">
                  <a:pos x="135" y="502"/>
                </a:cxn>
                <a:cxn ang="0">
                  <a:pos x="169" y="446"/>
                </a:cxn>
                <a:cxn ang="0">
                  <a:pos x="210" y="389"/>
                </a:cxn>
                <a:cxn ang="0">
                  <a:pos x="236" y="357"/>
                </a:cxn>
                <a:cxn ang="0">
                  <a:pos x="274" y="316"/>
                </a:cxn>
                <a:cxn ang="0">
                  <a:pos x="316" y="272"/>
                </a:cxn>
                <a:cxn ang="0">
                  <a:pos x="353" y="240"/>
                </a:cxn>
                <a:cxn ang="0">
                  <a:pos x="387" y="212"/>
                </a:cxn>
                <a:cxn ang="0">
                  <a:pos x="425" y="185"/>
                </a:cxn>
                <a:cxn ang="0">
                  <a:pos x="460" y="159"/>
                </a:cxn>
                <a:cxn ang="0">
                  <a:pos x="518" y="123"/>
                </a:cxn>
                <a:cxn ang="0">
                  <a:pos x="599" y="83"/>
                </a:cxn>
                <a:cxn ang="0">
                  <a:pos x="649" y="64"/>
                </a:cxn>
                <a:cxn ang="0">
                  <a:pos x="698" y="46"/>
                </a:cxn>
                <a:cxn ang="0">
                  <a:pos x="748" y="32"/>
                </a:cxn>
                <a:cxn ang="0">
                  <a:pos x="808" y="18"/>
                </a:cxn>
                <a:cxn ang="0">
                  <a:pos x="853" y="12"/>
                </a:cxn>
                <a:cxn ang="0">
                  <a:pos x="905" y="4"/>
                </a:cxn>
                <a:cxn ang="0">
                  <a:pos x="950" y="2"/>
                </a:cxn>
                <a:cxn ang="0">
                  <a:pos x="998" y="0"/>
                </a:cxn>
              </a:cxnLst>
              <a:rect l="0" t="0" r="r" b="b"/>
              <a:pathLst>
                <a:path w="998" h="1057">
                  <a:moveTo>
                    <a:pt x="2" y="1057"/>
                  </a:moveTo>
                  <a:lnTo>
                    <a:pt x="0" y="1014"/>
                  </a:lnTo>
                  <a:lnTo>
                    <a:pt x="2" y="968"/>
                  </a:lnTo>
                  <a:lnTo>
                    <a:pt x="4" y="924"/>
                  </a:lnTo>
                  <a:lnTo>
                    <a:pt x="8" y="887"/>
                  </a:lnTo>
                  <a:lnTo>
                    <a:pt x="14" y="843"/>
                  </a:lnTo>
                  <a:lnTo>
                    <a:pt x="20" y="811"/>
                  </a:lnTo>
                  <a:lnTo>
                    <a:pt x="26" y="778"/>
                  </a:lnTo>
                  <a:lnTo>
                    <a:pt x="34" y="746"/>
                  </a:lnTo>
                  <a:lnTo>
                    <a:pt x="46" y="706"/>
                  </a:lnTo>
                  <a:lnTo>
                    <a:pt x="70" y="637"/>
                  </a:lnTo>
                  <a:lnTo>
                    <a:pt x="93" y="577"/>
                  </a:lnTo>
                  <a:lnTo>
                    <a:pt x="111" y="544"/>
                  </a:lnTo>
                  <a:lnTo>
                    <a:pt x="135" y="502"/>
                  </a:lnTo>
                  <a:lnTo>
                    <a:pt x="169" y="446"/>
                  </a:lnTo>
                  <a:lnTo>
                    <a:pt x="210" y="389"/>
                  </a:lnTo>
                  <a:lnTo>
                    <a:pt x="236" y="357"/>
                  </a:lnTo>
                  <a:lnTo>
                    <a:pt x="274" y="316"/>
                  </a:lnTo>
                  <a:lnTo>
                    <a:pt x="316" y="272"/>
                  </a:lnTo>
                  <a:lnTo>
                    <a:pt x="353" y="240"/>
                  </a:lnTo>
                  <a:lnTo>
                    <a:pt x="387" y="212"/>
                  </a:lnTo>
                  <a:lnTo>
                    <a:pt x="425" y="185"/>
                  </a:lnTo>
                  <a:lnTo>
                    <a:pt x="460" y="159"/>
                  </a:lnTo>
                  <a:lnTo>
                    <a:pt x="518" y="123"/>
                  </a:lnTo>
                  <a:lnTo>
                    <a:pt x="599" y="83"/>
                  </a:lnTo>
                  <a:lnTo>
                    <a:pt x="649" y="64"/>
                  </a:lnTo>
                  <a:lnTo>
                    <a:pt x="698" y="46"/>
                  </a:lnTo>
                  <a:lnTo>
                    <a:pt x="748" y="32"/>
                  </a:lnTo>
                  <a:lnTo>
                    <a:pt x="808" y="18"/>
                  </a:lnTo>
                  <a:lnTo>
                    <a:pt x="853" y="12"/>
                  </a:lnTo>
                  <a:lnTo>
                    <a:pt x="905" y="4"/>
                  </a:lnTo>
                  <a:lnTo>
                    <a:pt x="950" y="2"/>
                  </a:lnTo>
                  <a:lnTo>
                    <a:pt x="998" y="0"/>
                  </a:lnTo>
                </a:path>
              </a:pathLst>
            </a:custGeom>
            <a:noFill/>
            <a:ln w="158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95" name="Freeform 179"/>
            <p:cNvSpPr>
              <a:spLocks/>
            </p:cNvSpPr>
            <p:nvPr/>
          </p:nvSpPr>
          <p:spPr bwMode="auto">
            <a:xfrm>
              <a:off x="323" y="1823"/>
              <a:ext cx="207" cy="3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18"/>
                </a:cxn>
                <a:cxn ang="0">
                  <a:pos x="4" y="61"/>
                </a:cxn>
                <a:cxn ang="0">
                  <a:pos x="414" y="42"/>
                </a:cxn>
                <a:cxn ang="0">
                  <a:pos x="412" y="0"/>
                </a:cxn>
                <a:cxn ang="0">
                  <a:pos x="0" y="6"/>
                </a:cxn>
              </a:cxnLst>
              <a:rect l="0" t="0" r="r" b="b"/>
              <a:pathLst>
                <a:path w="414" h="61">
                  <a:moveTo>
                    <a:pt x="0" y="6"/>
                  </a:moveTo>
                  <a:lnTo>
                    <a:pt x="0" y="18"/>
                  </a:lnTo>
                  <a:lnTo>
                    <a:pt x="4" y="61"/>
                  </a:lnTo>
                  <a:lnTo>
                    <a:pt x="414" y="42"/>
                  </a:lnTo>
                  <a:lnTo>
                    <a:pt x="41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96" name="Freeform 180"/>
            <p:cNvSpPr>
              <a:spLocks/>
            </p:cNvSpPr>
            <p:nvPr/>
          </p:nvSpPr>
          <p:spPr bwMode="auto">
            <a:xfrm>
              <a:off x="323" y="1798"/>
              <a:ext cx="206" cy="3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0"/>
                </a:cxn>
                <a:cxn ang="0">
                  <a:pos x="0" y="56"/>
                </a:cxn>
                <a:cxn ang="0">
                  <a:pos x="412" y="62"/>
                </a:cxn>
                <a:cxn ang="0">
                  <a:pos x="412" y="16"/>
                </a:cxn>
                <a:cxn ang="0">
                  <a:pos x="2" y="0"/>
                </a:cxn>
              </a:cxnLst>
              <a:rect l="0" t="0" r="r" b="b"/>
              <a:pathLst>
                <a:path w="412" h="62">
                  <a:moveTo>
                    <a:pt x="2" y="0"/>
                  </a:moveTo>
                  <a:lnTo>
                    <a:pt x="2" y="10"/>
                  </a:lnTo>
                  <a:lnTo>
                    <a:pt x="0" y="56"/>
                  </a:lnTo>
                  <a:lnTo>
                    <a:pt x="412" y="62"/>
                  </a:lnTo>
                  <a:lnTo>
                    <a:pt x="412" y="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97" name="Freeform 181"/>
            <p:cNvSpPr>
              <a:spLocks/>
            </p:cNvSpPr>
            <p:nvPr/>
          </p:nvSpPr>
          <p:spPr bwMode="auto">
            <a:xfrm>
              <a:off x="324" y="1774"/>
              <a:ext cx="207" cy="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47"/>
                </a:cxn>
                <a:cxn ang="0">
                  <a:pos x="410" y="73"/>
                </a:cxn>
                <a:cxn ang="0">
                  <a:pos x="414" y="27"/>
                </a:cxn>
                <a:cxn ang="0">
                  <a:pos x="2" y="0"/>
                </a:cxn>
              </a:cxnLst>
              <a:rect l="0" t="0" r="r" b="b"/>
              <a:pathLst>
                <a:path w="414" h="73">
                  <a:moveTo>
                    <a:pt x="2" y="0"/>
                  </a:moveTo>
                  <a:lnTo>
                    <a:pt x="2" y="4"/>
                  </a:lnTo>
                  <a:lnTo>
                    <a:pt x="0" y="47"/>
                  </a:lnTo>
                  <a:lnTo>
                    <a:pt x="410" y="73"/>
                  </a:lnTo>
                  <a:lnTo>
                    <a:pt x="414" y="2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98" name="Freeform 182"/>
            <p:cNvSpPr>
              <a:spLocks/>
            </p:cNvSpPr>
            <p:nvPr/>
          </p:nvSpPr>
          <p:spPr bwMode="auto">
            <a:xfrm>
              <a:off x="325" y="1749"/>
              <a:ext cx="208" cy="4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12"/>
                </a:cxn>
                <a:cxn ang="0">
                  <a:pos x="0" y="52"/>
                </a:cxn>
                <a:cxn ang="0">
                  <a:pos x="412" y="85"/>
                </a:cxn>
                <a:cxn ang="0">
                  <a:pos x="416" y="46"/>
                </a:cxn>
                <a:cxn ang="0">
                  <a:pos x="6" y="0"/>
                </a:cxn>
              </a:cxnLst>
              <a:rect l="0" t="0" r="r" b="b"/>
              <a:pathLst>
                <a:path w="416" h="85">
                  <a:moveTo>
                    <a:pt x="6" y="0"/>
                  </a:moveTo>
                  <a:lnTo>
                    <a:pt x="4" y="12"/>
                  </a:lnTo>
                  <a:lnTo>
                    <a:pt x="0" y="52"/>
                  </a:lnTo>
                  <a:lnTo>
                    <a:pt x="412" y="85"/>
                  </a:lnTo>
                  <a:lnTo>
                    <a:pt x="416" y="4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99" name="Freeform 183"/>
            <p:cNvSpPr>
              <a:spLocks/>
            </p:cNvSpPr>
            <p:nvPr/>
          </p:nvSpPr>
          <p:spPr bwMode="auto">
            <a:xfrm>
              <a:off x="328" y="1723"/>
              <a:ext cx="207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7"/>
                </a:cxn>
                <a:cxn ang="0">
                  <a:pos x="0" y="51"/>
                </a:cxn>
                <a:cxn ang="0">
                  <a:pos x="408" y="109"/>
                </a:cxn>
                <a:cxn ang="0">
                  <a:pos x="414" y="67"/>
                </a:cxn>
                <a:cxn ang="0">
                  <a:pos x="8" y="0"/>
                </a:cxn>
              </a:cxnLst>
              <a:rect l="0" t="0" r="r" b="b"/>
              <a:pathLst>
                <a:path w="414" h="109">
                  <a:moveTo>
                    <a:pt x="8" y="0"/>
                  </a:moveTo>
                  <a:lnTo>
                    <a:pt x="6" y="7"/>
                  </a:lnTo>
                  <a:lnTo>
                    <a:pt x="0" y="51"/>
                  </a:lnTo>
                  <a:lnTo>
                    <a:pt x="408" y="109"/>
                  </a:lnTo>
                  <a:lnTo>
                    <a:pt x="414" y="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00" name="Freeform 184"/>
            <p:cNvSpPr>
              <a:spLocks/>
            </p:cNvSpPr>
            <p:nvPr/>
          </p:nvSpPr>
          <p:spPr bwMode="auto">
            <a:xfrm>
              <a:off x="332" y="1705"/>
              <a:ext cx="205" cy="5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0" y="36"/>
                </a:cxn>
                <a:cxn ang="0">
                  <a:pos x="404" y="111"/>
                </a:cxn>
                <a:cxn ang="0">
                  <a:pos x="410" y="79"/>
                </a:cxn>
                <a:cxn ang="0">
                  <a:pos x="6" y="0"/>
                </a:cxn>
              </a:cxnLst>
              <a:rect l="0" t="0" r="r" b="b"/>
              <a:pathLst>
                <a:path w="410" h="111">
                  <a:moveTo>
                    <a:pt x="6" y="0"/>
                  </a:moveTo>
                  <a:lnTo>
                    <a:pt x="6" y="4"/>
                  </a:lnTo>
                  <a:lnTo>
                    <a:pt x="0" y="36"/>
                  </a:lnTo>
                  <a:lnTo>
                    <a:pt x="404" y="111"/>
                  </a:lnTo>
                  <a:lnTo>
                    <a:pt x="410" y="7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01" name="Freeform 185"/>
            <p:cNvSpPr>
              <a:spLocks/>
            </p:cNvSpPr>
            <p:nvPr/>
          </p:nvSpPr>
          <p:spPr bwMode="auto">
            <a:xfrm>
              <a:off x="335" y="1684"/>
              <a:ext cx="205" cy="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6"/>
                </a:cxn>
                <a:cxn ang="0">
                  <a:pos x="0" y="42"/>
                </a:cxn>
                <a:cxn ang="0">
                  <a:pos x="404" y="125"/>
                </a:cxn>
                <a:cxn ang="0">
                  <a:pos x="410" y="91"/>
                </a:cxn>
                <a:cxn ang="0">
                  <a:pos x="8" y="0"/>
                </a:cxn>
              </a:cxnLst>
              <a:rect l="0" t="0" r="r" b="b"/>
              <a:pathLst>
                <a:path w="410" h="125">
                  <a:moveTo>
                    <a:pt x="8" y="0"/>
                  </a:moveTo>
                  <a:lnTo>
                    <a:pt x="8" y="6"/>
                  </a:lnTo>
                  <a:lnTo>
                    <a:pt x="0" y="42"/>
                  </a:lnTo>
                  <a:lnTo>
                    <a:pt x="404" y="125"/>
                  </a:lnTo>
                  <a:lnTo>
                    <a:pt x="410" y="9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02" name="Freeform 186"/>
            <p:cNvSpPr>
              <a:spLocks/>
            </p:cNvSpPr>
            <p:nvPr/>
          </p:nvSpPr>
          <p:spPr bwMode="auto">
            <a:xfrm>
              <a:off x="339" y="1665"/>
              <a:ext cx="204" cy="6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6"/>
                </a:cxn>
                <a:cxn ang="0">
                  <a:pos x="0" y="38"/>
                </a:cxn>
                <a:cxn ang="0">
                  <a:pos x="400" y="135"/>
                </a:cxn>
                <a:cxn ang="0">
                  <a:pos x="408" y="106"/>
                </a:cxn>
                <a:cxn ang="0">
                  <a:pos x="9" y="0"/>
                </a:cxn>
              </a:cxnLst>
              <a:rect l="0" t="0" r="r" b="b"/>
              <a:pathLst>
                <a:path w="408" h="135">
                  <a:moveTo>
                    <a:pt x="9" y="0"/>
                  </a:moveTo>
                  <a:lnTo>
                    <a:pt x="7" y="6"/>
                  </a:lnTo>
                  <a:lnTo>
                    <a:pt x="0" y="38"/>
                  </a:lnTo>
                  <a:lnTo>
                    <a:pt x="400" y="135"/>
                  </a:lnTo>
                  <a:lnTo>
                    <a:pt x="408" y="10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03" name="Freeform 187"/>
            <p:cNvSpPr>
              <a:spLocks/>
            </p:cNvSpPr>
            <p:nvPr/>
          </p:nvSpPr>
          <p:spPr bwMode="auto">
            <a:xfrm>
              <a:off x="344" y="1639"/>
              <a:ext cx="204" cy="8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2" y="12"/>
                </a:cxn>
                <a:cxn ang="0">
                  <a:pos x="0" y="51"/>
                </a:cxn>
                <a:cxn ang="0">
                  <a:pos x="397" y="163"/>
                </a:cxn>
                <a:cxn ang="0">
                  <a:pos x="409" y="123"/>
                </a:cxn>
                <a:cxn ang="0">
                  <a:pos x="16" y="0"/>
                </a:cxn>
              </a:cxnLst>
              <a:rect l="0" t="0" r="r" b="b"/>
              <a:pathLst>
                <a:path w="409" h="163">
                  <a:moveTo>
                    <a:pt x="16" y="0"/>
                  </a:moveTo>
                  <a:lnTo>
                    <a:pt x="12" y="12"/>
                  </a:lnTo>
                  <a:lnTo>
                    <a:pt x="0" y="51"/>
                  </a:lnTo>
                  <a:lnTo>
                    <a:pt x="397" y="163"/>
                  </a:lnTo>
                  <a:lnTo>
                    <a:pt x="409" y="12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04" name="Freeform 188"/>
            <p:cNvSpPr>
              <a:spLocks/>
            </p:cNvSpPr>
            <p:nvPr/>
          </p:nvSpPr>
          <p:spPr bwMode="auto">
            <a:xfrm>
              <a:off x="352" y="1599"/>
              <a:ext cx="206" cy="10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4" y="11"/>
                </a:cxn>
                <a:cxn ang="0">
                  <a:pos x="0" y="81"/>
                </a:cxn>
                <a:cxn ang="0">
                  <a:pos x="389" y="216"/>
                </a:cxn>
                <a:cxn ang="0">
                  <a:pos x="413" y="148"/>
                </a:cxn>
                <a:cxn ang="0">
                  <a:pos x="28" y="0"/>
                </a:cxn>
              </a:cxnLst>
              <a:rect l="0" t="0" r="r" b="b"/>
              <a:pathLst>
                <a:path w="413" h="216">
                  <a:moveTo>
                    <a:pt x="28" y="0"/>
                  </a:moveTo>
                  <a:lnTo>
                    <a:pt x="24" y="11"/>
                  </a:lnTo>
                  <a:lnTo>
                    <a:pt x="0" y="81"/>
                  </a:lnTo>
                  <a:lnTo>
                    <a:pt x="389" y="216"/>
                  </a:lnTo>
                  <a:lnTo>
                    <a:pt x="413" y="14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05" name="Freeform 189"/>
            <p:cNvSpPr>
              <a:spLocks/>
            </p:cNvSpPr>
            <p:nvPr/>
          </p:nvSpPr>
          <p:spPr bwMode="auto">
            <a:xfrm>
              <a:off x="366" y="1562"/>
              <a:ext cx="202" cy="117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6" y="14"/>
                </a:cxn>
                <a:cxn ang="0">
                  <a:pos x="0" y="74"/>
                </a:cxn>
                <a:cxn ang="0">
                  <a:pos x="381" y="234"/>
                </a:cxn>
                <a:cxn ang="0">
                  <a:pos x="405" y="175"/>
                </a:cxn>
                <a:cxn ang="0">
                  <a:pos x="32" y="0"/>
                </a:cxn>
              </a:cxnLst>
              <a:rect l="0" t="0" r="r" b="b"/>
              <a:pathLst>
                <a:path w="405" h="234">
                  <a:moveTo>
                    <a:pt x="32" y="0"/>
                  </a:moveTo>
                  <a:lnTo>
                    <a:pt x="26" y="14"/>
                  </a:lnTo>
                  <a:lnTo>
                    <a:pt x="0" y="74"/>
                  </a:lnTo>
                  <a:lnTo>
                    <a:pt x="381" y="234"/>
                  </a:lnTo>
                  <a:lnTo>
                    <a:pt x="405" y="1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06" name="Freeform 190"/>
            <p:cNvSpPr>
              <a:spLocks/>
            </p:cNvSpPr>
            <p:nvPr/>
          </p:nvSpPr>
          <p:spPr bwMode="auto">
            <a:xfrm>
              <a:off x="381" y="1543"/>
              <a:ext cx="193" cy="11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8" y="2"/>
                </a:cxn>
                <a:cxn ang="0">
                  <a:pos x="0" y="38"/>
                </a:cxn>
                <a:cxn ang="0">
                  <a:pos x="367" y="227"/>
                </a:cxn>
                <a:cxn ang="0">
                  <a:pos x="385" y="193"/>
                </a:cxn>
                <a:cxn ang="0">
                  <a:pos x="20" y="0"/>
                </a:cxn>
              </a:cxnLst>
              <a:rect l="0" t="0" r="r" b="b"/>
              <a:pathLst>
                <a:path w="385" h="227">
                  <a:moveTo>
                    <a:pt x="20" y="0"/>
                  </a:moveTo>
                  <a:lnTo>
                    <a:pt x="18" y="2"/>
                  </a:lnTo>
                  <a:lnTo>
                    <a:pt x="0" y="38"/>
                  </a:lnTo>
                  <a:lnTo>
                    <a:pt x="367" y="227"/>
                  </a:lnTo>
                  <a:lnTo>
                    <a:pt x="385" y="19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07" name="Freeform 191"/>
            <p:cNvSpPr>
              <a:spLocks/>
            </p:cNvSpPr>
            <p:nvPr/>
          </p:nvSpPr>
          <p:spPr bwMode="auto">
            <a:xfrm>
              <a:off x="391" y="1517"/>
              <a:ext cx="193" cy="12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2" y="10"/>
                </a:cxn>
                <a:cxn ang="0">
                  <a:pos x="0" y="51"/>
                </a:cxn>
                <a:cxn ang="0">
                  <a:pos x="363" y="246"/>
                </a:cxn>
                <a:cxn ang="0">
                  <a:pos x="384" y="204"/>
                </a:cxn>
                <a:cxn ang="0">
                  <a:pos x="27" y="0"/>
                </a:cxn>
              </a:cxnLst>
              <a:rect l="0" t="0" r="r" b="b"/>
              <a:pathLst>
                <a:path w="384" h="246">
                  <a:moveTo>
                    <a:pt x="27" y="0"/>
                  </a:moveTo>
                  <a:lnTo>
                    <a:pt x="22" y="10"/>
                  </a:lnTo>
                  <a:lnTo>
                    <a:pt x="0" y="51"/>
                  </a:lnTo>
                  <a:lnTo>
                    <a:pt x="363" y="246"/>
                  </a:lnTo>
                  <a:lnTo>
                    <a:pt x="384" y="20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08" name="Freeform 192"/>
            <p:cNvSpPr>
              <a:spLocks/>
            </p:cNvSpPr>
            <p:nvPr/>
          </p:nvSpPr>
          <p:spPr bwMode="auto">
            <a:xfrm>
              <a:off x="405" y="1484"/>
              <a:ext cx="194" cy="14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12"/>
                </a:cxn>
                <a:cxn ang="0">
                  <a:pos x="0" y="68"/>
                </a:cxn>
                <a:cxn ang="0">
                  <a:pos x="354" y="284"/>
                </a:cxn>
                <a:cxn ang="0">
                  <a:pos x="387" y="229"/>
                </a:cxn>
                <a:cxn ang="0">
                  <a:pos x="42" y="0"/>
                </a:cxn>
              </a:cxnLst>
              <a:rect l="0" t="0" r="r" b="b"/>
              <a:pathLst>
                <a:path w="387" h="284">
                  <a:moveTo>
                    <a:pt x="42" y="0"/>
                  </a:moveTo>
                  <a:lnTo>
                    <a:pt x="34" y="12"/>
                  </a:lnTo>
                  <a:lnTo>
                    <a:pt x="0" y="68"/>
                  </a:lnTo>
                  <a:lnTo>
                    <a:pt x="354" y="284"/>
                  </a:lnTo>
                  <a:lnTo>
                    <a:pt x="387" y="22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09" name="Freeform 193"/>
            <p:cNvSpPr>
              <a:spLocks/>
            </p:cNvSpPr>
            <p:nvPr/>
          </p:nvSpPr>
          <p:spPr bwMode="auto">
            <a:xfrm>
              <a:off x="426" y="1448"/>
              <a:ext cx="189" cy="15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2" y="14"/>
                </a:cxn>
                <a:cxn ang="0">
                  <a:pos x="0" y="71"/>
                </a:cxn>
                <a:cxn ang="0">
                  <a:pos x="337" y="311"/>
                </a:cxn>
                <a:cxn ang="0">
                  <a:pos x="379" y="252"/>
                </a:cxn>
                <a:cxn ang="0">
                  <a:pos x="52" y="0"/>
                </a:cxn>
              </a:cxnLst>
              <a:rect l="0" t="0" r="r" b="b"/>
              <a:pathLst>
                <a:path w="379" h="311">
                  <a:moveTo>
                    <a:pt x="52" y="0"/>
                  </a:moveTo>
                  <a:lnTo>
                    <a:pt x="42" y="14"/>
                  </a:lnTo>
                  <a:lnTo>
                    <a:pt x="0" y="71"/>
                  </a:lnTo>
                  <a:lnTo>
                    <a:pt x="337" y="311"/>
                  </a:lnTo>
                  <a:lnTo>
                    <a:pt x="379" y="25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10" name="Freeform 194"/>
            <p:cNvSpPr>
              <a:spLocks/>
            </p:cNvSpPr>
            <p:nvPr/>
          </p:nvSpPr>
          <p:spPr bwMode="auto">
            <a:xfrm>
              <a:off x="452" y="1431"/>
              <a:ext cx="171" cy="15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7" y="2"/>
                </a:cxn>
                <a:cxn ang="0">
                  <a:pos x="0" y="34"/>
                </a:cxn>
                <a:cxn ang="0">
                  <a:pos x="315" y="300"/>
                </a:cxn>
                <a:cxn ang="0">
                  <a:pos x="343" y="268"/>
                </a:cxn>
                <a:cxn ang="0">
                  <a:pos x="29" y="0"/>
                </a:cxn>
              </a:cxnLst>
              <a:rect l="0" t="0" r="r" b="b"/>
              <a:pathLst>
                <a:path w="343" h="300">
                  <a:moveTo>
                    <a:pt x="29" y="0"/>
                  </a:moveTo>
                  <a:lnTo>
                    <a:pt x="27" y="2"/>
                  </a:lnTo>
                  <a:lnTo>
                    <a:pt x="0" y="34"/>
                  </a:lnTo>
                  <a:lnTo>
                    <a:pt x="315" y="300"/>
                  </a:lnTo>
                  <a:lnTo>
                    <a:pt x="343" y="26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11" name="Freeform 195"/>
            <p:cNvSpPr>
              <a:spLocks/>
            </p:cNvSpPr>
            <p:nvPr/>
          </p:nvSpPr>
          <p:spPr bwMode="auto">
            <a:xfrm>
              <a:off x="467" y="1404"/>
              <a:ext cx="173" cy="1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6" y="12"/>
                </a:cxn>
                <a:cxn ang="0">
                  <a:pos x="0" y="53"/>
                </a:cxn>
                <a:cxn ang="0">
                  <a:pos x="312" y="323"/>
                </a:cxn>
                <a:cxn ang="0">
                  <a:pos x="348" y="281"/>
                </a:cxn>
                <a:cxn ang="0">
                  <a:pos x="48" y="0"/>
                </a:cxn>
              </a:cxnLst>
              <a:rect l="0" t="0" r="r" b="b"/>
              <a:pathLst>
                <a:path w="348" h="323">
                  <a:moveTo>
                    <a:pt x="48" y="0"/>
                  </a:moveTo>
                  <a:lnTo>
                    <a:pt x="36" y="12"/>
                  </a:lnTo>
                  <a:lnTo>
                    <a:pt x="0" y="53"/>
                  </a:lnTo>
                  <a:lnTo>
                    <a:pt x="312" y="323"/>
                  </a:lnTo>
                  <a:lnTo>
                    <a:pt x="348" y="28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12" name="Freeform 196"/>
            <p:cNvSpPr>
              <a:spLocks/>
            </p:cNvSpPr>
            <p:nvPr/>
          </p:nvSpPr>
          <p:spPr bwMode="auto">
            <a:xfrm>
              <a:off x="491" y="1380"/>
              <a:ext cx="165" cy="17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42" y="6"/>
                </a:cxn>
                <a:cxn ang="0">
                  <a:pos x="0" y="50"/>
                </a:cxn>
                <a:cxn ang="0">
                  <a:pos x="290" y="343"/>
                </a:cxn>
                <a:cxn ang="0">
                  <a:pos x="331" y="302"/>
                </a:cxn>
                <a:cxn ang="0">
                  <a:pos x="50" y="0"/>
                </a:cxn>
              </a:cxnLst>
              <a:rect l="0" t="0" r="r" b="b"/>
              <a:pathLst>
                <a:path w="331" h="343">
                  <a:moveTo>
                    <a:pt x="50" y="0"/>
                  </a:moveTo>
                  <a:lnTo>
                    <a:pt x="42" y="6"/>
                  </a:lnTo>
                  <a:lnTo>
                    <a:pt x="0" y="50"/>
                  </a:lnTo>
                  <a:lnTo>
                    <a:pt x="290" y="343"/>
                  </a:lnTo>
                  <a:lnTo>
                    <a:pt x="331" y="30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13" name="Freeform 197"/>
            <p:cNvSpPr>
              <a:spLocks/>
            </p:cNvSpPr>
            <p:nvPr/>
          </p:nvSpPr>
          <p:spPr bwMode="auto">
            <a:xfrm>
              <a:off x="515" y="1361"/>
              <a:ext cx="156" cy="1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5" y="4"/>
                </a:cxn>
                <a:cxn ang="0">
                  <a:pos x="0" y="38"/>
                </a:cxn>
                <a:cxn ang="0">
                  <a:pos x="275" y="346"/>
                </a:cxn>
                <a:cxn ang="0">
                  <a:pos x="311" y="312"/>
                </a:cxn>
                <a:cxn ang="0">
                  <a:pos x="43" y="0"/>
                </a:cxn>
              </a:cxnLst>
              <a:rect l="0" t="0" r="r" b="b"/>
              <a:pathLst>
                <a:path w="311" h="346">
                  <a:moveTo>
                    <a:pt x="43" y="0"/>
                  </a:moveTo>
                  <a:lnTo>
                    <a:pt x="35" y="4"/>
                  </a:lnTo>
                  <a:lnTo>
                    <a:pt x="0" y="38"/>
                  </a:lnTo>
                  <a:lnTo>
                    <a:pt x="275" y="346"/>
                  </a:lnTo>
                  <a:lnTo>
                    <a:pt x="311" y="31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14" name="Freeform 198"/>
            <p:cNvSpPr>
              <a:spLocks/>
            </p:cNvSpPr>
            <p:nvPr/>
          </p:nvSpPr>
          <p:spPr bwMode="auto">
            <a:xfrm>
              <a:off x="537" y="1343"/>
              <a:ext cx="148" cy="176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8"/>
                </a:cxn>
                <a:cxn ang="0">
                  <a:pos x="0" y="35"/>
                </a:cxn>
                <a:cxn ang="0">
                  <a:pos x="262" y="353"/>
                </a:cxn>
                <a:cxn ang="0">
                  <a:pos x="296" y="325"/>
                </a:cxn>
                <a:cxn ang="0">
                  <a:pos x="42" y="0"/>
                </a:cxn>
              </a:cxnLst>
              <a:rect l="0" t="0" r="r" b="b"/>
              <a:pathLst>
                <a:path w="296" h="353">
                  <a:moveTo>
                    <a:pt x="42" y="0"/>
                  </a:moveTo>
                  <a:lnTo>
                    <a:pt x="34" y="8"/>
                  </a:lnTo>
                  <a:lnTo>
                    <a:pt x="0" y="35"/>
                  </a:lnTo>
                  <a:lnTo>
                    <a:pt x="262" y="353"/>
                  </a:lnTo>
                  <a:lnTo>
                    <a:pt x="296" y="32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15" name="Freeform 199"/>
            <p:cNvSpPr>
              <a:spLocks/>
            </p:cNvSpPr>
            <p:nvPr/>
          </p:nvSpPr>
          <p:spPr bwMode="auto">
            <a:xfrm>
              <a:off x="558" y="1327"/>
              <a:ext cx="142" cy="18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8" y="4"/>
                </a:cxn>
                <a:cxn ang="0">
                  <a:pos x="0" y="32"/>
                </a:cxn>
                <a:cxn ang="0">
                  <a:pos x="246" y="363"/>
                </a:cxn>
                <a:cxn ang="0">
                  <a:pos x="284" y="335"/>
                </a:cxn>
                <a:cxn ang="0">
                  <a:pos x="44" y="0"/>
                </a:cxn>
              </a:cxnLst>
              <a:rect l="0" t="0" r="r" b="b"/>
              <a:pathLst>
                <a:path w="284" h="363">
                  <a:moveTo>
                    <a:pt x="44" y="0"/>
                  </a:moveTo>
                  <a:lnTo>
                    <a:pt x="38" y="4"/>
                  </a:lnTo>
                  <a:lnTo>
                    <a:pt x="0" y="32"/>
                  </a:lnTo>
                  <a:lnTo>
                    <a:pt x="246" y="363"/>
                  </a:lnTo>
                  <a:lnTo>
                    <a:pt x="284" y="33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16" name="Freeform 200"/>
            <p:cNvSpPr>
              <a:spLocks/>
            </p:cNvSpPr>
            <p:nvPr/>
          </p:nvSpPr>
          <p:spPr bwMode="auto">
            <a:xfrm>
              <a:off x="580" y="1311"/>
              <a:ext cx="135" cy="187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7" y="6"/>
                </a:cxn>
                <a:cxn ang="0">
                  <a:pos x="0" y="32"/>
                </a:cxn>
                <a:cxn ang="0">
                  <a:pos x="232" y="373"/>
                </a:cxn>
                <a:cxn ang="0">
                  <a:pos x="269" y="347"/>
                </a:cxn>
                <a:cxn ang="0">
                  <a:pos x="47" y="0"/>
                </a:cxn>
              </a:cxnLst>
              <a:rect l="0" t="0" r="r" b="b"/>
              <a:pathLst>
                <a:path w="269" h="373">
                  <a:moveTo>
                    <a:pt x="47" y="0"/>
                  </a:moveTo>
                  <a:lnTo>
                    <a:pt x="37" y="6"/>
                  </a:lnTo>
                  <a:lnTo>
                    <a:pt x="0" y="32"/>
                  </a:lnTo>
                  <a:lnTo>
                    <a:pt x="232" y="373"/>
                  </a:lnTo>
                  <a:lnTo>
                    <a:pt x="269" y="34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17" name="Freeform 201"/>
            <p:cNvSpPr>
              <a:spLocks/>
            </p:cNvSpPr>
            <p:nvPr/>
          </p:nvSpPr>
          <p:spPr bwMode="auto">
            <a:xfrm>
              <a:off x="604" y="1289"/>
              <a:ext cx="134" cy="199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56" y="10"/>
                </a:cxn>
                <a:cxn ang="0">
                  <a:pos x="0" y="43"/>
                </a:cxn>
                <a:cxn ang="0">
                  <a:pos x="212" y="396"/>
                </a:cxn>
                <a:cxn ang="0">
                  <a:pos x="270" y="361"/>
                </a:cxn>
                <a:cxn ang="0">
                  <a:pos x="72" y="0"/>
                </a:cxn>
              </a:cxnLst>
              <a:rect l="0" t="0" r="r" b="b"/>
              <a:pathLst>
                <a:path w="270" h="396">
                  <a:moveTo>
                    <a:pt x="72" y="0"/>
                  </a:moveTo>
                  <a:lnTo>
                    <a:pt x="56" y="10"/>
                  </a:lnTo>
                  <a:lnTo>
                    <a:pt x="0" y="43"/>
                  </a:lnTo>
                  <a:lnTo>
                    <a:pt x="212" y="396"/>
                  </a:lnTo>
                  <a:lnTo>
                    <a:pt x="270" y="36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18" name="Freeform 202"/>
            <p:cNvSpPr>
              <a:spLocks/>
            </p:cNvSpPr>
            <p:nvPr/>
          </p:nvSpPr>
          <p:spPr bwMode="auto">
            <a:xfrm>
              <a:off x="639" y="1266"/>
              <a:ext cx="132" cy="20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81" y="8"/>
                </a:cxn>
                <a:cxn ang="0">
                  <a:pos x="0" y="48"/>
                </a:cxn>
                <a:cxn ang="0">
                  <a:pos x="184" y="419"/>
                </a:cxn>
                <a:cxn ang="0">
                  <a:pos x="263" y="377"/>
                </a:cxn>
                <a:cxn ang="0">
                  <a:pos x="99" y="0"/>
                </a:cxn>
              </a:cxnLst>
              <a:rect l="0" t="0" r="r" b="b"/>
              <a:pathLst>
                <a:path w="263" h="419">
                  <a:moveTo>
                    <a:pt x="99" y="0"/>
                  </a:moveTo>
                  <a:lnTo>
                    <a:pt x="81" y="8"/>
                  </a:lnTo>
                  <a:lnTo>
                    <a:pt x="0" y="48"/>
                  </a:lnTo>
                  <a:lnTo>
                    <a:pt x="184" y="419"/>
                  </a:lnTo>
                  <a:lnTo>
                    <a:pt x="263" y="37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19" name="Freeform 203"/>
            <p:cNvSpPr>
              <a:spLocks/>
            </p:cNvSpPr>
            <p:nvPr/>
          </p:nvSpPr>
          <p:spPr bwMode="auto">
            <a:xfrm>
              <a:off x="689" y="1255"/>
              <a:ext cx="98" cy="203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49" y="4"/>
                </a:cxn>
                <a:cxn ang="0">
                  <a:pos x="0" y="22"/>
                </a:cxn>
                <a:cxn ang="0">
                  <a:pos x="147" y="407"/>
                </a:cxn>
                <a:cxn ang="0">
                  <a:pos x="196" y="387"/>
                </a:cxn>
                <a:cxn ang="0">
                  <a:pos x="53" y="0"/>
                </a:cxn>
              </a:cxnLst>
              <a:rect l="0" t="0" r="r" b="b"/>
              <a:pathLst>
                <a:path w="196" h="407">
                  <a:moveTo>
                    <a:pt x="53" y="0"/>
                  </a:moveTo>
                  <a:lnTo>
                    <a:pt x="49" y="4"/>
                  </a:lnTo>
                  <a:lnTo>
                    <a:pt x="0" y="22"/>
                  </a:lnTo>
                  <a:lnTo>
                    <a:pt x="147" y="407"/>
                  </a:lnTo>
                  <a:lnTo>
                    <a:pt x="196" y="387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20" name="Freeform 204"/>
            <p:cNvSpPr>
              <a:spLocks/>
            </p:cNvSpPr>
            <p:nvPr/>
          </p:nvSpPr>
          <p:spPr bwMode="auto">
            <a:xfrm>
              <a:off x="716" y="1245"/>
              <a:ext cx="94" cy="20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50" y="2"/>
                </a:cxn>
                <a:cxn ang="0">
                  <a:pos x="0" y="20"/>
                </a:cxn>
                <a:cxn ang="0">
                  <a:pos x="139" y="411"/>
                </a:cxn>
                <a:cxn ang="0">
                  <a:pos x="189" y="393"/>
                </a:cxn>
                <a:cxn ang="0">
                  <a:pos x="62" y="0"/>
                </a:cxn>
              </a:cxnLst>
              <a:rect l="0" t="0" r="r" b="b"/>
              <a:pathLst>
                <a:path w="189" h="411">
                  <a:moveTo>
                    <a:pt x="62" y="0"/>
                  </a:moveTo>
                  <a:lnTo>
                    <a:pt x="50" y="2"/>
                  </a:lnTo>
                  <a:lnTo>
                    <a:pt x="0" y="20"/>
                  </a:lnTo>
                  <a:lnTo>
                    <a:pt x="139" y="411"/>
                  </a:lnTo>
                  <a:lnTo>
                    <a:pt x="189" y="39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21" name="Freeform 205"/>
            <p:cNvSpPr>
              <a:spLocks/>
            </p:cNvSpPr>
            <p:nvPr/>
          </p:nvSpPr>
          <p:spPr bwMode="auto">
            <a:xfrm>
              <a:off x="746" y="1236"/>
              <a:ext cx="83" cy="206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49" y="2"/>
                </a:cxn>
                <a:cxn ang="0">
                  <a:pos x="0" y="17"/>
                </a:cxn>
                <a:cxn ang="0">
                  <a:pos x="115" y="412"/>
                </a:cxn>
                <a:cxn ang="0">
                  <a:pos x="164" y="398"/>
                </a:cxn>
                <a:cxn ang="0">
                  <a:pos x="61" y="0"/>
                </a:cxn>
              </a:cxnLst>
              <a:rect l="0" t="0" r="r" b="b"/>
              <a:pathLst>
                <a:path w="164" h="412">
                  <a:moveTo>
                    <a:pt x="61" y="0"/>
                  </a:moveTo>
                  <a:lnTo>
                    <a:pt x="49" y="2"/>
                  </a:lnTo>
                  <a:lnTo>
                    <a:pt x="0" y="17"/>
                  </a:lnTo>
                  <a:lnTo>
                    <a:pt x="115" y="412"/>
                  </a:lnTo>
                  <a:lnTo>
                    <a:pt x="164" y="39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22" name="Freeform 206"/>
            <p:cNvSpPr>
              <a:spLocks/>
            </p:cNvSpPr>
            <p:nvPr/>
          </p:nvSpPr>
          <p:spPr bwMode="auto">
            <a:xfrm>
              <a:off x="777" y="1227"/>
              <a:ext cx="76" cy="2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60" y="4"/>
                </a:cxn>
                <a:cxn ang="0">
                  <a:pos x="0" y="18"/>
                </a:cxn>
                <a:cxn ang="0">
                  <a:pos x="92" y="420"/>
                </a:cxn>
                <a:cxn ang="0">
                  <a:pos x="151" y="406"/>
                </a:cxn>
                <a:cxn ang="0">
                  <a:pos x="76" y="0"/>
                </a:cxn>
              </a:cxnLst>
              <a:rect l="0" t="0" r="r" b="b"/>
              <a:pathLst>
                <a:path w="151" h="420">
                  <a:moveTo>
                    <a:pt x="76" y="0"/>
                  </a:moveTo>
                  <a:lnTo>
                    <a:pt x="60" y="4"/>
                  </a:lnTo>
                  <a:lnTo>
                    <a:pt x="0" y="18"/>
                  </a:lnTo>
                  <a:lnTo>
                    <a:pt x="92" y="420"/>
                  </a:lnTo>
                  <a:lnTo>
                    <a:pt x="151" y="4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23" name="Freeform 207"/>
            <p:cNvSpPr>
              <a:spLocks/>
            </p:cNvSpPr>
            <p:nvPr/>
          </p:nvSpPr>
          <p:spPr bwMode="auto">
            <a:xfrm>
              <a:off x="815" y="1224"/>
              <a:ext cx="53" cy="207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5" y="0"/>
                </a:cxn>
                <a:cxn ang="0">
                  <a:pos x="0" y="6"/>
                </a:cxn>
                <a:cxn ang="0">
                  <a:pos x="61" y="414"/>
                </a:cxn>
                <a:cxn ang="0">
                  <a:pos x="107" y="408"/>
                </a:cxn>
                <a:cxn ang="0">
                  <a:pos x="47" y="0"/>
                </a:cxn>
              </a:cxnLst>
              <a:rect l="0" t="0" r="r" b="b"/>
              <a:pathLst>
                <a:path w="107" h="414">
                  <a:moveTo>
                    <a:pt x="47" y="0"/>
                  </a:moveTo>
                  <a:lnTo>
                    <a:pt x="45" y="0"/>
                  </a:lnTo>
                  <a:lnTo>
                    <a:pt x="0" y="6"/>
                  </a:lnTo>
                  <a:lnTo>
                    <a:pt x="61" y="414"/>
                  </a:lnTo>
                  <a:lnTo>
                    <a:pt x="107" y="40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24" name="Freeform 208"/>
            <p:cNvSpPr>
              <a:spLocks/>
            </p:cNvSpPr>
            <p:nvPr/>
          </p:nvSpPr>
          <p:spPr bwMode="auto">
            <a:xfrm>
              <a:off x="839" y="1220"/>
              <a:ext cx="53" cy="20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52" y="0"/>
                </a:cxn>
                <a:cxn ang="0">
                  <a:pos x="0" y="8"/>
                </a:cxn>
                <a:cxn ang="0">
                  <a:pos x="56" y="416"/>
                </a:cxn>
                <a:cxn ang="0">
                  <a:pos x="107" y="408"/>
                </a:cxn>
                <a:cxn ang="0">
                  <a:pos x="68" y="0"/>
                </a:cxn>
              </a:cxnLst>
              <a:rect l="0" t="0" r="r" b="b"/>
              <a:pathLst>
                <a:path w="107" h="416">
                  <a:moveTo>
                    <a:pt x="68" y="0"/>
                  </a:moveTo>
                  <a:lnTo>
                    <a:pt x="52" y="0"/>
                  </a:lnTo>
                  <a:lnTo>
                    <a:pt x="0" y="8"/>
                  </a:lnTo>
                  <a:lnTo>
                    <a:pt x="56" y="416"/>
                  </a:lnTo>
                  <a:lnTo>
                    <a:pt x="107" y="40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25" name="Freeform 209"/>
            <p:cNvSpPr>
              <a:spLocks/>
            </p:cNvSpPr>
            <p:nvPr/>
          </p:nvSpPr>
          <p:spPr bwMode="auto">
            <a:xfrm>
              <a:off x="872" y="1218"/>
              <a:ext cx="36" cy="207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47" y="0"/>
                </a:cxn>
                <a:cxn ang="0">
                  <a:pos x="0" y="4"/>
                </a:cxn>
                <a:cxn ang="0">
                  <a:pos x="24" y="414"/>
                </a:cxn>
                <a:cxn ang="0">
                  <a:pos x="71" y="412"/>
                </a:cxn>
                <a:cxn ang="0">
                  <a:pos x="53" y="0"/>
                </a:cxn>
              </a:cxnLst>
              <a:rect l="0" t="0" r="r" b="b"/>
              <a:pathLst>
                <a:path w="71" h="414">
                  <a:moveTo>
                    <a:pt x="53" y="0"/>
                  </a:moveTo>
                  <a:lnTo>
                    <a:pt x="47" y="0"/>
                  </a:lnTo>
                  <a:lnTo>
                    <a:pt x="0" y="4"/>
                  </a:lnTo>
                  <a:lnTo>
                    <a:pt x="24" y="414"/>
                  </a:lnTo>
                  <a:lnTo>
                    <a:pt x="71" y="41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26" name="Freeform 210"/>
            <p:cNvSpPr>
              <a:spLocks/>
            </p:cNvSpPr>
            <p:nvPr/>
          </p:nvSpPr>
          <p:spPr bwMode="auto">
            <a:xfrm>
              <a:off x="899" y="1217"/>
              <a:ext cx="29" cy="207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"/>
                </a:cxn>
                <a:cxn ang="0">
                  <a:pos x="10" y="414"/>
                </a:cxn>
                <a:cxn ang="0">
                  <a:pos x="58" y="412"/>
                </a:cxn>
                <a:cxn ang="0">
                  <a:pos x="48" y="0"/>
                </a:cxn>
              </a:cxnLst>
              <a:rect l="0" t="0" r="r" b="b"/>
              <a:pathLst>
                <a:path w="58" h="414">
                  <a:moveTo>
                    <a:pt x="48" y="0"/>
                  </a:moveTo>
                  <a:lnTo>
                    <a:pt x="0" y="2"/>
                  </a:lnTo>
                  <a:lnTo>
                    <a:pt x="10" y="414"/>
                  </a:lnTo>
                  <a:lnTo>
                    <a:pt x="58" y="4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27" name="Freeform 211"/>
            <p:cNvSpPr>
              <a:spLocks/>
            </p:cNvSpPr>
            <p:nvPr/>
          </p:nvSpPr>
          <p:spPr bwMode="auto">
            <a:xfrm>
              <a:off x="197" y="1755"/>
              <a:ext cx="467" cy="19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484" y="389"/>
                </a:cxn>
                <a:cxn ang="0">
                  <a:pos x="934" y="0"/>
                </a:cxn>
                <a:cxn ang="0">
                  <a:pos x="0" y="12"/>
                </a:cxn>
              </a:cxnLst>
              <a:rect l="0" t="0" r="r" b="b"/>
              <a:pathLst>
                <a:path w="934" h="389">
                  <a:moveTo>
                    <a:pt x="0" y="12"/>
                  </a:moveTo>
                  <a:lnTo>
                    <a:pt x="484" y="389"/>
                  </a:lnTo>
                  <a:lnTo>
                    <a:pt x="934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 w="158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28" name="Freeform 212"/>
            <p:cNvSpPr>
              <a:spLocks/>
            </p:cNvSpPr>
            <p:nvPr/>
          </p:nvSpPr>
          <p:spPr bwMode="auto">
            <a:xfrm>
              <a:off x="197" y="1755"/>
              <a:ext cx="467" cy="19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484" y="389"/>
                </a:cxn>
                <a:cxn ang="0">
                  <a:pos x="934" y="0"/>
                </a:cxn>
                <a:cxn ang="0">
                  <a:pos x="0" y="12"/>
                </a:cxn>
              </a:cxnLst>
              <a:rect l="0" t="0" r="r" b="b"/>
              <a:pathLst>
                <a:path w="934" h="389">
                  <a:moveTo>
                    <a:pt x="0" y="12"/>
                  </a:moveTo>
                  <a:lnTo>
                    <a:pt x="484" y="389"/>
                  </a:lnTo>
                  <a:lnTo>
                    <a:pt x="93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92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29" name="Freeform 213"/>
            <p:cNvSpPr>
              <a:spLocks/>
            </p:cNvSpPr>
            <p:nvPr/>
          </p:nvSpPr>
          <p:spPr bwMode="auto">
            <a:xfrm>
              <a:off x="914" y="1307"/>
              <a:ext cx="503" cy="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0"/>
                </a:cxn>
                <a:cxn ang="0">
                  <a:pos x="87" y="4"/>
                </a:cxn>
                <a:cxn ang="0">
                  <a:pos x="131" y="8"/>
                </a:cxn>
                <a:cxn ang="0">
                  <a:pos x="171" y="14"/>
                </a:cxn>
                <a:cxn ang="0">
                  <a:pos x="212" y="22"/>
                </a:cxn>
                <a:cxn ang="0">
                  <a:pos x="244" y="30"/>
                </a:cxn>
                <a:cxn ang="0">
                  <a:pos x="278" y="40"/>
                </a:cxn>
                <a:cxn ang="0">
                  <a:pos x="309" y="48"/>
                </a:cxn>
                <a:cxn ang="0">
                  <a:pos x="347" y="62"/>
                </a:cxn>
                <a:cxn ang="0">
                  <a:pos x="415" y="90"/>
                </a:cxn>
                <a:cxn ang="0">
                  <a:pos x="472" y="117"/>
                </a:cxn>
                <a:cxn ang="0">
                  <a:pos x="508" y="137"/>
                </a:cxn>
                <a:cxn ang="0">
                  <a:pos x="547" y="161"/>
                </a:cxn>
                <a:cxn ang="0">
                  <a:pos x="601" y="199"/>
                </a:cxn>
                <a:cxn ang="0">
                  <a:pos x="657" y="242"/>
                </a:cxn>
                <a:cxn ang="0">
                  <a:pos x="686" y="270"/>
                </a:cxn>
                <a:cxn ang="0">
                  <a:pos x="728" y="310"/>
                </a:cxn>
                <a:cxn ang="0">
                  <a:pos x="768" y="353"/>
                </a:cxn>
                <a:cxn ang="0">
                  <a:pos x="797" y="393"/>
                </a:cxn>
                <a:cxn ang="0">
                  <a:pos x="823" y="427"/>
                </a:cxn>
                <a:cxn ang="0">
                  <a:pos x="849" y="467"/>
                </a:cxn>
                <a:cxn ang="0">
                  <a:pos x="873" y="504"/>
                </a:cxn>
                <a:cxn ang="0">
                  <a:pos x="904" y="564"/>
                </a:cxn>
                <a:cxn ang="0">
                  <a:pos x="940" y="647"/>
                </a:cxn>
                <a:cxn ang="0">
                  <a:pos x="958" y="697"/>
                </a:cxn>
                <a:cxn ang="0">
                  <a:pos x="974" y="748"/>
                </a:cxn>
                <a:cxn ang="0">
                  <a:pos x="986" y="798"/>
                </a:cxn>
                <a:cxn ang="0">
                  <a:pos x="996" y="857"/>
                </a:cxn>
                <a:cxn ang="0">
                  <a:pos x="1000" y="905"/>
                </a:cxn>
                <a:cxn ang="0">
                  <a:pos x="1004" y="954"/>
                </a:cxn>
                <a:cxn ang="0">
                  <a:pos x="1006" y="1002"/>
                </a:cxn>
                <a:cxn ang="0">
                  <a:pos x="1004" y="1050"/>
                </a:cxn>
              </a:cxnLst>
              <a:rect l="0" t="0" r="r" b="b"/>
              <a:pathLst>
                <a:path w="1006" h="1050">
                  <a:moveTo>
                    <a:pt x="0" y="0"/>
                  </a:moveTo>
                  <a:lnTo>
                    <a:pt x="42" y="0"/>
                  </a:lnTo>
                  <a:lnTo>
                    <a:pt x="87" y="4"/>
                  </a:lnTo>
                  <a:lnTo>
                    <a:pt x="131" y="8"/>
                  </a:lnTo>
                  <a:lnTo>
                    <a:pt x="171" y="14"/>
                  </a:lnTo>
                  <a:lnTo>
                    <a:pt x="212" y="22"/>
                  </a:lnTo>
                  <a:lnTo>
                    <a:pt x="244" y="30"/>
                  </a:lnTo>
                  <a:lnTo>
                    <a:pt x="278" y="40"/>
                  </a:lnTo>
                  <a:lnTo>
                    <a:pt x="309" y="48"/>
                  </a:lnTo>
                  <a:lnTo>
                    <a:pt x="347" y="62"/>
                  </a:lnTo>
                  <a:lnTo>
                    <a:pt x="415" y="90"/>
                  </a:lnTo>
                  <a:lnTo>
                    <a:pt x="472" y="117"/>
                  </a:lnTo>
                  <a:lnTo>
                    <a:pt x="508" y="137"/>
                  </a:lnTo>
                  <a:lnTo>
                    <a:pt x="547" y="161"/>
                  </a:lnTo>
                  <a:lnTo>
                    <a:pt x="601" y="199"/>
                  </a:lnTo>
                  <a:lnTo>
                    <a:pt x="657" y="242"/>
                  </a:lnTo>
                  <a:lnTo>
                    <a:pt x="686" y="270"/>
                  </a:lnTo>
                  <a:lnTo>
                    <a:pt x="728" y="310"/>
                  </a:lnTo>
                  <a:lnTo>
                    <a:pt x="768" y="353"/>
                  </a:lnTo>
                  <a:lnTo>
                    <a:pt x="797" y="393"/>
                  </a:lnTo>
                  <a:lnTo>
                    <a:pt x="823" y="427"/>
                  </a:lnTo>
                  <a:lnTo>
                    <a:pt x="849" y="467"/>
                  </a:lnTo>
                  <a:lnTo>
                    <a:pt x="873" y="504"/>
                  </a:lnTo>
                  <a:lnTo>
                    <a:pt x="904" y="564"/>
                  </a:lnTo>
                  <a:lnTo>
                    <a:pt x="940" y="647"/>
                  </a:lnTo>
                  <a:lnTo>
                    <a:pt x="958" y="697"/>
                  </a:lnTo>
                  <a:lnTo>
                    <a:pt x="974" y="748"/>
                  </a:lnTo>
                  <a:lnTo>
                    <a:pt x="986" y="798"/>
                  </a:lnTo>
                  <a:lnTo>
                    <a:pt x="996" y="857"/>
                  </a:lnTo>
                  <a:lnTo>
                    <a:pt x="1000" y="905"/>
                  </a:lnTo>
                  <a:lnTo>
                    <a:pt x="1004" y="954"/>
                  </a:lnTo>
                  <a:lnTo>
                    <a:pt x="1006" y="1002"/>
                  </a:lnTo>
                  <a:lnTo>
                    <a:pt x="1004" y="1050"/>
                  </a:lnTo>
                </a:path>
              </a:pathLst>
            </a:custGeom>
            <a:noFill/>
            <a:ln w="158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30" name="Freeform 214"/>
            <p:cNvSpPr>
              <a:spLocks/>
            </p:cNvSpPr>
            <p:nvPr/>
          </p:nvSpPr>
          <p:spPr bwMode="auto">
            <a:xfrm>
              <a:off x="915" y="1212"/>
              <a:ext cx="28" cy="207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415"/>
                </a:cxn>
                <a:cxn ang="0">
                  <a:pos x="44" y="415"/>
                </a:cxn>
                <a:cxn ang="0">
                  <a:pos x="56" y="2"/>
                </a:cxn>
              </a:cxnLst>
              <a:rect l="0" t="0" r="r" b="b"/>
              <a:pathLst>
                <a:path w="56" h="415">
                  <a:moveTo>
                    <a:pt x="56" y="2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15"/>
                  </a:lnTo>
                  <a:lnTo>
                    <a:pt x="44" y="415"/>
                  </a:lnTo>
                  <a:lnTo>
                    <a:pt x="56" y="2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31" name="Freeform 215"/>
            <p:cNvSpPr>
              <a:spLocks/>
            </p:cNvSpPr>
            <p:nvPr/>
          </p:nvSpPr>
          <p:spPr bwMode="auto">
            <a:xfrm>
              <a:off x="930" y="1213"/>
              <a:ext cx="41" cy="207"/>
            </a:xfrm>
            <a:custGeom>
              <a:avLst/>
              <a:gdLst/>
              <a:ahLst/>
              <a:cxnLst>
                <a:cxn ang="0">
                  <a:pos x="81" y="4"/>
                </a:cxn>
                <a:cxn ang="0">
                  <a:pos x="71" y="2"/>
                </a:cxn>
                <a:cxn ang="0">
                  <a:pos x="26" y="0"/>
                </a:cxn>
                <a:cxn ang="0">
                  <a:pos x="0" y="411"/>
                </a:cxn>
                <a:cxn ang="0">
                  <a:pos x="45" y="414"/>
                </a:cxn>
                <a:cxn ang="0">
                  <a:pos x="81" y="4"/>
                </a:cxn>
              </a:cxnLst>
              <a:rect l="0" t="0" r="r" b="b"/>
              <a:pathLst>
                <a:path w="81" h="414">
                  <a:moveTo>
                    <a:pt x="81" y="4"/>
                  </a:moveTo>
                  <a:lnTo>
                    <a:pt x="71" y="2"/>
                  </a:lnTo>
                  <a:lnTo>
                    <a:pt x="26" y="0"/>
                  </a:lnTo>
                  <a:lnTo>
                    <a:pt x="0" y="411"/>
                  </a:lnTo>
                  <a:lnTo>
                    <a:pt x="45" y="414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32" name="Freeform 216"/>
            <p:cNvSpPr>
              <a:spLocks/>
            </p:cNvSpPr>
            <p:nvPr/>
          </p:nvSpPr>
          <p:spPr bwMode="auto">
            <a:xfrm>
              <a:off x="948" y="1215"/>
              <a:ext cx="47" cy="207"/>
            </a:xfrm>
            <a:custGeom>
              <a:avLst/>
              <a:gdLst/>
              <a:ahLst/>
              <a:cxnLst>
                <a:cxn ang="0">
                  <a:pos x="96" y="6"/>
                </a:cxn>
                <a:cxn ang="0">
                  <a:pos x="90" y="4"/>
                </a:cxn>
                <a:cxn ang="0">
                  <a:pos x="46" y="0"/>
                </a:cxn>
                <a:cxn ang="0">
                  <a:pos x="0" y="409"/>
                </a:cxn>
                <a:cxn ang="0">
                  <a:pos x="44" y="414"/>
                </a:cxn>
                <a:cxn ang="0">
                  <a:pos x="96" y="6"/>
                </a:cxn>
              </a:cxnLst>
              <a:rect l="0" t="0" r="r" b="b"/>
              <a:pathLst>
                <a:path w="96" h="414">
                  <a:moveTo>
                    <a:pt x="96" y="6"/>
                  </a:moveTo>
                  <a:lnTo>
                    <a:pt x="90" y="4"/>
                  </a:lnTo>
                  <a:lnTo>
                    <a:pt x="46" y="0"/>
                  </a:lnTo>
                  <a:lnTo>
                    <a:pt x="0" y="409"/>
                  </a:lnTo>
                  <a:lnTo>
                    <a:pt x="44" y="414"/>
                  </a:lnTo>
                  <a:lnTo>
                    <a:pt x="96" y="6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33" name="Freeform 217"/>
            <p:cNvSpPr>
              <a:spLocks/>
            </p:cNvSpPr>
            <p:nvPr/>
          </p:nvSpPr>
          <p:spPr bwMode="auto">
            <a:xfrm>
              <a:off x="968" y="1218"/>
              <a:ext cx="52" cy="206"/>
            </a:xfrm>
            <a:custGeom>
              <a:avLst/>
              <a:gdLst/>
              <a:ahLst/>
              <a:cxnLst>
                <a:cxn ang="0">
                  <a:pos x="105" y="6"/>
                </a:cxn>
                <a:cxn ang="0">
                  <a:pos x="93" y="4"/>
                </a:cxn>
                <a:cxn ang="0">
                  <a:pos x="56" y="0"/>
                </a:cxn>
                <a:cxn ang="0">
                  <a:pos x="0" y="408"/>
                </a:cxn>
                <a:cxn ang="0">
                  <a:pos x="38" y="412"/>
                </a:cxn>
                <a:cxn ang="0">
                  <a:pos x="105" y="6"/>
                </a:cxn>
              </a:cxnLst>
              <a:rect l="0" t="0" r="r" b="b"/>
              <a:pathLst>
                <a:path w="105" h="412">
                  <a:moveTo>
                    <a:pt x="105" y="6"/>
                  </a:moveTo>
                  <a:lnTo>
                    <a:pt x="93" y="4"/>
                  </a:lnTo>
                  <a:lnTo>
                    <a:pt x="56" y="0"/>
                  </a:lnTo>
                  <a:lnTo>
                    <a:pt x="0" y="408"/>
                  </a:lnTo>
                  <a:lnTo>
                    <a:pt x="38" y="412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34" name="Freeform 218"/>
            <p:cNvSpPr>
              <a:spLocks/>
            </p:cNvSpPr>
            <p:nvPr/>
          </p:nvSpPr>
          <p:spPr bwMode="auto">
            <a:xfrm>
              <a:off x="980" y="1221"/>
              <a:ext cx="66" cy="207"/>
            </a:xfrm>
            <a:custGeom>
              <a:avLst/>
              <a:gdLst/>
              <a:ahLst/>
              <a:cxnLst>
                <a:cxn ang="0">
                  <a:pos x="131" y="12"/>
                </a:cxn>
                <a:cxn ang="0">
                  <a:pos x="123" y="8"/>
                </a:cxn>
                <a:cxn ang="0">
                  <a:pos x="79" y="0"/>
                </a:cxn>
                <a:cxn ang="0">
                  <a:pos x="0" y="404"/>
                </a:cxn>
                <a:cxn ang="0">
                  <a:pos x="44" y="414"/>
                </a:cxn>
                <a:cxn ang="0">
                  <a:pos x="131" y="12"/>
                </a:cxn>
              </a:cxnLst>
              <a:rect l="0" t="0" r="r" b="b"/>
              <a:pathLst>
                <a:path w="131" h="414">
                  <a:moveTo>
                    <a:pt x="131" y="12"/>
                  </a:moveTo>
                  <a:lnTo>
                    <a:pt x="123" y="8"/>
                  </a:lnTo>
                  <a:lnTo>
                    <a:pt x="79" y="0"/>
                  </a:lnTo>
                  <a:lnTo>
                    <a:pt x="0" y="404"/>
                  </a:lnTo>
                  <a:lnTo>
                    <a:pt x="44" y="414"/>
                  </a:lnTo>
                  <a:lnTo>
                    <a:pt x="131" y="12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35" name="Freeform 219"/>
            <p:cNvSpPr>
              <a:spLocks/>
            </p:cNvSpPr>
            <p:nvPr/>
          </p:nvSpPr>
          <p:spPr bwMode="auto">
            <a:xfrm>
              <a:off x="997" y="1227"/>
              <a:ext cx="67" cy="203"/>
            </a:xfrm>
            <a:custGeom>
              <a:avLst/>
              <a:gdLst/>
              <a:ahLst/>
              <a:cxnLst>
                <a:cxn ang="0">
                  <a:pos x="133" y="8"/>
                </a:cxn>
                <a:cxn ang="0">
                  <a:pos x="129" y="6"/>
                </a:cxn>
                <a:cxn ang="0">
                  <a:pos x="97" y="0"/>
                </a:cxn>
                <a:cxn ang="0">
                  <a:pos x="0" y="398"/>
                </a:cxn>
                <a:cxn ang="0">
                  <a:pos x="31" y="406"/>
                </a:cxn>
                <a:cxn ang="0">
                  <a:pos x="133" y="8"/>
                </a:cxn>
              </a:cxnLst>
              <a:rect l="0" t="0" r="r" b="b"/>
              <a:pathLst>
                <a:path w="133" h="406">
                  <a:moveTo>
                    <a:pt x="133" y="8"/>
                  </a:moveTo>
                  <a:lnTo>
                    <a:pt x="129" y="6"/>
                  </a:lnTo>
                  <a:lnTo>
                    <a:pt x="97" y="0"/>
                  </a:lnTo>
                  <a:lnTo>
                    <a:pt x="0" y="398"/>
                  </a:lnTo>
                  <a:lnTo>
                    <a:pt x="31" y="406"/>
                  </a:lnTo>
                  <a:lnTo>
                    <a:pt x="133" y="8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36" name="Freeform 220"/>
            <p:cNvSpPr>
              <a:spLocks/>
            </p:cNvSpPr>
            <p:nvPr/>
          </p:nvSpPr>
          <p:spPr bwMode="auto">
            <a:xfrm>
              <a:off x="1012" y="1231"/>
              <a:ext cx="73" cy="203"/>
            </a:xfrm>
            <a:custGeom>
              <a:avLst/>
              <a:gdLst/>
              <a:ahLst/>
              <a:cxnLst>
                <a:cxn ang="0">
                  <a:pos x="145" y="10"/>
                </a:cxn>
                <a:cxn ang="0">
                  <a:pos x="137" y="8"/>
                </a:cxn>
                <a:cxn ang="0">
                  <a:pos x="104" y="0"/>
                </a:cxn>
                <a:cxn ang="0">
                  <a:pos x="0" y="398"/>
                </a:cxn>
                <a:cxn ang="0">
                  <a:pos x="34" y="406"/>
                </a:cxn>
                <a:cxn ang="0">
                  <a:pos x="145" y="10"/>
                </a:cxn>
              </a:cxnLst>
              <a:rect l="0" t="0" r="r" b="b"/>
              <a:pathLst>
                <a:path w="145" h="406">
                  <a:moveTo>
                    <a:pt x="145" y="10"/>
                  </a:moveTo>
                  <a:lnTo>
                    <a:pt x="137" y="8"/>
                  </a:lnTo>
                  <a:lnTo>
                    <a:pt x="104" y="0"/>
                  </a:lnTo>
                  <a:lnTo>
                    <a:pt x="0" y="398"/>
                  </a:lnTo>
                  <a:lnTo>
                    <a:pt x="34" y="406"/>
                  </a:lnTo>
                  <a:lnTo>
                    <a:pt x="145" y="10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37" name="Freeform 221"/>
            <p:cNvSpPr>
              <a:spLocks/>
            </p:cNvSpPr>
            <p:nvPr/>
          </p:nvSpPr>
          <p:spPr bwMode="auto">
            <a:xfrm>
              <a:off x="1025" y="1236"/>
              <a:ext cx="77" cy="202"/>
            </a:xfrm>
            <a:custGeom>
              <a:avLst/>
              <a:gdLst/>
              <a:ahLst/>
              <a:cxnLst>
                <a:cxn ang="0">
                  <a:pos x="155" y="11"/>
                </a:cxn>
                <a:cxn ang="0">
                  <a:pos x="149" y="9"/>
                </a:cxn>
                <a:cxn ang="0">
                  <a:pos x="119" y="0"/>
                </a:cxn>
                <a:cxn ang="0">
                  <a:pos x="0" y="396"/>
                </a:cxn>
                <a:cxn ang="0">
                  <a:pos x="30" y="404"/>
                </a:cxn>
                <a:cxn ang="0">
                  <a:pos x="155" y="11"/>
                </a:cxn>
              </a:cxnLst>
              <a:rect l="0" t="0" r="r" b="b"/>
              <a:pathLst>
                <a:path w="155" h="404">
                  <a:moveTo>
                    <a:pt x="155" y="11"/>
                  </a:moveTo>
                  <a:lnTo>
                    <a:pt x="149" y="9"/>
                  </a:lnTo>
                  <a:lnTo>
                    <a:pt x="119" y="0"/>
                  </a:lnTo>
                  <a:lnTo>
                    <a:pt x="0" y="396"/>
                  </a:lnTo>
                  <a:lnTo>
                    <a:pt x="30" y="404"/>
                  </a:lnTo>
                  <a:lnTo>
                    <a:pt x="155" y="11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38" name="Freeform 222"/>
            <p:cNvSpPr>
              <a:spLocks/>
            </p:cNvSpPr>
            <p:nvPr/>
          </p:nvSpPr>
          <p:spPr bwMode="auto">
            <a:xfrm>
              <a:off x="1037" y="1242"/>
              <a:ext cx="91" cy="202"/>
            </a:xfrm>
            <a:custGeom>
              <a:avLst/>
              <a:gdLst/>
              <a:ahLst/>
              <a:cxnLst>
                <a:cxn ang="0">
                  <a:pos x="182" y="18"/>
                </a:cxn>
                <a:cxn ang="0">
                  <a:pos x="169" y="14"/>
                </a:cxn>
                <a:cxn ang="0">
                  <a:pos x="131" y="0"/>
                </a:cxn>
                <a:cxn ang="0">
                  <a:pos x="0" y="391"/>
                </a:cxn>
                <a:cxn ang="0">
                  <a:pos x="40" y="405"/>
                </a:cxn>
                <a:cxn ang="0">
                  <a:pos x="182" y="18"/>
                </a:cxn>
              </a:cxnLst>
              <a:rect l="0" t="0" r="r" b="b"/>
              <a:pathLst>
                <a:path w="182" h="405">
                  <a:moveTo>
                    <a:pt x="182" y="18"/>
                  </a:moveTo>
                  <a:lnTo>
                    <a:pt x="169" y="14"/>
                  </a:lnTo>
                  <a:lnTo>
                    <a:pt x="131" y="0"/>
                  </a:lnTo>
                  <a:lnTo>
                    <a:pt x="0" y="391"/>
                  </a:lnTo>
                  <a:lnTo>
                    <a:pt x="40" y="405"/>
                  </a:lnTo>
                  <a:lnTo>
                    <a:pt x="182" y="18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39" name="Freeform 223"/>
            <p:cNvSpPr>
              <a:spLocks/>
            </p:cNvSpPr>
            <p:nvPr/>
          </p:nvSpPr>
          <p:spPr bwMode="auto">
            <a:xfrm>
              <a:off x="1051" y="1251"/>
              <a:ext cx="117" cy="204"/>
            </a:xfrm>
            <a:custGeom>
              <a:avLst/>
              <a:gdLst/>
              <a:ahLst/>
              <a:cxnLst>
                <a:cxn ang="0">
                  <a:pos x="234" y="32"/>
                </a:cxn>
                <a:cxn ang="0">
                  <a:pos x="222" y="26"/>
                </a:cxn>
                <a:cxn ang="0">
                  <a:pos x="154" y="0"/>
                </a:cxn>
                <a:cxn ang="0">
                  <a:pos x="0" y="383"/>
                </a:cxn>
                <a:cxn ang="0">
                  <a:pos x="67" y="409"/>
                </a:cxn>
                <a:cxn ang="0">
                  <a:pos x="234" y="32"/>
                </a:cxn>
              </a:cxnLst>
              <a:rect l="0" t="0" r="r" b="b"/>
              <a:pathLst>
                <a:path w="234" h="409">
                  <a:moveTo>
                    <a:pt x="234" y="32"/>
                  </a:moveTo>
                  <a:lnTo>
                    <a:pt x="222" y="26"/>
                  </a:lnTo>
                  <a:lnTo>
                    <a:pt x="154" y="0"/>
                  </a:lnTo>
                  <a:lnTo>
                    <a:pt x="0" y="383"/>
                  </a:lnTo>
                  <a:lnTo>
                    <a:pt x="67" y="409"/>
                  </a:lnTo>
                  <a:lnTo>
                    <a:pt x="234" y="32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40" name="Freeform 224"/>
            <p:cNvSpPr>
              <a:spLocks/>
            </p:cNvSpPr>
            <p:nvPr/>
          </p:nvSpPr>
          <p:spPr bwMode="auto">
            <a:xfrm>
              <a:off x="1078" y="1267"/>
              <a:ext cx="126" cy="200"/>
            </a:xfrm>
            <a:custGeom>
              <a:avLst/>
              <a:gdLst/>
              <a:ahLst/>
              <a:cxnLst>
                <a:cxn ang="0">
                  <a:pos x="252" y="36"/>
                </a:cxn>
                <a:cxn ang="0">
                  <a:pos x="238" y="28"/>
                </a:cxn>
                <a:cxn ang="0">
                  <a:pos x="181" y="0"/>
                </a:cxn>
                <a:cxn ang="0">
                  <a:pos x="0" y="371"/>
                </a:cxn>
                <a:cxn ang="0">
                  <a:pos x="60" y="401"/>
                </a:cxn>
                <a:cxn ang="0">
                  <a:pos x="252" y="36"/>
                </a:cxn>
              </a:cxnLst>
              <a:rect l="0" t="0" r="r" b="b"/>
              <a:pathLst>
                <a:path w="252" h="401">
                  <a:moveTo>
                    <a:pt x="252" y="36"/>
                  </a:moveTo>
                  <a:lnTo>
                    <a:pt x="238" y="28"/>
                  </a:lnTo>
                  <a:lnTo>
                    <a:pt x="181" y="0"/>
                  </a:lnTo>
                  <a:lnTo>
                    <a:pt x="0" y="371"/>
                  </a:lnTo>
                  <a:lnTo>
                    <a:pt x="60" y="401"/>
                  </a:lnTo>
                  <a:lnTo>
                    <a:pt x="252" y="36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41" name="Freeform 225"/>
            <p:cNvSpPr>
              <a:spLocks/>
            </p:cNvSpPr>
            <p:nvPr/>
          </p:nvSpPr>
          <p:spPr bwMode="auto">
            <a:xfrm>
              <a:off x="1099" y="1284"/>
              <a:ext cx="123" cy="189"/>
            </a:xfrm>
            <a:custGeom>
              <a:avLst/>
              <a:gdLst/>
              <a:ahLst/>
              <a:cxnLst>
                <a:cxn ang="0">
                  <a:pos x="246" y="22"/>
                </a:cxn>
                <a:cxn ang="0">
                  <a:pos x="242" y="20"/>
                </a:cxn>
                <a:cxn ang="0">
                  <a:pos x="208" y="0"/>
                </a:cxn>
                <a:cxn ang="0">
                  <a:pos x="0" y="357"/>
                </a:cxn>
                <a:cxn ang="0">
                  <a:pos x="34" y="377"/>
                </a:cxn>
                <a:cxn ang="0">
                  <a:pos x="246" y="22"/>
                </a:cxn>
              </a:cxnLst>
              <a:rect l="0" t="0" r="r" b="b"/>
              <a:pathLst>
                <a:path w="246" h="377">
                  <a:moveTo>
                    <a:pt x="246" y="22"/>
                  </a:moveTo>
                  <a:lnTo>
                    <a:pt x="242" y="20"/>
                  </a:lnTo>
                  <a:lnTo>
                    <a:pt x="208" y="0"/>
                  </a:lnTo>
                  <a:lnTo>
                    <a:pt x="0" y="357"/>
                  </a:lnTo>
                  <a:lnTo>
                    <a:pt x="34" y="377"/>
                  </a:lnTo>
                  <a:lnTo>
                    <a:pt x="246" y="22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42" name="Freeform 226"/>
            <p:cNvSpPr>
              <a:spLocks/>
            </p:cNvSpPr>
            <p:nvPr/>
          </p:nvSpPr>
          <p:spPr bwMode="auto">
            <a:xfrm>
              <a:off x="1115" y="1295"/>
              <a:ext cx="132" cy="189"/>
            </a:xfrm>
            <a:custGeom>
              <a:avLst/>
              <a:gdLst/>
              <a:ahLst/>
              <a:cxnLst>
                <a:cxn ang="0">
                  <a:pos x="263" y="31"/>
                </a:cxn>
                <a:cxn ang="0">
                  <a:pos x="254" y="25"/>
                </a:cxn>
                <a:cxn ang="0">
                  <a:pos x="214" y="0"/>
                </a:cxn>
                <a:cxn ang="0">
                  <a:pos x="0" y="353"/>
                </a:cxn>
                <a:cxn ang="0">
                  <a:pos x="41" y="376"/>
                </a:cxn>
                <a:cxn ang="0">
                  <a:pos x="263" y="31"/>
                </a:cxn>
              </a:cxnLst>
              <a:rect l="0" t="0" r="r" b="b"/>
              <a:pathLst>
                <a:path w="263" h="376">
                  <a:moveTo>
                    <a:pt x="263" y="31"/>
                  </a:moveTo>
                  <a:lnTo>
                    <a:pt x="254" y="25"/>
                  </a:lnTo>
                  <a:lnTo>
                    <a:pt x="214" y="0"/>
                  </a:lnTo>
                  <a:lnTo>
                    <a:pt x="0" y="353"/>
                  </a:lnTo>
                  <a:lnTo>
                    <a:pt x="41" y="376"/>
                  </a:lnTo>
                  <a:lnTo>
                    <a:pt x="263" y="31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43" name="Freeform 227"/>
            <p:cNvSpPr>
              <a:spLocks/>
            </p:cNvSpPr>
            <p:nvPr/>
          </p:nvSpPr>
          <p:spPr bwMode="auto">
            <a:xfrm>
              <a:off x="1130" y="1311"/>
              <a:ext cx="150" cy="188"/>
            </a:xfrm>
            <a:custGeom>
              <a:avLst/>
              <a:gdLst/>
              <a:ahLst/>
              <a:cxnLst>
                <a:cxn ang="0">
                  <a:pos x="300" y="44"/>
                </a:cxn>
                <a:cxn ang="0">
                  <a:pos x="288" y="36"/>
                </a:cxn>
                <a:cxn ang="0">
                  <a:pos x="234" y="0"/>
                </a:cxn>
                <a:cxn ang="0">
                  <a:pos x="0" y="339"/>
                </a:cxn>
                <a:cxn ang="0">
                  <a:pos x="54" y="375"/>
                </a:cxn>
                <a:cxn ang="0">
                  <a:pos x="300" y="44"/>
                </a:cxn>
              </a:cxnLst>
              <a:rect l="0" t="0" r="r" b="b"/>
              <a:pathLst>
                <a:path w="300" h="375">
                  <a:moveTo>
                    <a:pt x="300" y="44"/>
                  </a:moveTo>
                  <a:lnTo>
                    <a:pt x="288" y="36"/>
                  </a:lnTo>
                  <a:lnTo>
                    <a:pt x="234" y="0"/>
                  </a:lnTo>
                  <a:lnTo>
                    <a:pt x="0" y="339"/>
                  </a:lnTo>
                  <a:lnTo>
                    <a:pt x="54" y="375"/>
                  </a:lnTo>
                  <a:lnTo>
                    <a:pt x="300" y="44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44" name="Freeform 228"/>
            <p:cNvSpPr>
              <a:spLocks/>
            </p:cNvSpPr>
            <p:nvPr/>
          </p:nvSpPr>
          <p:spPr bwMode="auto">
            <a:xfrm>
              <a:off x="1151" y="1333"/>
              <a:ext cx="164" cy="184"/>
            </a:xfrm>
            <a:custGeom>
              <a:avLst/>
              <a:gdLst/>
              <a:ahLst/>
              <a:cxnLst>
                <a:cxn ang="0">
                  <a:pos x="327" y="55"/>
                </a:cxn>
                <a:cxn ang="0">
                  <a:pos x="313" y="46"/>
                </a:cxn>
                <a:cxn ang="0">
                  <a:pos x="258" y="0"/>
                </a:cxn>
                <a:cxn ang="0">
                  <a:pos x="0" y="323"/>
                </a:cxn>
                <a:cxn ang="0">
                  <a:pos x="58" y="369"/>
                </a:cxn>
                <a:cxn ang="0">
                  <a:pos x="327" y="55"/>
                </a:cxn>
              </a:cxnLst>
              <a:rect l="0" t="0" r="r" b="b"/>
              <a:pathLst>
                <a:path w="327" h="369">
                  <a:moveTo>
                    <a:pt x="327" y="55"/>
                  </a:moveTo>
                  <a:lnTo>
                    <a:pt x="313" y="46"/>
                  </a:lnTo>
                  <a:lnTo>
                    <a:pt x="258" y="0"/>
                  </a:lnTo>
                  <a:lnTo>
                    <a:pt x="0" y="323"/>
                  </a:lnTo>
                  <a:lnTo>
                    <a:pt x="58" y="369"/>
                  </a:lnTo>
                  <a:lnTo>
                    <a:pt x="327" y="5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45" name="Freeform 229"/>
            <p:cNvSpPr>
              <a:spLocks/>
            </p:cNvSpPr>
            <p:nvPr/>
          </p:nvSpPr>
          <p:spPr bwMode="auto">
            <a:xfrm>
              <a:off x="1173" y="1361"/>
              <a:ext cx="157" cy="164"/>
            </a:xfrm>
            <a:custGeom>
              <a:avLst/>
              <a:gdLst/>
              <a:ahLst/>
              <a:cxnLst>
                <a:cxn ang="0">
                  <a:pos x="313" y="30"/>
                </a:cxn>
                <a:cxn ang="0">
                  <a:pos x="313" y="30"/>
                </a:cxn>
                <a:cxn ang="0">
                  <a:pos x="283" y="0"/>
                </a:cxn>
                <a:cxn ang="0">
                  <a:pos x="0" y="302"/>
                </a:cxn>
                <a:cxn ang="0">
                  <a:pos x="29" y="330"/>
                </a:cxn>
                <a:cxn ang="0">
                  <a:pos x="313" y="30"/>
                </a:cxn>
              </a:cxnLst>
              <a:rect l="0" t="0" r="r" b="b"/>
              <a:pathLst>
                <a:path w="313" h="330">
                  <a:moveTo>
                    <a:pt x="313" y="30"/>
                  </a:moveTo>
                  <a:lnTo>
                    <a:pt x="313" y="30"/>
                  </a:lnTo>
                  <a:lnTo>
                    <a:pt x="283" y="0"/>
                  </a:lnTo>
                  <a:lnTo>
                    <a:pt x="0" y="302"/>
                  </a:lnTo>
                  <a:lnTo>
                    <a:pt x="29" y="330"/>
                  </a:lnTo>
                  <a:lnTo>
                    <a:pt x="313" y="30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46" name="Freeform 230"/>
            <p:cNvSpPr>
              <a:spLocks/>
            </p:cNvSpPr>
            <p:nvPr/>
          </p:nvSpPr>
          <p:spPr bwMode="auto">
            <a:xfrm>
              <a:off x="1188" y="1376"/>
              <a:ext cx="168" cy="168"/>
            </a:xfrm>
            <a:custGeom>
              <a:avLst/>
              <a:gdLst/>
              <a:ahLst/>
              <a:cxnLst>
                <a:cxn ang="0">
                  <a:pos x="338" y="52"/>
                </a:cxn>
                <a:cxn ang="0">
                  <a:pos x="326" y="40"/>
                </a:cxn>
                <a:cxn ang="0">
                  <a:pos x="284" y="0"/>
                </a:cxn>
                <a:cxn ang="0">
                  <a:pos x="0" y="300"/>
                </a:cxn>
                <a:cxn ang="0">
                  <a:pos x="40" y="337"/>
                </a:cxn>
                <a:cxn ang="0">
                  <a:pos x="338" y="52"/>
                </a:cxn>
              </a:cxnLst>
              <a:rect l="0" t="0" r="r" b="b"/>
              <a:pathLst>
                <a:path w="338" h="337">
                  <a:moveTo>
                    <a:pt x="338" y="52"/>
                  </a:moveTo>
                  <a:lnTo>
                    <a:pt x="326" y="40"/>
                  </a:lnTo>
                  <a:lnTo>
                    <a:pt x="284" y="0"/>
                  </a:lnTo>
                  <a:lnTo>
                    <a:pt x="0" y="300"/>
                  </a:lnTo>
                  <a:lnTo>
                    <a:pt x="40" y="337"/>
                  </a:lnTo>
                  <a:lnTo>
                    <a:pt x="338" y="52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47" name="Freeform 231"/>
            <p:cNvSpPr>
              <a:spLocks/>
            </p:cNvSpPr>
            <p:nvPr/>
          </p:nvSpPr>
          <p:spPr bwMode="auto">
            <a:xfrm>
              <a:off x="1202" y="1401"/>
              <a:ext cx="177" cy="159"/>
            </a:xfrm>
            <a:custGeom>
              <a:avLst/>
              <a:gdLst/>
              <a:ahLst/>
              <a:cxnLst>
                <a:cxn ang="0">
                  <a:pos x="355" y="51"/>
                </a:cxn>
                <a:cxn ang="0">
                  <a:pos x="349" y="45"/>
                </a:cxn>
                <a:cxn ang="0">
                  <a:pos x="310" y="0"/>
                </a:cxn>
                <a:cxn ang="0">
                  <a:pos x="0" y="274"/>
                </a:cxn>
                <a:cxn ang="0">
                  <a:pos x="40" y="317"/>
                </a:cxn>
                <a:cxn ang="0">
                  <a:pos x="355" y="51"/>
                </a:cxn>
              </a:cxnLst>
              <a:rect l="0" t="0" r="r" b="b"/>
              <a:pathLst>
                <a:path w="355" h="317">
                  <a:moveTo>
                    <a:pt x="355" y="51"/>
                  </a:moveTo>
                  <a:lnTo>
                    <a:pt x="349" y="45"/>
                  </a:lnTo>
                  <a:lnTo>
                    <a:pt x="310" y="0"/>
                  </a:lnTo>
                  <a:lnTo>
                    <a:pt x="0" y="274"/>
                  </a:lnTo>
                  <a:lnTo>
                    <a:pt x="40" y="317"/>
                  </a:lnTo>
                  <a:lnTo>
                    <a:pt x="355" y="51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48" name="Freeform 232"/>
            <p:cNvSpPr>
              <a:spLocks/>
            </p:cNvSpPr>
            <p:nvPr/>
          </p:nvSpPr>
          <p:spPr bwMode="auto">
            <a:xfrm>
              <a:off x="1218" y="1427"/>
              <a:ext cx="179" cy="149"/>
            </a:xfrm>
            <a:custGeom>
              <a:avLst/>
              <a:gdLst/>
              <a:ahLst/>
              <a:cxnLst>
                <a:cxn ang="0">
                  <a:pos x="357" y="46"/>
                </a:cxn>
                <a:cxn ang="0">
                  <a:pos x="351" y="38"/>
                </a:cxn>
                <a:cxn ang="0">
                  <a:pos x="321" y="0"/>
                </a:cxn>
                <a:cxn ang="0">
                  <a:pos x="0" y="260"/>
                </a:cxn>
                <a:cxn ang="0">
                  <a:pos x="32" y="298"/>
                </a:cxn>
                <a:cxn ang="0">
                  <a:pos x="357" y="46"/>
                </a:cxn>
              </a:cxnLst>
              <a:rect l="0" t="0" r="r" b="b"/>
              <a:pathLst>
                <a:path w="357" h="298">
                  <a:moveTo>
                    <a:pt x="357" y="46"/>
                  </a:moveTo>
                  <a:lnTo>
                    <a:pt x="351" y="38"/>
                  </a:lnTo>
                  <a:lnTo>
                    <a:pt x="321" y="0"/>
                  </a:lnTo>
                  <a:lnTo>
                    <a:pt x="0" y="260"/>
                  </a:lnTo>
                  <a:lnTo>
                    <a:pt x="32" y="298"/>
                  </a:lnTo>
                  <a:lnTo>
                    <a:pt x="357" y="46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49" name="Freeform 233"/>
            <p:cNvSpPr>
              <a:spLocks/>
            </p:cNvSpPr>
            <p:nvPr/>
          </p:nvSpPr>
          <p:spPr bwMode="auto">
            <a:xfrm>
              <a:off x="1231" y="1450"/>
              <a:ext cx="182" cy="140"/>
            </a:xfrm>
            <a:custGeom>
              <a:avLst/>
              <a:gdLst/>
              <a:ahLst/>
              <a:cxnLst>
                <a:cxn ang="0">
                  <a:pos x="363" y="44"/>
                </a:cxn>
                <a:cxn ang="0">
                  <a:pos x="357" y="36"/>
                </a:cxn>
                <a:cxn ang="0">
                  <a:pos x="331" y="0"/>
                </a:cxn>
                <a:cxn ang="0">
                  <a:pos x="0" y="246"/>
                </a:cxn>
                <a:cxn ang="0">
                  <a:pos x="26" y="280"/>
                </a:cxn>
                <a:cxn ang="0">
                  <a:pos x="363" y="44"/>
                </a:cxn>
              </a:cxnLst>
              <a:rect l="0" t="0" r="r" b="b"/>
              <a:pathLst>
                <a:path w="363" h="280">
                  <a:moveTo>
                    <a:pt x="363" y="44"/>
                  </a:moveTo>
                  <a:lnTo>
                    <a:pt x="357" y="36"/>
                  </a:lnTo>
                  <a:lnTo>
                    <a:pt x="331" y="0"/>
                  </a:lnTo>
                  <a:lnTo>
                    <a:pt x="0" y="246"/>
                  </a:lnTo>
                  <a:lnTo>
                    <a:pt x="26" y="280"/>
                  </a:lnTo>
                  <a:lnTo>
                    <a:pt x="363" y="44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50" name="Freeform 234"/>
            <p:cNvSpPr>
              <a:spLocks/>
            </p:cNvSpPr>
            <p:nvPr/>
          </p:nvSpPr>
          <p:spPr bwMode="auto">
            <a:xfrm>
              <a:off x="1241" y="1472"/>
              <a:ext cx="188" cy="134"/>
            </a:xfrm>
            <a:custGeom>
              <a:avLst/>
              <a:gdLst/>
              <a:ahLst/>
              <a:cxnLst>
                <a:cxn ang="0">
                  <a:pos x="374" y="45"/>
                </a:cxn>
                <a:cxn ang="0">
                  <a:pos x="369" y="37"/>
                </a:cxn>
                <a:cxn ang="0">
                  <a:pos x="343" y="0"/>
                </a:cxn>
                <a:cxn ang="0">
                  <a:pos x="0" y="228"/>
                </a:cxn>
                <a:cxn ang="0">
                  <a:pos x="27" y="267"/>
                </a:cxn>
                <a:cxn ang="0">
                  <a:pos x="374" y="45"/>
                </a:cxn>
              </a:cxnLst>
              <a:rect l="0" t="0" r="r" b="b"/>
              <a:pathLst>
                <a:path w="374" h="267">
                  <a:moveTo>
                    <a:pt x="374" y="45"/>
                  </a:moveTo>
                  <a:lnTo>
                    <a:pt x="369" y="37"/>
                  </a:lnTo>
                  <a:lnTo>
                    <a:pt x="343" y="0"/>
                  </a:lnTo>
                  <a:lnTo>
                    <a:pt x="0" y="228"/>
                  </a:lnTo>
                  <a:lnTo>
                    <a:pt x="27" y="267"/>
                  </a:lnTo>
                  <a:lnTo>
                    <a:pt x="374" y="4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51" name="Freeform 235"/>
            <p:cNvSpPr>
              <a:spLocks/>
            </p:cNvSpPr>
            <p:nvPr/>
          </p:nvSpPr>
          <p:spPr bwMode="auto">
            <a:xfrm>
              <a:off x="1252" y="1495"/>
              <a:ext cx="191" cy="127"/>
            </a:xfrm>
            <a:custGeom>
              <a:avLst/>
              <a:gdLst/>
              <a:ahLst/>
              <a:cxnLst>
                <a:cxn ang="0">
                  <a:pos x="381" y="48"/>
                </a:cxn>
                <a:cxn ang="0">
                  <a:pos x="375" y="38"/>
                </a:cxn>
                <a:cxn ang="0">
                  <a:pos x="353" y="0"/>
                </a:cxn>
                <a:cxn ang="0">
                  <a:pos x="0" y="214"/>
                </a:cxn>
                <a:cxn ang="0">
                  <a:pos x="24" y="254"/>
                </a:cxn>
                <a:cxn ang="0">
                  <a:pos x="381" y="48"/>
                </a:cxn>
              </a:cxnLst>
              <a:rect l="0" t="0" r="r" b="b"/>
              <a:pathLst>
                <a:path w="381" h="254">
                  <a:moveTo>
                    <a:pt x="381" y="48"/>
                  </a:moveTo>
                  <a:lnTo>
                    <a:pt x="375" y="38"/>
                  </a:lnTo>
                  <a:lnTo>
                    <a:pt x="353" y="0"/>
                  </a:lnTo>
                  <a:lnTo>
                    <a:pt x="0" y="214"/>
                  </a:lnTo>
                  <a:lnTo>
                    <a:pt x="24" y="254"/>
                  </a:lnTo>
                  <a:lnTo>
                    <a:pt x="381" y="48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52" name="Freeform 236"/>
            <p:cNvSpPr>
              <a:spLocks/>
            </p:cNvSpPr>
            <p:nvPr/>
          </p:nvSpPr>
          <p:spPr bwMode="auto">
            <a:xfrm>
              <a:off x="1261" y="1518"/>
              <a:ext cx="201" cy="127"/>
            </a:xfrm>
            <a:custGeom>
              <a:avLst/>
              <a:gdLst/>
              <a:ahLst/>
              <a:cxnLst>
                <a:cxn ang="0">
                  <a:pos x="403" y="75"/>
                </a:cxn>
                <a:cxn ang="0">
                  <a:pos x="395" y="59"/>
                </a:cxn>
                <a:cxn ang="0">
                  <a:pos x="363" y="0"/>
                </a:cxn>
                <a:cxn ang="0">
                  <a:pos x="0" y="196"/>
                </a:cxn>
                <a:cxn ang="0">
                  <a:pos x="32" y="254"/>
                </a:cxn>
                <a:cxn ang="0">
                  <a:pos x="403" y="75"/>
                </a:cxn>
              </a:cxnLst>
              <a:rect l="0" t="0" r="r" b="b"/>
              <a:pathLst>
                <a:path w="403" h="254">
                  <a:moveTo>
                    <a:pt x="403" y="75"/>
                  </a:moveTo>
                  <a:lnTo>
                    <a:pt x="395" y="59"/>
                  </a:lnTo>
                  <a:lnTo>
                    <a:pt x="363" y="0"/>
                  </a:lnTo>
                  <a:lnTo>
                    <a:pt x="0" y="196"/>
                  </a:lnTo>
                  <a:lnTo>
                    <a:pt x="32" y="254"/>
                  </a:lnTo>
                  <a:lnTo>
                    <a:pt x="403" y="7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53" name="Freeform 237"/>
            <p:cNvSpPr>
              <a:spLocks/>
            </p:cNvSpPr>
            <p:nvPr/>
          </p:nvSpPr>
          <p:spPr bwMode="auto">
            <a:xfrm>
              <a:off x="1273" y="1556"/>
              <a:ext cx="211" cy="123"/>
            </a:xfrm>
            <a:custGeom>
              <a:avLst/>
              <a:gdLst/>
              <a:ahLst/>
              <a:cxnLst>
                <a:cxn ang="0">
                  <a:pos x="423" y="99"/>
                </a:cxn>
                <a:cxn ang="0">
                  <a:pos x="415" y="82"/>
                </a:cxn>
                <a:cxn ang="0">
                  <a:pos x="379" y="0"/>
                </a:cxn>
                <a:cxn ang="0">
                  <a:pos x="0" y="165"/>
                </a:cxn>
                <a:cxn ang="0">
                  <a:pos x="38" y="246"/>
                </a:cxn>
                <a:cxn ang="0">
                  <a:pos x="423" y="99"/>
                </a:cxn>
              </a:cxnLst>
              <a:rect l="0" t="0" r="r" b="b"/>
              <a:pathLst>
                <a:path w="423" h="246">
                  <a:moveTo>
                    <a:pt x="423" y="99"/>
                  </a:moveTo>
                  <a:lnTo>
                    <a:pt x="415" y="82"/>
                  </a:lnTo>
                  <a:lnTo>
                    <a:pt x="379" y="0"/>
                  </a:lnTo>
                  <a:lnTo>
                    <a:pt x="0" y="165"/>
                  </a:lnTo>
                  <a:lnTo>
                    <a:pt x="38" y="246"/>
                  </a:lnTo>
                  <a:lnTo>
                    <a:pt x="423" y="99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54" name="Freeform 238"/>
            <p:cNvSpPr>
              <a:spLocks/>
            </p:cNvSpPr>
            <p:nvPr/>
          </p:nvSpPr>
          <p:spPr bwMode="auto">
            <a:xfrm>
              <a:off x="1288" y="1606"/>
              <a:ext cx="205" cy="90"/>
            </a:xfrm>
            <a:custGeom>
              <a:avLst/>
              <a:gdLst/>
              <a:ahLst/>
              <a:cxnLst>
                <a:cxn ang="0">
                  <a:pos x="410" y="58"/>
                </a:cxn>
                <a:cxn ang="0">
                  <a:pos x="408" y="52"/>
                </a:cxn>
                <a:cxn ang="0">
                  <a:pos x="393" y="0"/>
                </a:cxn>
                <a:cxn ang="0">
                  <a:pos x="0" y="129"/>
                </a:cxn>
                <a:cxn ang="0">
                  <a:pos x="16" y="181"/>
                </a:cxn>
                <a:cxn ang="0">
                  <a:pos x="410" y="58"/>
                </a:cxn>
              </a:cxnLst>
              <a:rect l="0" t="0" r="r" b="b"/>
              <a:pathLst>
                <a:path w="410" h="181">
                  <a:moveTo>
                    <a:pt x="410" y="58"/>
                  </a:moveTo>
                  <a:lnTo>
                    <a:pt x="408" y="52"/>
                  </a:lnTo>
                  <a:lnTo>
                    <a:pt x="393" y="0"/>
                  </a:lnTo>
                  <a:lnTo>
                    <a:pt x="0" y="129"/>
                  </a:lnTo>
                  <a:lnTo>
                    <a:pt x="16" y="181"/>
                  </a:lnTo>
                  <a:lnTo>
                    <a:pt x="410" y="58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55" name="Freeform 239"/>
            <p:cNvSpPr>
              <a:spLocks/>
            </p:cNvSpPr>
            <p:nvPr/>
          </p:nvSpPr>
          <p:spPr bwMode="auto">
            <a:xfrm>
              <a:off x="1295" y="1634"/>
              <a:ext cx="207" cy="85"/>
            </a:xfrm>
            <a:custGeom>
              <a:avLst/>
              <a:gdLst/>
              <a:ahLst/>
              <a:cxnLst>
                <a:cxn ang="0">
                  <a:pos x="414" y="61"/>
                </a:cxn>
                <a:cxn ang="0">
                  <a:pos x="412" y="50"/>
                </a:cxn>
                <a:cxn ang="0">
                  <a:pos x="396" y="0"/>
                </a:cxn>
                <a:cxn ang="0">
                  <a:pos x="0" y="117"/>
                </a:cxn>
                <a:cxn ang="0">
                  <a:pos x="16" y="169"/>
                </a:cxn>
                <a:cxn ang="0">
                  <a:pos x="414" y="61"/>
                </a:cxn>
              </a:cxnLst>
              <a:rect l="0" t="0" r="r" b="b"/>
              <a:pathLst>
                <a:path w="414" h="169">
                  <a:moveTo>
                    <a:pt x="414" y="61"/>
                  </a:moveTo>
                  <a:lnTo>
                    <a:pt x="412" y="50"/>
                  </a:lnTo>
                  <a:lnTo>
                    <a:pt x="396" y="0"/>
                  </a:lnTo>
                  <a:lnTo>
                    <a:pt x="0" y="117"/>
                  </a:lnTo>
                  <a:lnTo>
                    <a:pt x="16" y="169"/>
                  </a:lnTo>
                  <a:lnTo>
                    <a:pt x="414" y="61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56" name="Freeform 240"/>
            <p:cNvSpPr>
              <a:spLocks/>
            </p:cNvSpPr>
            <p:nvPr/>
          </p:nvSpPr>
          <p:spPr bwMode="auto">
            <a:xfrm>
              <a:off x="1302" y="1665"/>
              <a:ext cx="208" cy="73"/>
            </a:xfrm>
            <a:custGeom>
              <a:avLst/>
              <a:gdLst/>
              <a:ahLst/>
              <a:cxnLst>
                <a:cxn ang="0">
                  <a:pos x="416" y="62"/>
                </a:cxn>
                <a:cxn ang="0">
                  <a:pos x="412" y="50"/>
                </a:cxn>
                <a:cxn ang="0">
                  <a:pos x="400" y="0"/>
                </a:cxn>
                <a:cxn ang="0">
                  <a:pos x="0" y="96"/>
                </a:cxn>
                <a:cxn ang="0">
                  <a:pos x="11" y="145"/>
                </a:cxn>
                <a:cxn ang="0">
                  <a:pos x="416" y="62"/>
                </a:cxn>
              </a:cxnLst>
              <a:rect l="0" t="0" r="r" b="b"/>
              <a:pathLst>
                <a:path w="416" h="145">
                  <a:moveTo>
                    <a:pt x="416" y="62"/>
                  </a:moveTo>
                  <a:lnTo>
                    <a:pt x="412" y="50"/>
                  </a:lnTo>
                  <a:lnTo>
                    <a:pt x="400" y="0"/>
                  </a:lnTo>
                  <a:lnTo>
                    <a:pt x="0" y="96"/>
                  </a:lnTo>
                  <a:lnTo>
                    <a:pt x="11" y="145"/>
                  </a:lnTo>
                  <a:lnTo>
                    <a:pt x="416" y="62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57" name="Freeform 241"/>
            <p:cNvSpPr>
              <a:spLocks/>
            </p:cNvSpPr>
            <p:nvPr/>
          </p:nvSpPr>
          <p:spPr bwMode="auto">
            <a:xfrm>
              <a:off x="1306" y="1696"/>
              <a:ext cx="210" cy="65"/>
            </a:xfrm>
            <a:custGeom>
              <a:avLst/>
              <a:gdLst/>
              <a:ahLst/>
              <a:cxnLst>
                <a:cxn ang="0">
                  <a:pos x="420" y="75"/>
                </a:cxn>
                <a:cxn ang="0">
                  <a:pos x="418" y="61"/>
                </a:cxn>
                <a:cxn ang="0">
                  <a:pos x="408" y="0"/>
                </a:cxn>
                <a:cxn ang="0">
                  <a:pos x="0" y="71"/>
                </a:cxn>
                <a:cxn ang="0">
                  <a:pos x="11" y="131"/>
                </a:cxn>
                <a:cxn ang="0">
                  <a:pos x="420" y="75"/>
                </a:cxn>
              </a:cxnLst>
              <a:rect l="0" t="0" r="r" b="b"/>
              <a:pathLst>
                <a:path w="420" h="131">
                  <a:moveTo>
                    <a:pt x="420" y="75"/>
                  </a:moveTo>
                  <a:lnTo>
                    <a:pt x="418" y="61"/>
                  </a:lnTo>
                  <a:lnTo>
                    <a:pt x="408" y="0"/>
                  </a:lnTo>
                  <a:lnTo>
                    <a:pt x="0" y="71"/>
                  </a:lnTo>
                  <a:lnTo>
                    <a:pt x="11" y="131"/>
                  </a:lnTo>
                  <a:lnTo>
                    <a:pt x="420" y="7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58" name="Freeform 242"/>
            <p:cNvSpPr>
              <a:spLocks/>
            </p:cNvSpPr>
            <p:nvPr/>
          </p:nvSpPr>
          <p:spPr bwMode="auto">
            <a:xfrm>
              <a:off x="1311" y="1734"/>
              <a:ext cx="207" cy="43"/>
            </a:xfrm>
            <a:custGeom>
              <a:avLst/>
              <a:gdLst/>
              <a:ahLst/>
              <a:cxnLst>
                <a:cxn ang="0">
                  <a:pos x="415" y="50"/>
                </a:cxn>
                <a:cxn ang="0">
                  <a:pos x="415" y="48"/>
                </a:cxn>
                <a:cxn ang="0">
                  <a:pos x="411" y="0"/>
                </a:cxn>
                <a:cxn ang="0">
                  <a:pos x="0" y="42"/>
                </a:cxn>
                <a:cxn ang="0">
                  <a:pos x="4" y="88"/>
                </a:cxn>
                <a:cxn ang="0">
                  <a:pos x="415" y="50"/>
                </a:cxn>
              </a:cxnLst>
              <a:rect l="0" t="0" r="r" b="b"/>
              <a:pathLst>
                <a:path w="415" h="88">
                  <a:moveTo>
                    <a:pt x="415" y="50"/>
                  </a:moveTo>
                  <a:lnTo>
                    <a:pt x="415" y="48"/>
                  </a:lnTo>
                  <a:lnTo>
                    <a:pt x="411" y="0"/>
                  </a:lnTo>
                  <a:lnTo>
                    <a:pt x="0" y="42"/>
                  </a:lnTo>
                  <a:lnTo>
                    <a:pt x="4" y="88"/>
                  </a:lnTo>
                  <a:lnTo>
                    <a:pt x="415" y="50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59" name="Freeform 243"/>
            <p:cNvSpPr>
              <a:spLocks/>
            </p:cNvSpPr>
            <p:nvPr/>
          </p:nvSpPr>
          <p:spPr bwMode="auto">
            <a:xfrm>
              <a:off x="1313" y="1758"/>
              <a:ext cx="208" cy="43"/>
            </a:xfrm>
            <a:custGeom>
              <a:avLst/>
              <a:gdLst/>
              <a:ahLst/>
              <a:cxnLst>
                <a:cxn ang="0">
                  <a:pos x="417" y="67"/>
                </a:cxn>
                <a:cxn ang="0">
                  <a:pos x="417" y="51"/>
                </a:cxn>
                <a:cxn ang="0">
                  <a:pos x="411" y="0"/>
                </a:cxn>
                <a:cxn ang="0">
                  <a:pos x="0" y="34"/>
                </a:cxn>
                <a:cxn ang="0">
                  <a:pos x="4" y="85"/>
                </a:cxn>
                <a:cxn ang="0">
                  <a:pos x="417" y="67"/>
                </a:cxn>
              </a:cxnLst>
              <a:rect l="0" t="0" r="r" b="b"/>
              <a:pathLst>
                <a:path w="417" h="85">
                  <a:moveTo>
                    <a:pt x="417" y="67"/>
                  </a:moveTo>
                  <a:lnTo>
                    <a:pt x="417" y="51"/>
                  </a:lnTo>
                  <a:lnTo>
                    <a:pt x="411" y="0"/>
                  </a:lnTo>
                  <a:lnTo>
                    <a:pt x="0" y="34"/>
                  </a:lnTo>
                  <a:lnTo>
                    <a:pt x="4" y="85"/>
                  </a:lnTo>
                  <a:lnTo>
                    <a:pt x="417" y="67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60" name="Freeform 244"/>
            <p:cNvSpPr>
              <a:spLocks/>
            </p:cNvSpPr>
            <p:nvPr/>
          </p:nvSpPr>
          <p:spPr bwMode="auto">
            <a:xfrm>
              <a:off x="1315" y="1792"/>
              <a:ext cx="206" cy="27"/>
            </a:xfrm>
            <a:custGeom>
              <a:avLst/>
              <a:gdLst/>
              <a:ahLst/>
              <a:cxnLst>
                <a:cxn ang="0">
                  <a:pos x="413" y="54"/>
                </a:cxn>
                <a:cxn ang="0">
                  <a:pos x="413" y="48"/>
                </a:cxn>
                <a:cxn ang="0">
                  <a:pos x="413" y="0"/>
                </a:cxn>
                <a:cxn ang="0">
                  <a:pos x="0" y="2"/>
                </a:cxn>
                <a:cxn ang="0">
                  <a:pos x="0" y="50"/>
                </a:cxn>
                <a:cxn ang="0">
                  <a:pos x="413" y="54"/>
                </a:cxn>
              </a:cxnLst>
              <a:rect l="0" t="0" r="r" b="b"/>
              <a:pathLst>
                <a:path w="413" h="54">
                  <a:moveTo>
                    <a:pt x="413" y="54"/>
                  </a:moveTo>
                  <a:lnTo>
                    <a:pt x="413" y="48"/>
                  </a:lnTo>
                  <a:lnTo>
                    <a:pt x="413" y="0"/>
                  </a:lnTo>
                  <a:lnTo>
                    <a:pt x="0" y="2"/>
                  </a:lnTo>
                  <a:lnTo>
                    <a:pt x="0" y="50"/>
                  </a:lnTo>
                  <a:lnTo>
                    <a:pt x="413" y="54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61" name="Freeform 245"/>
            <p:cNvSpPr>
              <a:spLocks/>
            </p:cNvSpPr>
            <p:nvPr/>
          </p:nvSpPr>
          <p:spPr bwMode="auto">
            <a:xfrm>
              <a:off x="1315" y="1814"/>
              <a:ext cx="206" cy="29"/>
            </a:xfrm>
            <a:custGeom>
              <a:avLst/>
              <a:gdLst/>
              <a:ahLst/>
              <a:cxnLst>
                <a:cxn ang="0">
                  <a:pos x="411" y="58"/>
                </a:cxn>
                <a:cxn ang="0">
                  <a:pos x="413" y="1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411" y="58"/>
                </a:cxn>
              </a:cxnLst>
              <a:rect l="0" t="0" r="r" b="b"/>
              <a:pathLst>
                <a:path w="413" h="58">
                  <a:moveTo>
                    <a:pt x="411" y="58"/>
                  </a:moveTo>
                  <a:lnTo>
                    <a:pt x="413" y="1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411" y="58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62" name="Freeform 246"/>
            <p:cNvSpPr>
              <a:spLocks/>
            </p:cNvSpPr>
            <p:nvPr/>
          </p:nvSpPr>
          <p:spPr bwMode="auto">
            <a:xfrm>
              <a:off x="813" y="1090"/>
              <a:ext cx="200" cy="467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64"/>
                </a:cxn>
                <a:cxn ang="0">
                  <a:pos x="367" y="934"/>
                </a:cxn>
                <a:cxn ang="0">
                  <a:pos x="400" y="0"/>
                </a:cxn>
              </a:cxnLst>
              <a:rect l="0" t="0" r="r" b="b"/>
              <a:pathLst>
                <a:path w="400" h="934">
                  <a:moveTo>
                    <a:pt x="400" y="0"/>
                  </a:moveTo>
                  <a:lnTo>
                    <a:pt x="0" y="464"/>
                  </a:lnTo>
                  <a:lnTo>
                    <a:pt x="367" y="934"/>
                  </a:lnTo>
                  <a:lnTo>
                    <a:pt x="400" y="0"/>
                  </a:lnTo>
                  <a:close/>
                </a:path>
              </a:pathLst>
            </a:custGeom>
            <a:noFill/>
            <a:ln w="158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63" name="Freeform 247"/>
            <p:cNvSpPr>
              <a:spLocks/>
            </p:cNvSpPr>
            <p:nvPr/>
          </p:nvSpPr>
          <p:spPr bwMode="auto">
            <a:xfrm>
              <a:off x="813" y="1090"/>
              <a:ext cx="200" cy="467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64"/>
                </a:cxn>
                <a:cxn ang="0">
                  <a:pos x="367" y="934"/>
                </a:cxn>
                <a:cxn ang="0">
                  <a:pos x="400" y="0"/>
                </a:cxn>
              </a:cxnLst>
              <a:rect l="0" t="0" r="r" b="b"/>
              <a:pathLst>
                <a:path w="400" h="934">
                  <a:moveTo>
                    <a:pt x="400" y="0"/>
                  </a:moveTo>
                  <a:lnTo>
                    <a:pt x="0" y="464"/>
                  </a:lnTo>
                  <a:lnTo>
                    <a:pt x="367" y="93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64" name="Freeform 248"/>
            <p:cNvSpPr>
              <a:spLocks/>
            </p:cNvSpPr>
            <p:nvPr/>
          </p:nvSpPr>
          <p:spPr bwMode="auto">
            <a:xfrm>
              <a:off x="877" y="1848"/>
              <a:ext cx="541" cy="486"/>
            </a:xfrm>
            <a:custGeom>
              <a:avLst/>
              <a:gdLst/>
              <a:ahLst/>
              <a:cxnLst>
                <a:cxn ang="0">
                  <a:pos x="1081" y="0"/>
                </a:cxn>
                <a:cxn ang="0">
                  <a:pos x="1079" y="42"/>
                </a:cxn>
                <a:cxn ang="0">
                  <a:pos x="1075" y="88"/>
                </a:cxn>
                <a:cxn ang="0">
                  <a:pos x="1069" y="131"/>
                </a:cxn>
                <a:cxn ang="0">
                  <a:pos x="1063" y="171"/>
                </a:cxn>
                <a:cxn ang="0">
                  <a:pos x="1053" y="213"/>
                </a:cxn>
                <a:cxn ang="0">
                  <a:pos x="1043" y="244"/>
                </a:cxn>
                <a:cxn ang="0">
                  <a:pos x="1033" y="278"/>
                </a:cxn>
                <a:cxn ang="0">
                  <a:pos x="1023" y="308"/>
                </a:cxn>
                <a:cxn ang="0">
                  <a:pos x="1009" y="346"/>
                </a:cxn>
                <a:cxn ang="0">
                  <a:pos x="979" y="413"/>
                </a:cxn>
                <a:cxn ang="0">
                  <a:pos x="950" y="471"/>
                </a:cxn>
                <a:cxn ang="0">
                  <a:pos x="928" y="502"/>
                </a:cxn>
                <a:cxn ang="0">
                  <a:pos x="902" y="542"/>
                </a:cxn>
                <a:cxn ang="0">
                  <a:pos x="864" y="594"/>
                </a:cxn>
                <a:cxn ang="0">
                  <a:pos x="817" y="649"/>
                </a:cxn>
                <a:cxn ang="0">
                  <a:pos x="789" y="677"/>
                </a:cxn>
                <a:cxn ang="0">
                  <a:pos x="749" y="717"/>
                </a:cxn>
                <a:cxn ang="0">
                  <a:pos x="702" y="754"/>
                </a:cxn>
                <a:cxn ang="0">
                  <a:pos x="662" y="786"/>
                </a:cxn>
                <a:cxn ang="0">
                  <a:pos x="626" y="810"/>
                </a:cxn>
                <a:cxn ang="0">
                  <a:pos x="587" y="834"/>
                </a:cxn>
                <a:cxn ang="0">
                  <a:pos x="549" y="857"/>
                </a:cxn>
                <a:cxn ang="0">
                  <a:pos x="488" y="885"/>
                </a:cxn>
                <a:cxn ang="0">
                  <a:pos x="404" y="919"/>
                </a:cxn>
                <a:cxn ang="0">
                  <a:pos x="353" y="935"/>
                </a:cxn>
                <a:cxn ang="0">
                  <a:pos x="301" y="949"/>
                </a:cxn>
                <a:cxn ang="0">
                  <a:pos x="252" y="959"/>
                </a:cxn>
                <a:cxn ang="0">
                  <a:pos x="190" y="967"/>
                </a:cxn>
                <a:cxn ang="0">
                  <a:pos x="144" y="970"/>
                </a:cxn>
                <a:cxn ang="0">
                  <a:pos x="93" y="972"/>
                </a:cxn>
                <a:cxn ang="0">
                  <a:pos x="45" y="970"/>
                </a:cxn>
                <a:cxn ang="0">
                  <a:pos x="0" y="968"/>
                </a:cxn>
              </a:cxnLst>
              <a:rect l="0" t="0" r="r" b="b"/>
              <a:pathLst>
                <a:path w="1081" h="972">
                  <a:moveTo>
                    <a:pt x="1081" y="0"/>
                  </a:moveTo>
                  <a:lnTo>
                    <a:pt x="1079" y="42"/>
                  </a:lnTo>
                  <a:lnTo>
                    <a:pt x="1075" y="88"/>
                  </a:lnTo>
                  <a:lnTo>
                    <a:pt x="1069" y="131"/>
                  </a:lnTo>
                  <a:lnTo>
                    <a:pt x="1063" y="171"/>
                  </a:lnTo>
                  <a:lnTo>
                    <a:pt x="1053" y="213"/>
                  </a:lnTo>
                  <a:lnTo>
                    <a:pt x="1043" y="244"/>
                  </a:lnTo>
                  <a:lnTo>
                    <a:pt x="1033" y="278"/>
                  </a:lnTo>
                  <a:lnTo>
                    <a:pt x="1023" y="308"/>
                  </a:lnTo>
                  <a:lnTo>
                    <a:pt x="1009" y="346"/>
                  </a:lnTo>
                  <a:lnTo>
                    <a:pt x="979" y="413"/>
                  </a:lnTo>
                  <a:lnTo>
                    <a:pt x="950" y="471"/>
                  </a:lnTo>
                  <a:lnTo>
                    <a:pt x="928" y="502"/>
                  </a:lnTo>
                  <a:lnTo>
                    <a:pt x="902" y="542"/>
                  </a:lnTo>
                  <a:lnTo>
                    <a:pt x="864" y="594"/>
                  </a:lnTo>
                  <a:lnTo>
                    <a:pt x="817" y="649"/>
                  </a:lnTo>
                  <a:lnTo>
                    <a:pt x="789" y="677"/>
                  </a:lnTo>
                  <a:lnTo>
                    <a:pt x="749" y="717"/>
                  </a:lnTo>
                  <a:lnTo>
                    <a:pt x="702" y="754"/>
                  </a:lnTo>
                  <a:lnTo>
                    <a:pt x="662" y="786"/>
                  </a:lnTo>
                  <a:lnTo>
                    <a:pt x="626" y="810"/>
                  </a:lnTo>
                  <a:lnTo>
                    <a:pt x="587" y="834"/>
                  </a:lnTo>
                  <a:lnTo>
                    <a:pt x="549" y="857"/>
                  </a:lnTo>
                  <a:lnTo>
                    <a:pt x="488" y="885"/>
                  </a:lnTo>
                  <a:lnTo>
                    <a:pt x="404" y="919"/>
                  </a:lnTo>
                  <a:lnTo>
                    <a:pt x="353" y="935"/>
                  </a:lnTo>
                  <a:lnTo>
                    <a:pt x="301" y="949"/>
                  </a:lnTo>
                  <a:lnTo>
                    <a:pt x="252" y="959"/>
                  </a:lnTo>
                  <a:lnTo>
                    <a:pt x="190" y="967"/>
                  </a:lnTo>
                  <a:lnTo>
                    <a:pt x="144" y="970"/>
                  </a:lnTo>
                  <a:lnTo>
                    <a:pt x="93" y="972"/>
                  </a:lnTo>
                  <a:lnTo>
                    <a:pt x="45" y="970"/>
                  </a:lnTo>
                  <a:lnTo>
                    <a:pt x="0" y="968"/>
                  </a:lnTo>
                </a:path>
              </a:pathLst>
            </a:custGeom>
            <a:noFill/>
            <a:ln w="158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65" name="Freeform 249"/>
            <p:cNvSpPr>
              <a:spLocks/>
            </p:cNvSpPr>
            <p:nvPr/>
          </p:nvSpPr>
          <p:spPr bwMode="auto">
            <a:xfrm>
              <a:off x="1306" y="1845"/>
              <a:ext cx="207" cy="35"/>
            </a:xfrm>
            <a:custGeom>
              <a:avLst/>
              <a:gdLst/>
              <a:ahLst/>
              <a:cxnLst>
                <a:cxn ang="0">
                  <a:pos x="412" y="71"/>
                </a:cxn>
                <a:cxn ang="0">
                  <a:pos x="412" y="57"/>
                </a:cxn>
                <a:cxn ang="0">
                  <a:pos x="414" y="15"/>
                </a:cxn>
                <a:cxn ang="0">
                  <a:pos x="1" y="0"/>
                </a:cxn>
                <a:cxn ang="0">
                  <a:pos x="0" y="43"/>
                </a:cxn>
                <a:cxn ang="0">
                  <a:pos x="412" y="71"/>
                </a:cxn>
              </a:cxnLst>
              <a:rect l="0" t="0" r="r" b="b"/>
              <a:pathLst>
                <a:path w="414" h="71">
                  <a:moveTo>
                    <a:pt x="412" y="71"/>
                  </a:moveTo>
                  <a:lnTo>
                    <a:pt x="412" y="57"/>
                  </a:lnTo>
                  <a:lnTo>
                    <a:pt x="414" y="15"/>
                  </a:lnTo>
                  <a:lnTo>
                    <a:pt x="1" y="0"/>
                  </a:lnTo>
                  <a:lnTo>
                    <a:pt x="0" y="43"/>
                  </a:lnTo>
                  <a:lnTo>
                    <a:pt x="412" y="71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66" name="Freeform 250"/>
            <p:cNvSpPr>
              <a:spLocks/>
            </p:cNvSpPr>
            <p:nvPr/>
          </p:nvSpPr>
          <p:spPr bwMode="auto">
            <a:xfrm>
              <a:off x="1304" y="1860"/>
              <a:ext cx="208" cy="47"/>
            </a:xfrm>
            <a:custGeom>
              <a:avLst/>
              <a:gdLst/>
              <a:ahLst/>
              <a:cxnLst>
                <a:cxn ang="0">
                  <a:pos x="410" y="95"/>
                </a:cxn>
                <a:cxn ang="0">
                  <a:pos x="410" y="88"/>
                </a:cxn>
                <a:cxn ang="0">
                  <a:pos x="416" y="42"/>
                </a:cxn>
                <a:cxn ang="0">
                  <a:pos x="5" y="0"/>
                </a:cxn>
                <a:cxn ang="0">
                  <a:pos x="0" y="46"/>
                </a:cxn>
                <a:cxn ang="0">
                  <a:pos x="410" y="95"/>
                </a:cxn>
              </a:cxnLst>
              <a:rect l="0" t="0" r="r" b="b"/>
              <a:pathLst>
                <a:path w="416" h="95">
                  <a:moveTo>
                    <a:pt x="410" y="95"/>
                  </a:moveTo>
                  <a:lnTo>
                    <a:pt x="410" y="88"/>
                  </a:lnTo>
                  <a:lnTo>
                    <a:pt x="416" y="42"/>
                  </a:lnTo>
                  <a:lnTo>
                    <a:pt x="5" y="0"/>
                  </a:lnTo>
                  <a:lnTo>
                    <a:pt x="0" y="46"/>
                  </a:lnTo>
                  <a:lnTo>
                    <a:pt x="410" y="95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67" name="Freeform 251"/>
            <p:cNvSpPr>
              <a:spLocks/>
            </p:cNvSpPr>
            <p:nvPr/>
          </p:nvSpPr>
          <p:spPr bwMode="auto">
            <a:xfrm>
              <a:off x="1302" y="1877"/>
              <a:ext cx="207" cy="55"/>
            </a:xfrm>
            <a:custGeom>
              <a:avLst/>
              <a:gdLst/>
              <a:ahLst/>
              <a:cxnLst>
                <a:cxn ang="0">
                  <a:pos x="406" y="109"/>
                </a:cxn>
                <a:cxn ang="0">
                  <a:pos x="408" y="105"/>
                </a:cxn>
                <a:cxn ang="0">
                  <a:pos x="414" y="59"/>
                </a:cxn>
                <a:cxn ang="0">
                  <a:pos x="6" y="0"/>
                </a:cxn>
                <a:cxn ang="0">
                  <a:pos x="0" y="46"/>
                </a:cxn>
                <a:cxn ang="0">
                  <a:pos x="406" y="109"/>
                </a:cxn>
              </a:cxnLst>
              <a:rect l="0" t="0" r="r" b="b"/>
              <a:pathLst>
                <a:path w="414" h="109">
                  <a:moveTo>
                    <a:pt x="406" y="109"/>
                  </a:moveTo>
                  <a:lnTo>
                    <a:pt x="408" y="105"/>
                  </a:lnTo>
                  <a:lnTo>
                    <a:pt x="414" y="59"/>
                  </a:lnTo>
                  <a:lnTo>
                    <a:pt x="6" y="0"/>
                  </a:lnTo>
                  <a:lnTo>
                    <a:pt x="0" y="46"/>
                  </a:lnTo>
                  <a:lnTo>
                    <a:pt x="406" y="109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68" name="Freeform 252"/>
            <p:cNvSpPr>
              <a:spLocks/>
            </p:cNvSpPr>
            <p:nvPr/>
          </p:nvSpPr>
          <p:spPr bwMode="auto">
            <a:xfrm>
              <a:off x="1299" y="1897"/>
              <a:ext cx="206" cy="60"/>
            </a:xfrm>
            <a:custGeom>
              <a:avLst/>
              <a:gdLst/>
              <a:ahLst/>
              <a:cxnLst>
                <a:cxn ang="0">
                  <a:pos x="404" y="119"/>
                </a:cxn>
                <a:cxn ang="0">
                  <a:pos x="406" y="107"/>
                </a:cxn>
                <a:cxn ang="0">
                  <a:pos x="412" y="69"/>
                </a:cxn>
                <a:cxn ang="0">
                  <a:pos x="6" y="0"/>
                </a:cxn>
                <a:cxn ang="0">
                  <a:pos x="0" y="37"/>
                </a:cxn>
                <a:cxn ang="0">
                  <a:pos x="404" y="119"/>
                </a:cxn>
              </a:cxnLst>
              <a:rect l="0" t="0" r="r" b="b"/>
              <a:pathLst>
                <a:path w="412" h="119">
                  <a:moveTo>
                    <a:pt x="404" y="119"/>
                  </a:moveTo>
                  <a:lnTo>
                    <a:pt x="406" y="107"/>
                  </a:lnTo>
                  <a:lnTo>
                    <a:pt x="412" y="69"/>
                  </a:lnTo>
                  <a:lnTo>
                    <a:pt x="6" y="0"/>
                  </a:lnTo>
                  <a:lnTo>
                    <a:pt x="0" y="37"/>
                  </a:lnTo>
                  <a:lnTo>
                    <a:pt x="404" y="119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69" name="Freeform 253"/>
            <p:cNvSpPr>
              <a:spLocks/>
            </p:cNvSpPr>
            <p:nvPr/>
          </p:nvSpPr>
          <p:spPr bwMode="auto">
            <a:xfrm>
              <a:off x="1295" y="1910"/>
              <a:ext cx="206" cy="73"/>
            </a:xfrm>
            <a:custGeom>
              <a:avLst/>
              <a:gdLst/>
              <a:ahLst/>
              <a:cxnLst>
                <a:cxn ang="0">
                  <a:pos x="398" y="145"/>
                </a:cxn>
                <a:cxn ang="0">
                  <a:pos x="402" y="137"/>
                </a:cxn>
                <a:cxn ang="0">
                  <a:pos x="412" y="94"/>
                </a:cxn>
                <a:cxn ang="0">
                  <a:pos x="10" y="0"/>
                </a:cxn>
                <a:cxn ang="0">
                  <a:pos x="0" y="44"/>
                </a:cxn>
                <a:cxn ang="0">
                  <a:pos x="398" y="145"/>
                </a:cxn>
              </a:cxnLst>
              <a:rect l="0" t="0" r="r" b="b"/>
              <a:pathLst>
                <a:path w="412" h="145">
                  <a:moveTo>
                    <a:pt x="398" y="145"/>
                  </a:moveTo>
                  <a:lnTo>
                    <a:pt x="402" y="137"/>
                  </a:lnTo>
                  <a:lnTo>
                    <a:pt x="412" y="94"/>
                  </a:lnTo>
                  <a:lnTo>
                    <a:pt x="10" y="0"/>
                  </a:lnTo>
                  <a:lnTo>
                    <a:pt x="0" y="44"/>
                  </a:lnTo>
                  <a:lnTo>
                    <a:pt x="398" y="145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70" name="Freeform 254"/>
            <p:cNvSpPr>
              <a:spLocks/>
            </p:cNvSpPr>
            <p:nvPr/>
          </p:nvSpPr>
          <p:spPr bwMode="auto">
            <a:xfrm>
              <a:off x="1292" y="1927"/>
              <a:ext cx="202" cy="73"/>
            </a:xfrm>
            <a:custGeom>
              <a:avLst/>
              <a:gdLst/>
              <a:ahLst/>
              <a:cxnLst>
                <a:cxn ang="0">
                  <a:pos x="396" y="147"/>
                </a:cxn>
                <a:cxn ang="0">
                  <a:pos x="396" y="143"/>
                </a:cxn>
                <a:cxn ang="0">
                  <a:pos x="404" y="111"/>
                </a:cxn>
                <a:cxn ang="0">
                  <a:pos x="8" y="0"/>
                </a:cxn>
                <a:cxn ang="0">
                  <a:pos x="0" y="32"/>
                </a:cxn>
                <a:cxn ang="0">
                  <a:pos x="396" y="147"/>
                </a:cxn>
              </a:cxnLst>
              <a:rect l="0" t="0" r="r" b="b"/>
              <a:pathLst>
                <a:path w="404" h="147">
                  <a:moveTo>
                    <a:pt x="396" y="147"/>
                  </a:moveTo>
                  <a:lnTo>
                    <a:pt x="396" y="143"/>
                  </a:lnTo>
                  <a:lnTo>
                    <a:pt x="404" y="111"/>
                  </a:lnTo>
                  <a:lnTo>
                    <a:pt x="8" y="0"/>
                  </a:lnTo>
                  <a:lnTo>
                    <a:pt x="0" y="32"/>
                  </a:lnTo>
                  <a:lnTo>
                    <a:pt x="396" y="147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71" name="Freeform 255"/>
            <p:cNvSpPr>
              <a:spLocks/>
            </p:cNvSpPr>
            <p:nvPr/>
          </p:nvSpPr>
          <p:spPr bwMode="auto">
            <a:xfrm>
              <a:off x="1287" y="1941"/>
              <a:ext cx="203" cy="79"/>
            </a:xfrm>
            <a:custGeom>
              <a:avLst/>
              <a:gdLst/>
              <a:ahLst/>
              <a:cxnLst>
                <a:cxn ang="0">
                  <a:pos x="393" y="159"/>
                </a:cxn>
                <a:cxn ang="0">
                  <a:pos x="397" y="153"/>
                </a:cxn>
                <a:cxn ang="0">
                  <a:pos x="406" y="119"/>
                </a:cxn>
                <a:cxn ang="0">
                  <a:pos x="10" y="0"/>
                </a:cxn>
                <a:cxn ang="0">
                  <a:pos x="0" y="34"/>
                </a:cxn>
                <a:cxn ang="0">
                  <a:pos x="393" y="159"/>
                </a:cxn>
              </a:cxnLst>
              <a:rect l="0" t="0" r="r" b="b"/>
              <a:pathLst>
                <a:path w="406" h="159">
                  <a:moveTo>
                    <a:pt x="393" y="159"/>
                  </a:moveTo>
                  <a:lnTo>
                    <a:pt x="397" y="153"/>
                  </a:lnTo>
                  <a:lnTo>
                    <a:pt x="406" y="119"/>
                  </a:lnTo>
                  <a:lnTo>
                    <a:pt x="10" y="0"/>
                  </a:lnTo>
                  <a:lnTo>
                    <a:pt x="0" y="34"/>
                  </a:lnTo>
                  <a:lnTo>
                    <a:pt x="393" y="159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72" name="Freeform 256"/>
            <p:cNvSpPr>
              <a:spLocks/>
            </p:cNvSpPr>
            <p:nvPr/>
          </p:nvSpPr>
          <p:spPr bwMode="auto">
            <a:xfrm>
              <a:off x="1283" y="1954"/>
              <a:ext cx="200" cy="84"/>
            </a:xfrm>
            <a:custGeom>
              <a:avLst/>
              <a:gdLst/>
              <a:ahLst/>
              <a:cxnLst>
                <a:cxn ang="0">
                  <a:pos x="389" y="168"/>
                </a:cxn>
                <a:cxn ang="0">
                  <a:pos x="391" y="162"/>
                </a:cxn>
                <a:cxn ang="0">
                  <a:pos x="401" y="133"/>
                </a:cxn>
                <a:cxn ang="0">
                  <a:pos x="10" y="0"/>
                </a:cxn>
                <a:cxn ang="0">
                  <a:pos x="0" y="31"/>
                </a:cxn>
                <a:cxn ang="0">
                  <a:pos x="389" y="168"/>
                </a:cxn>
              </a:cxnLst>
              <a:rect l="0" t="0" r="r" b="b"/>
              <a:pathLst>
                <a:path w="401" h="168">
                  <a:moveTo>
                    <a:pt x="389" y="168"/>
                  </a:moveTo>
                  <a:lnTo>
                    <a:pt x="391" y="162"/>
                  </a:lnTo>
                  <a:lnTo>
                    <a:pt x="401" y="133"/>
                  </a:lnTo>
                  <a:lnTo>
                    <a:pt x="10" y="0"/>
                  </a:lnTo>
                  <a:lnTo>
                    <a:pt x="0" y="31"/>
                  </a:lnTo>
                  <a:lnTo>
                    <a:pt x="389" y="168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73" name="Freeform 257"/>
            <p:cNvSpPr>
              <a:spLocks/>
            </p:cNvSpPr>
            <p:nvPr/>
          </p:nvSpPr>
          <p:spPr bwMode="auto">
            <a:xfrm>
              <a:off x="1277" y="1967"/>
              <a:ext cx="200" cy="97"/>
            </a:xfrm>
            <a:custGeom>
              <a:avLst/>
              <a:gdLst/>
              <a:ahLst/>
              <a:cxnLst>
                <a:cxn ang="0">
                  <a:pos x="381" y="195"/>
                </a:cxn>
                <a:cxn ang="0">
                  <a:pos x="387" y="181"/>
                </a:cxn>
                <a:cxn ang="0">
                  <a:pos x="401" y="143"/>
                </a:cxn>
                <a:cxn ang="0">
                  <a:pos x="14" y="0"/>
                </a:cxn>
                <a:cxn ang="0">
                  <a:pos x="0" y="40"/>
                </a:cxn>
                <a:cxn ang="0">
                  <a:pos x="381" y="195"/>
                </a:cxn>
              </a:cxnLst>
              <a:rect l="0" t="0" r="r" b="b"/>
              <a:pathLst>
                <a:path w="401" h="195">
                  <a:moveTo>
                    <a:pt x="381" y="195"/>
                  </a:moveTo>
                  <a:lnTo>
                    <a:pt x="387" y="181"/>
                  </a:lnTo>
                  <a:lnTo>
                    <a:pt x="401" y="143"/>
                  </a:lnTo>
                  <a:lnTo>
                    <a:pt x="14" y="0"/>
                  </a:lnTo>
                  <a:lnTo>
                    <a:pt x="0" y="40"/>
                  </a:lnTo>
                  <a:lnTo>
                    <a:pt x="381" y="195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74" name="Freeform 258"/>
            <p:cNvSpPr>
              <a:spLocks/>
            </p:cNvSpPr>
            <p:nvPr/>
          </p:nvSpPr>
          <p:spPr bwMode="auto">
            <a:xfrm>
              <a:off x="1265" y="1980"/>
              <a:ext cx="202" cy="123"/>
            </a:xfrm>
            <a:custGeom>
              <a:avLst/>
              <a:gdLst/>
              <a:ahLst/>
              <a:cxnLst>
                <a:cxn ang="0">
                  <a:pos x="371" y="246"/>
                </a:cxn>
                <a:cxn ang="0">
                  <a:pos x="375" y="234"/>
                </a:cxn>
                <a:cxn ang="0">
                  <a:pos x="405" y="169"/>
                </a:cxn>
                <a:cxn ang="0">
                  <a:pos x="30" y="0"/>
                </a:cxn>
                <a:cxn ang="0">
                  <a:pos x="0" y="68"/>
                </a:cxn>
                <a:cxn ang="0">
                  <a:pos x="371" y="246"/>
                </a:cxn>
              </a:cxnLst>
              <a:rect l="0" t="0" r="r" b="b"/>
              <a:pathLst>
                <a:path w="405" h="246">
                  <a:moveTo>
                    <a:pt x="371" y="246"/>
                  </a:moveTo>
                  <a:lnTo>
                    <a:pt x="375" y="234"/>
                  </a:lnTo>
                  <a:lnTo>
                    <a:pt x="405" y="169"/>
                  </a:lnTo>
                  <a:lnTo>
                    <a:pt x="30" y="0"/>
                  </a:lnTo>
                  <a:lnTo>
                    <a:pt x="0" y="68"/>
                  </a:lnTo>
                  <a:lnTo>
                    <a:pt x="371" y="246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75" name="Freeform 259"/>
            <p:cNvSpPr>
              <a:spLocks/>
            </p:cNvSpPr>
            <p:nvPr/>
          </p:nvSpPr>
          <p:spPr bwMode="auto">
            <a:xfrm>
              <a:off x="1252" y="2006"/>
              <a:ext cx="199" cy="132"/>
            </a:xfrm>
            <a:custGeom>
              <a:avLst/>
              <a:gdLst/>
              <a:ahLst/>
              <a:cxnLst>
                <a:cxn ang="0">
                  <a:pos x="357" y="264"/>
                </a:cxn>
                <a:cxn ang="0">
                  <a:pos x="365" y="250"/>
                </a:cxn>
                <a:cxn ang="0">
                  <a:pos x="397" y="192"/>
                </a:cxn>
                <a:cxn ang="0">
                  <a:pos x="32" y="0"/>
                </a:cxn>
                <a:cxn ang="0">
                  <a:pos x="0" y="57"/>
                </a:cxn>
                <a:cxn ang="0">
                  <a:pos x="357" y="264"/>
                </a:cxn>
              </a:cxnLst>
              <a:rect l="0" t="0" r="r" b="b"/>
              <a:pathLst>
                <a:path w="397" h="264">
                  <a:moveTo>
                    <a:pt x="357" y="264"/>
                  </a:moveTo>
                  <a:lnTo>
                    <a:pt x="365" y="250"/>
                  </a:lnTo>
                  <a:lnTo>
                    <a:pt x="397" y="192"/>
                  </a:lnTo>
                  <a:lnTo>
                    <a:pt x="32" y="0"/>
                  </a:lnTo>
                  <a:lnTo>
                    <a:pt x="0" y="57"/>
                  </a:lnTo>
                  <a:lnTo>
                    <a:pt x="357" y="264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76" name="Freeform 260"/>
            <p:cNvSpPr>
              <a:spLocks/>
            </p:cNvSpPr>
            <p:nvPr/>
          </p:nvSpPr>
          <p:spPr bwMode="auto">
            <a:xfrm>
              <a:off x="1246" y="2028"/>
              <a:ext cx="185" cy="128"/>
            </a:xfrm>
            <a:custGeom>
              <a:avLst/>
              <a:gdLst/>
              <a:ahLst/>
              <a:cxnLst>
                <a:cxn ang="0">
                  <a:pos x="348" y="256"/>
                </a:cxn>
                <a:cxn ang="0">
                  <a:pos x="350" y="254"/>
                </a:cxn>
                <a:cxn ang="0">
                  <a:pos x="369" y="221"/>
                </a:cxn>
                <a:cxn ang="0">
                  <a:pos x="20" y="0"/>
                </a:cxn>
                <a:cxn ang="0">
                  <a:pos x="0" y="34"/>
                </a:cxn>
                <a:cxn ang="0">
                  <a:pos x="348" y="256"/>
                </a:cxn>
              </a:cxnLst>
              <a:rect l="0" t="0" r="r" b="b"/>
              <a:pathLst>
                <a:path w="369" h="256">
                  <a:moveTo>
                    <a:pt x="348" y="256"/>
                  </a:moveTo>
                  <a:lnTo>
                    <a:pt x="350" y="254"/>
                  </a:lnTo>
                  <a:lnTo>
                    <a:pt x="369" y="221"/>
                  </a:lnTo>
                  <a:lnTo>
                    <a:pt x="20" y="0"/>
                  </a:lnTo>
                  <a:lnTo>
                    <a:pt x="0" y="34"/>
                  </a:lnTo>
                  <a:lnTo>
                    <a:pt x="348" y="256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77" name="Freeform 261"/>
            <p:cNvSpPr>
              <a:spLocks/>
            </p:cNvSpPr>
            <p:nvPr/>
          </p:nvSpPr>
          <p:spPr bwMode="auto">
            <a:xfrm>
              <a:off x="1234" y="2044"/>
              <a:ext cx="186" cy="137"/>
            </a:xfrm>
            <a:custGeom>
              <a:avLst/>
              <a:gdLst/>
              <a:ahLst/>
              <a:cxnLst>
                <a:cxn ang="0">
                  <a:pos x="337" y="274"/>
                </a:cxn>
                <a:cxn ang="0">
                  <a:pos x="345" y="264"/>
                </a:cxn>
                <a:cxn ang="0">
                  <a:pos x="371" y="224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337" y="274"/>
                </a:cxn>
              </a:cxnLst>
              <a:rect l="0" t="0" r="r" b="b"/>
              <a:pathLst>
                <a:path w="371" h="274">
                  <a:moveTo>
                    <a:pt x="337" y="274"/>
                  </a:moveTo>
                  <a:lnTo>
                    <a:pt x="345" y="264"/>
                  </a:lnTo>
                  <a:lnTo>
                    <a:pt x="371" y="224"/>
                  </a:lnTo>
                  <a:lnTo>
                    <a:pt x="25" y="0"/>
                  </a:lnTo>
                  <a:lnTo>
                    <a:pt x="0" y="40"/>
                  </a:lnTo>
                  <a:lnTo>
                    <a:pt x="337" y="274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78" name="Freeform 262"/>
            <p:cNvSpPr>
              <a:spLocks/>
            </p:cNvSpPr>
            <p:nvPr/>
          </p:nvSpPr>
          <p:spPr bwMode="auto">
            <a:xfrm>
              <a:off x="1218" y="2058"/>
              <a:ext cx="185" cy="155"/>
            </a:xfrm>
            <a:custGeom>
              <a:avLst/>
              <a:gdLst/>
              <a:ahLst/>
              <a:cxnLst>
                <a:cxn ang="0">
                  <a:pos x="321" y="309"/>
                </a:cxn>
                <a:cxn ang="0">
                  <a:pos x="331" y="298"/>
                </a:cxn>
                <a:cxn ang="0">
                  <a:pos x="369" y="246"/>
                </a:cxn>
                <a:cxn ang="0">
                  <a:pos x="38" y="0"/>
                </a:cxn>
                <a:cxn ang="0">
                  <a:pos x="0" y="54"/>
                </a:cxn>
                <a:cxn ang="0">
                  <a:pos x="321" y="309"/>
                </a:cxn>
              </a:cxnLst>
              <a:rect l="0" t="0" r="r" b="b"/>
              <a:pathLst>
                <a:path w="369" h="309">
                  <a:moveTo>
                    <a:pt x="321" y="309"/>
                  </a:moveTo>
                  <a:lnTo>
                    <a:pt x="331" y="298"/>
                  </a:lnTo>
                  <a:lnTo>
                    <a:pt x="369" y="246"/>
                  </a:lnTo>
                  <a:lnTo>
                    <a:pt x="38" y="0"/>
                  </a:lnTo>
                  <a:lnTo>
                    <a:pt x="0" y="54"/>
                  </a:lnTo>
                  <a:lnTo>
                    <a:pt x="321" y="309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79" name="Freeform 263"/>
            <p:cNvSpPr>
              <a:spLocks/>
            </p:cNvSpPr>
            <p:nvPr/>
          </p:nvSpPr>
          <p:spPr bwMode="auto">
            <a:xfrm>
              <a:off x="1200" y="2079"/>
              <a:ext cx="179" cy="167"/>
            </a:xfrm>
            <a:custGeom>
              <a:avLst/>
              <a:gdLst/>
              <a:ahLst/>
              <a:cxnLst>
                <a:cxn ang="0">
                  <a:pos x="302" y="335"/>
                </a:cxn>
                <a:cxn ang="0">
                  <a:pos x="314" y="321"/>
                </a:cxn>
                <a:cxn ang="0">
                  <a:pos x="359" y="267"/>
                </a:cxn>
                <a:cxn ang="0">
                  <a:pos x="48" y="0"/>
                </a:cxn>
                <a:cxn ang="0">
                  <a:pos x="0" y="55"/>
                </a:cxn>
                <a:cxn ang="0">
                  <a:pos x="302" y="335"/>
                </a:cxn>
              </a:cxnLst>
              <a:rect l="0" t="0" r="r" b="b"/>
              <a:pathLst>
                <a:path w="359" h="335">
                  <a:moveTo>
                    <a:pt x="302" y="335"/>
                  </a:moveTo>
                  <a:lnTo>
                    <a:pt x="314" y="321"/>
                  </a:lnTo>
                  <a:lnTo>
                    <a:pt x="359" y="267"/>
                  </a:lnTo>
                  <a:lnTo>
                    <a:pt x="48" y="0"/>
                  </a:lnTo>
                  <a:lnTo>
                    <a:pt x="0" y="55"/>
                  </a:lnTo>
                  <a:lnTo>
                    <a:pt x="302" y="335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80" name="Freeform 264"/>
            <p:cNvSpPr>
              <a:spLocks/>
            </p:cNvSpPr>
            <p:nvPr/>
          </p:nvSpPr>
          <p:spPr bwMode="auto">
            <a:xfrm>
              <a:off x="1191" y="2100"/>
              <a:ext cx="159" cy="160"/>
            </a:xfrm>
            <a:custGeom>
              <a:avLst/>
              <a:gdLst/>
              <a:ahLst/>
              <a:cxnLst>
                <a:cxn ang="0">
                  <a:pos x="290" y="322"/>
                </a:cxn>
                <a:cxn ang="0">
                  <a:pos x="292" y="322"/>
                </a:cxn>
                <a:cxn ang="0">
                  <a:pos x="320" y="294"/>
                </a:cxn>
                <a:cxn ang="0">
                  <a:pos x="30" y="0"/>
                </a:cxn>
                <a:cxn ang="0">
                  <a:pos x="0" y="30"/>
                </a:cxn>
                <a:cxn ang="0">
                  <a:pos x="290" y="322"/>
                </a:cxn>
              </a:cxnLst>
              <a:rect l="0" t="0" r="r" b="b"/>
              <a:pathLst>
                <a:path w="320" h="322">
                  <a:moveTo>
                    <a:pt x="290" y="322"/>
                  </a:moveTo>
                  <a:lnTo>
                    <a:pt x="292" y="322"/>
                  </a:lnTo>
                  <a:lnTo>
                    <a:pt x="320" y="294"/>
                  </a:lnTo>
                  <a:lnTo>
                    <a:pt x="30" y="0"/>
                  </a:lnTo>
                  <a:lnTo>
                    <a:pt x="0" y="30"/>
                  </a:lnTo>
                  <a:lnTo>
                    <a:pt x="290" y="322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81" name="Freeform 265"/>
            <p:cNvSpPr>
              <a:spLocks/>
            </p:cNvSpPr>
            <p:nvPr/>
          </p:nvSpPr>
          <p:spPr bwMode="auto">
            <a:xfrm>
              <a:off x="1171" y="2114"/>
              <a:ext cx="165" cy="173"/>
            </a:xfrm>
            <a:custGeom>
              <a:avLst/>
              <a:gdLst/>
              <a:ahLst/>
              <a:cxnLst>
                <a:cxn ang="0">
                  <a:pos x="277" y="347"/>
                </a:cxn>
                <a:cxn ang="0">
                  <a:pos x="289" y="333"/>
                </a:cxn>
                <a:cxn ang="0">
                  <a:pos x="329" y="294"/>
                </a:cxn>
                <a:cxn ang="0">
                  <a:pos x="41" y="0"/>
                </a:cxn>
                <a:cxn ang="0">
                  <a:pos x="0" y="40"/>
                </a:cxn>
                <a:cxn ang="0">
                  <a:pos x="277" y="347"/>
                </a:cxn>
              </a:cxnLst>
              <a:rect l="0" t="0" r="r" b="b"/>
              <a:pathLst>
                <a:path w="329" h="347">
                  <a:moveTo>
                    <a:pt x="277" y="347"/>
                  </a:moveTo>
                  <a:lnTo>
                    <a:pt x="289" y="333"/>
                  </a:lnTo>
                  <a:lnTo>
                    <a:pt x="329" y="294"/>
                  </a:lnTo>
                  <a:lnTo>
                    <a:pt x="41" y="0"/>
                  </a:lnTo>
                  <a:lnTo>
                    <a:pt x="0" y="40"/>
                  </a:lnTo>
                  <a:lnTo>
                    <a:pt x="277" y="347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82" name="Freeform 266"/>
            <p:cNvSpPr>
              <a:spLocks/>
            </p:cNvSpPr>
            <p:nvPr/>
          </p:nvSpPr>
          <p:spPr bwMode="auto">
            <a:xfrm>
              <a:off x="1155" y="2127"/>
              <a:ext cx="155" cy="181"/>
            </a:xfrm>
            <a:custGeom>
              <a:avLst/>
              <a:gdLst/>
              <a:ahLst/>
              <a:cxnLst>
                <a:cxn ang="0">
                  <a:pos x="256" y="361"/>
                </a:cxn>
                <a:cxn ang="0">
                  <a:pos x="262" y="357"/>
                </a:cxn>
                <a:cxn ang="0">
                  <a:pos x="309" y="319"/>
                </a:cxn>
                <a:cxn ang="0">
                  <a:pos x="46" y="0"/>
                </a:cxn>
                <a:cxn ang="0">
                  <a:pos x="0" y="38"/>
                </a:cxn>
                <a:cxn ang="0">
                  <a:pos x="256" y="361"/>
                </a:cxn>
              </a:cxnLst>
              <a:rect l="0" t="0" r="r" b="b"/>
              <a:pathLst>
                <a:path w="309" h="361">
                  <a:moveTo>
                    <a:pt x="256" y="361"/>
                  </a:moveTo>
                  <a:lnTo>
                    <a:pt x="262" y="357"/>
                  </a:lnTo>
                  <a:lnTo>
                    <a:pt x="309" y="319"/>
                  </a:lnTo>
                  <a:lnTo>
                    <a:pt x="46" y="0"/>
                  </a:lnTo>
                  <a:lnTo>
                    <a:pt x="0" y="38"/>
                  </a:lnTo>
                  <a:lnTo>
                    <a:pt x="256" y="361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83" name="Freeform 267"/>
            <p:cNvSpPr>
              <a:spLocks/>
            </p:cNvSpPr>
            <p:nvPr/>
          </p:nvSpPr>
          <p:spPr bwMode="auto">
            <a:xfrm>
              <a:off x="1138" y="2144"/>
              <a:ext cx="145" cy="182"/>
            </a:xfrm>
            <a:custGeom>
              <a:avLst/>
              <a:gdLst/>
              <a:ahLst/>
              <a:cxnLst>
                <a:cxn ang="0">
                  <a:pos x="242" y="363"/>
                </a:cxn>
                <a:cxn ang="0">
                  <a:pos x="250" y="357"/>
                </a:cxn>
                <a:cxn ang="0">
                  <a:pos x="290" y="327"/>
                </a:cxn>
                <a:cxn ang="0">
                  <a:pos x="40" y="0"/>
                </a:cxn>
                <a:cxn ang="0">
                  <a:pos x="0" y="29"/>
                </a:cxn>
                <a:cxn ang="0">
                  <a:pos x="242" y="363"/>
                </a:cxn>
              </a:cxnLst>
              <a:rect l="0" t="0" r="r" b="b"/>
              <a:pathLst>
                <a:path w="290" h="363">
                  <a:moveTo>
                    <a:pt x="242" y="363"/>
                  </a:moveTo>
                  <a:lnTo>
                    <a:pt x="250" y="357"/>
                  </a:lnTo>
                  <a:lnTo>
                    <a:pt x="290" y="327"/>
                  </a:lnTo>
                  <a:lnTo>
                    <a:pt x="40" y="0"/>
                  </a:lnTo>
                  <a:lnTo>
                    <a:pt x="0" y="29"/>
                  </a:lnTo>
                  <a:lnTo>
                    <a:pt x="242" y="363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84" name="Freeform 268"/>
            <p:cNvSpPr>
              <a:spLocks/>
            </p:cNvSpPr>
            <p:nvPr/>
          </p:nvSpPr>
          <p:spPr bwMode="auto">
            <a:xfrm>
              <a:off x="1124" y="2156"/>
              <a:ext cx="135" cy="185"/>
            </a:xfrm>
            <a:custGeom>
              <a:avLst/>
              <a:gdLst/>
              <a:ahLst/>
              <a:cxnLst>
                <a:cxn ang="0">
                  <a:pos x="226" y="369"/>
                </a:cxn>
                <a:cxn ang="0">
                  <a:pos x="234" y="365"/>
                </a:cxn>
                <a:cxn ang="0">
                  <a:pos x="269" y="340"/>
                </a:cxn>
                <a:cxn ang="0">
                  <a:pos x="35" y="0"/>
                </a:cxn>
                <a:cxn ang="0">
                  <a:pos x="0" y="26"/>
                </a:cxn>
                <a:cxn ang="0">
                  <a:pos x="226" y="369"/>
                </a:cxn>
              </a:cxnLst>
              <a:rect l="0" t="0" r="r" b="b"/>
              <a:pathLst>
                <a:path w="269" h="369">
                  <a:moveTo>
                    <a:pt x="226" y="369"/>
                  </a:moveTo>
                  <a:lnTo>
                    <a:pt x="234" y="365"/>
                  </a:lnTo>
                  <a:lnTo>
                    <a:pt x="269" y="340"/>
                  </a:lnTo>
                  <a:lnTo>
                    <a:pt x="35" y="0"/>
                  </a:lnTo>
                  <a:lnTo>
                    <a:pt x="0" y="26"/>
                  </a:lnTo>
                  <a:lnTo>
                    <a:pt x="226" y="369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85" name="Freeform 269"/>
            <p:cNvSpPr>
              <a:spLocks/>
            </p:cNvSpPr>
            <p:nvPr/>
          </p:nvSpPr>
          <p:spPr bwMode="auto">
            <a:xfrm>
              <a:off x="1108" y="2166"/>
              <a:ext cx="129" cy="190"/>
            </a:xfrm>
            <a:custGeom>
              <a:avLst/>
              <a:gdLst/>
              <a:ahLst/>
              <a:cxnLst>
                <a:cxn ang="0">
                  <a:pos x="210" y="379"/>
                </a:cxn>
                <a:cxn ang="0">
                  <a:pos x="216" y="375"/>
                </a:cxn>
                <a:cxn ang="0">
                  <a:pos x="258" y="349"/>
                </a:cxn>
                <a:cxn ang="0">
                  <a:pos x="39" y="0"/>
                </a:cxn>
                <a:cxn ang="0">
                  <a:pos x="0" y="24"/>
                </a:cxn>
                <a:cxn ang="0">
                  <a:pos x="210" y="379"/>
                </a:cxn>
              </a:cxnLst>
              <a:rect l="0" t="0" r="r" b="b"/>
              <a:pathLst>
                <a:path w="258" h="379">
                  <a:moveTo>
                    <a:pt x="210" y="379"/>
                  </a:moveTo>
                  <a:lnTo>
                    <a:pt x="216" y="375"/>
                  </a:lnTo>
                  <a:lnTo>
                    <a:pt x="258" y="349"/>
                  </a:lnTo>
                  <a:lnTo>
                    <a:pt x="39" y="0"/>
                  </a:lnTo>
                  <a:lnTo>
                    <a:pt x="0" y="24"/>
                  </a:lnTo>
                  <a:lnTo>
                    <a:pt x="210" y="379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86" name="Freeform 270"/>
            <p:cNvSpPr>
              <a:spLocks/>
            </p:cNvSpPr>
            <p:nvPr/>
          </p:nvSpPr>
          <p:spPr bwMode="auto">
            <a:xfrm>
              <a:off x="1093" y="2176"/>
              <a:ext cx="121" cy="193"/>
            </a:xfrm>
            <a:custGeom>
              <a:avLst/>
              <a:gdLst/>
              <a:ahLst/>
              <a:cxnLst>
                <a:cxn ang="0">
                  <a:pos x="192" y="387"/>
                </a:cxn>
                <a:cxn ang="0">
                  <a:pos x="202" y="381"/>
                </a:cxn>
                <a:cxn ang="0">
                  <a:pos x="242" y="359"/>
                </a:cxn>
                <a:cxn ang="0">
                  <a:pos x="40" y="0"/>
                </a:cxn>
                <a:cxn ang="0">
                  <a:pos x="0" y="22"/>
                </a:cxn>
                <a:cxn ang="0">
                  <a:pos x="192" y="387"/>
                </a:cxn>
              </a:cxnLst>
              <a:rect l="0" t="0" r="r" b="b"/>
              <a:pathLst>
                <a:path w="242" h="387">
                  <a:moveTo>
                    <a:pt x="192" y="387"/>
                  </a:moveTo>
                  <a:lnTo>
                    <a:pt x="202" y="381"/>
                  </a:lnTo>
                  <a:lnTo>
                    <a:pt x="242" y="359"/>
                  </a:lnTo>
                  <a:lnTo>
                    <a:pt x="40" y="0"/>
                  </a:lnTo>
                  <a:lnTo>
                    <a:pt x="0" y="22"/>
                  </a:lnTo>
                  <a:lnTo>
                    <a:pt x="192" y="387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87" name="Freeform 271"/>
            <p:cNvSpPr>
              <a:spLocks/>
            </p:cNvSpPr>
            <p:nvPr/>
          </p:nvSpPr>
          <p:spPr bwMode="auto">
            <a:xfrm>
              <a:off x="1068" y="2184"/>
              <a:ext cx="121" cy="203"/>
            </a:xfrm>
            <a:custGeom>
              <a:avLst/>
              <a:gdLst/>
              <a:ahLst/>
              <a:cxnLst>
                <a:cxn ang="0">
                  <a:pos x="167" y="407"/>
                </a:cxn>
                <a:cxn ang="0">
                  <a:pos x="183" y="401"/>
                </a:cxn>
                <a:cxn ang="0">
                  <a:pos x="242" y="371"/>
                </a:cxn>
                <a:cxn ang="0">
                  <a:pos x="60" y="0"/>
                </a:cxn>
                <a:cxn ang="0">
                  <a:pos x="0" y="30"/>
                </a:cxn>
                <a:cxn ang="0">
                  <a:pos x="167" y="407"/>
                </a:cxn>
              </a:cxnLst>
              <a:rect l="0" t="0" r="r" b="b"/>
              <a:pathLst>
                <a:path w="242" h="407">
                  <a:moveTo>
                    <a:pt x="167" y="407"/>
                  </a:moveTo>
                  <a:lnTo>
                    <a:pt x="183" y="401"/>
                  </a:lnTo>
                  <a:lnTo>
                    <a:pt x="242" y="371"/>
                  </a:lnTo>
                  <a:lnTo>
                    <a:pt x="60" y="0"/>
                  </a:lnTo>
                  <a:lnTo>
                    <a:pt x="0" y="30"/>
                  </a:lnTo>
                  <a:lnTo>
                    <a:pt x="167" y="407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88" name="Freeform 272"/>
            <p:cNvSpPr>
              <a:spLocks/>
            </p:cNvSpPr>
            <p:nvPr/>
          </p:nvSpPr>
          <p:spPr bwMode="auto">
            <a:xfrm>
              <a:off x="1033" y="2196"/>
              <a:ext cx="118" cy="211"/>
            </a:xfrm>
            <a:custGeom>
              <a:avLst/>
              <a:gdLst/>
              <a:ahLst/>
              <a:cxnLst>
                <a:cxn ang="0">
                  <a:pos x="135" y="422"/>
                </a:cxn>
                <a:cxn ang="0">
                  <a:pos x="153" y="416"/>
                </a:cxn>
                <a:cxn ang="0">
                  <a:pos x="236" y="383"/>
                </a:cxn>
                <a:cxn ang="0">
                  <a:pos x="85" y="0"/>
                </a:cxn>
                <a:cxn ang="0">
                  <a:pos x="0" y="33"/>
                </a:cxn>
                <a:cxn ang="0">
                  <a:pos x="135" y="422"/>
                </a:cxn>
              </a:cxnLst>
              <a:rect l="0" t="0" r="r" b="b"/>
              <a:pathLst>
                <a:path w="236" h="422">
                  <a:moveTo>
                    <a:pt x="135" y="422"/>
                  </a:moveTo>
                  <a:lnTo>
                    <a:pt x="153" y="416"/>
                  </a:lnTo>
                  <a:lnTo>
                    <a:pt x="236" y="383"/>
                  </a:lnTo>
                  <a:lnTo>
                    <a:pt x="85" y="0"/>
                  </a:lnTo>
                  <a:lnTo>
                    <a:pt x="0" y="33"/>
                  </a:lnTo>
                  <a:lnTo>
                    <a:pt x="135" y="422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89" name="Freeform 273"/>
            <p:cNvSpPr>
              <a:spLocks/>
            </p:cNvSpPr>
            <p:nvPr/>
          </p:nvSpPr>
          <p:spPr bwMode="auto">
            <a:xfrm>
              <a:off x="1017" y="2210"/>
              <a:ext cx="83" cy="206"/>
            </a:xfrm>
            <a:custGeom>
              <a:avLst/>
              <a:gdLst/>
              <a:ahLst/>
              <a:cxnLst>
                <a:cxn ang="0">
                  <a:pos x="109" y="413"/>
                </a:cxn>
                <a:cxn ang="0">
                  <a:pos x="115" y="411"/>
                </a:cxn>
                <a:cxn ang="0">
                  <a:pos x="167" y="395"/>
                </a:cxn>
                <a:cxn ang="0">
                  <a:pos x="50" y="0"/>
                </a:cxn>
                <a:cxn ang="0">
                  <a:pos x="0" y="14"/>
                </a:cxn>
                <a:cxn ang="0">
                  <a:pos x="109" y="413"/>
                </a:cxn>
              </a:cxnLst>
              <a:rect l="0" t="0" r="r" b="b"/>
              <a:pathLst>
                <a:path w="167" h="413">
                  <a:moveTo>
                    <a:pt x="109" y="413"/>
                  </a:moveTo>
                  <a:lnTo>
                    <a:pt x="115" y="411"/>
                  </a:lnTo>
                  <a:lnTo>
                    <a:pt x="167" y="395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109" y="413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90" name="Freeform 274"/>
            <p:cNvSpPr>
              <a:spLocks/>
            </p:cNvSpPr>
            <p:nvPr/>
          </p:nvSpPr>
          <p:spPr bwMode="auto">
            <a:xfrm>
              <a:off x="994" y="2216"/>
              <a:ext cx="78" cy="208"/>
            </a:xfrm>
            <a:custGeom>
              <a:avLst/>
              <a:gdLst/>
              <a:ahLst/>
              <a:cxnLst>
                <a:cxn ang="0">
                  <a:pos x="91" y="417"/>
                </a:cxn>
                <a:cxn ang="0">
                  <a:pos x="103" y="413"/>
                </a:cxn>
                <a:cxn ang="0">
                  <a:pos x="154" y="401"/>
                </a:cxn>
                <a:cxn ang="0">
                  <a:pos x="49" y="0"/>
                </a:cxn>
                <a:cxn ang="0">
                  <a:pos x="0" y="14"/>
                </a:cxn>
                <a:cxn ang="0">
                  <a:pos x="91" y="417"/>
                </a:cxn>
              </a:cxnLst>
              <a:rect l="0" t="0" r="r" b="b"/>
              <a:pathLst>
                <a:path w="154" h="417">
                  <a:moveTo>
                    <a:pt x="91" y="417"/>
                  </a:moveTo>
                  <a:lnTo>
                    <a:pt x="103" y="413"/>
                  </a:lnTo>
                  <a:lnTo>
                    <a:pt x="154" y="401"/>
                  </a:lnTo>
                  <a:lnTo>
                    <a:pt x="49" y="0"/>
                  </a:lnTo>
                  <a:lnTo>
                    <a:pt x="0" y="14"/>
                  </a:lnTo>
                  <a:lnTo>
                    <a:pt x="91" y="417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91" name="Freeform 275"/>
            <p:cNvSpPr>
              <a:spLocks/>
            </p:cNvSpPr>
            <p:nvPr/>
          </p:nvSpPr>
          <p:spPr bwMode="auto">
            <a:xfrm>
              <a:off x="975" y="2222"/>
              <a:ext cx="65" cy="208"/>
            </a:xfrm>
            <a:custGeom>
              <a:avLst/>
              <a:gdLst/>
              <a:ahLst/>
              <a:cxnLst>
                <a:cxn ang="0">
                  <a:pos x="69" y="417"/>
                </a:cxn>
                <a:cxn ang="0">
                  <a:pos x="81" y="415"/>
                </a:cxn>
                <a:cxn ang="0">
                  <a:pos x="131" y="405"/>
                </a:cxn>
                <a:cxn ang="0">
                  <a:pos x="52" y="0"/>
                </a:cxn>
                <a:cxn ang="0">
                  <a:pos x="0" y="10"/>
                </a:cxn>
                <a:cxn ang="0">
                  <a:pos x="69" y="417"/>
                </a:cxn>
              </a:cxnLst>
              <a:rect l="0" t="0" r="r" b="b"/>
              <a:pathLst>
                <a:path w="131" h="417">
                  <a:moveTo>
                    <a:pt x="69" y="417"/>
                  </a:moveTo>
                  <a:lnTo>
                    <a:pt x="81" y="415"/>
                  </a:lnTo>
                  <a:lnTo>
                    <a:pt x="131" y="405"/>
                  </a:lnTo>
                  <a:lnTo>
                    <a:pt x="52" y="0"/>
                  </a:lnTo>
                  <a:lnTo>
                    <a:pt x="0" y="10"/>
                  </a:lnTo>
                  <a:lnTo>
                    <a:pt x="69" y="417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92" name="Freeform 276"/>
            <p:cNvSpPr>
              <a:spLocks/>
            </p:cNvSpPr>
            <p:nvPr/>
          </p:nvSpPr>
          <p:spPr bwMode="auto">
            <a:xfrm>
              <a:off x="951" y="2226"/>
              <a:ext cx="58" cy="209"/>
            </a:xfrm>
            <a:custGeom>
              <a:avLst/>
              <a:gdLst/>
              <a:ahLst/>
              <a:cxnLst>
                <a:cxn ang="0">
                  <a:pos x="42" y="419"/>
                </a:cxn>
                <a:cxn ang="0">
                  <a:pos x="56" y="417"/>
                </a:cxn>
                <a:cxn ang="0">
                  <a:pos x="117" y="409"/>
                </a:cxn>
                <a:cxn ang="0">
                  <a:pos x="60" y="0"/>
                </a:cxn>
                <a:cxn ang="0">
                  <a:pos x="0" y="8"/>
                </a:cxn>
                <a:cxn ang="0">
                  <a:pos x="42" y="419"/>
                </a:cxn>
              </a:cxnLst>
              <a:rect l="0" t="0" r="r" b="b"/>
              <a:pathLst>
                <a:path w="117" h="419">
                  <a:moveTo>
                    <a:pt x="42" y="419"/>
                  </a:moveTo>
                  <a:lnTo>
                    <a:pt x="56" y="417"/>
                  </a:lnTo>
                  <a:lnTo>
                    <a:pt x="117" y="409"/>
                  </a:lnTo>
                  <a:lnTo>
                    <a:pt x="60" y="0"/>
                  </a:lnTo>
                  <a:lnTo>
                    <a:pt x="0" y="8"/>
                  </a:lnTo>
                  <a:lnTo>
                    <a:pt x="42" y="419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93" name="Freeform 277"/>
            <p:cNvSpPr>
              <a:spLocks/>
            </p:cNvSpPr>
            <p:nvPr/>
          </p:nvSpPr>
          <p:spPr bwMode="auto">
            <a:xfrm>
              <a:off x="935" y="2230"/>
              <a:ext cx="37" cy="207"/>
            </a:xfrm>
            <a:custGeom>
              <a:avLst/>
              <a:gdLst/>
              <a:ahLst/>
              <a:cxnLst>
                <a:cxn ang="0">
                  <a:pos x="23" y="415"/>
                </a:cxn>
                <a:cxn ang="0">
                  <a:pos x="27" y="415"/>
                </a:cxn>
                <a:cxn ang="0">
                  <a:pos x="73" y="411"/>
                </a:cxn>
                <a:cxn ang="0">
                  <a:pos x="45" y="0"/>
                </a:cxn>
                <a:cxn ang="0">
                  <a:pos x="0" y="2"/>
                </a:cxn>
                <a:cxn ang="0">
                  <a:pos x="23" y="415"/>
                </a:cxn>
              </a:cxnLst>
              <a:rect l="0" t="0" r="r" b="b"/>
              <a:pathLst>
                <a:path w="73" h="415">
                  <a:moveTo>
                    <a:pt x="23" y="415"/>
                  </a:moveTo>
                  <a:lnTo>
                    <a:pt x="27" y="415"/>
                  </a:lnTo>
                  <a:lnTo>
                    <a:pt x="73" y="411"/>
                  </a:lnTo>
                  <a:lnTo>
                    <a:pt x="45" y="0"/>
                  </a:lnTo>
                  <a:lnTo>
                    <a:pt x="0" y="2"/>
                  </a:lnTo>
                  <a:lnTo>
                    <a:pt x="23" y="415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94" name="Freeform 278"/>
            <p:cNvSpPr>
              <a:spLocks/>
            </p:cNvSpPr>
            <p:nvPr/>
          </p:nvSpPr>
          <p:spPr bwMode="auto">
            <a:xfrm>
              <a:off x="911" y="2231"/>
              <a:ext cx="36" cy="207"/>
            </a:xfrm>
            <a:custGeom>
              <a:avLst/>
              <a:gdLst/>
              <a:ahLst/>
              <a:cxnLst>
                <a:cxn ang="0">
                  <a:pos x="6" y="415"/>
                </a:cxn>
                <a:cxn ang="0">
                  <a:pos x="20" y="415"/>
                </a:cxn>
                <a:cxn ang="0">
                  <a:pos x="71" y="413"/>
                </a:cxn>
                <a:cxn ang="0">
                  <a:pos x="52" y="0"/>
                </a:cxn>
                <a:cxn ang="0">
                  <a:pos x="0" y="2"/>
                </a:cxn>
                <a:cxn ang="0">
                  <a:pos x="6" y="415"/>
                </a:cxn>
              </a:cxnLst>
              <a:rect l="0" t="0" r="r" b="b"/>
              <a:pathLst>
                <a:path w="71" h="415">
                  <a:moveTo>
                    <a:pt x="6" y="415"/>
                  </a:moveTo>
                  <a:lnTo>
                    <a:pt x="20" y="415"/>
                  </a:lnTo>
                  <a:lnTo>
                    <a:pt x="71" y="413"/>
                  </a:lnTo>
                  <a:lnTo>
                    <a:pt x="52" y="0"/>
                  </a:lnTo>
                  <a:lnTo>
                    <a:pt x="0" y="2"/>
                  </a:lnTo>
                  <a:lnTo>
                    <a:pt x="6" y="415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95" name="Freeform 279"/>
            <p:cNvSpPr>
              <a:spLocks/>
            </p:cNvSpPr>
            <p:nvPr/>
          </p:nvSpPr>
          <p:spPr bwMode="auto">
            <a:xfrm>
              <a:off x="886" y="2232"/>
              <a:ext cx="33" cy="206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8" y="411"/>
                </a:cxn>
                <a:cxn ang="0">
                  <a:pos x="56" y="413"/>
                </a:cxn>
                <a:cxn ang="0">
                  <a:pos x="66" y="0"/>
                </a:cxn>
                <a:cxn ang="0">
                  <a:pos x="18" y="0"/>
                </a:cxn>
                <a:cxn ang="0">
                  <a:pos x="0" y="411"/>
                </a:cxn>
              </a:cxnLst>
              <a:rect l="0" t="0" r="r" b="b"/>
              <a:pathLst>
                <a:path w="66" h="413">
                  <a:moveTo>
                    <a:pt x="0" y="411"/>
                  </a:moveTo>
                  <a:lnTo>
                    <a:pt x="8" y="411"/>
                  </a:lnTo>
                  <a:lnTo>
                    <a:pt x="56" y="413"/>
                  </a:lnTo>
                  <a:lnTo>
                    <a:pt x="66" y="0"/>
                  </a:lnTo>
                  <a:lnTo>
                    <a:pt x="18" y="0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96" name="Freeform 280"/>
            <p:cNvSpPr>
              <a:spLocks/>
            </p:cNvSpPr>
            <p:nvPr/>
          </p:nvSpPr>
          <p:spPr bwMode="auto">
            <a:xfrm>
              <a:off x="862" y="2230"/>
              <a:ext cx="36" cy="207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47" y="415"/>
                </a:cxn>
                <a:cxn ang="0">
                  <a:pos x="71" y="4"/>
                </a:cxn>
                <a:cxn ang="0">
                  <a:pos x="24" y="0"/>
                </a:cxn>
                <a:cxn ang="0">
                  <a:pos x="0" y="413"/>
                </a:cxn>
              </a:cxnLst>
              <a:rect l="0" t="0" r="r" b="b"/>
              <a:pathLst>
                <a:path w="71" h="415">
                  <a:moveTo>
                    <a:pt x="0" y="413"/>
                  </a:moveTo>
                  <a:lnTo>
                    <a:pt x="47" y="415"/>
                  </a:lnTo>
                  <a:lnTo>
                    <a:pt x="71" y="4"/>
                  </a:lnTo>
                  <a:lnTo>
                    <a:pt x="24" y="0"/>
                  </a:lnTo>
                  <a:lnTo>
                    <a:pt x="0" y="413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97" name="Freeform 281"/>
            <p:cNvSpPr>
              <a:spLocks/>
            </p:cNvSpPr>
            <p:nvPr/>
          </p:nvSpPr>
          <p:spPr bwMode="auto">
            <a:xfrm>
              <a:off x="1166" y="1747"/>
              <a:ext cx="466" cy="208"/>
            </a:xfrm>
            <a:custGeom>
              <a:avLst/>
              <a:gdLst/>
              <a:ahLst/>
              <a:cxnLst>
                <a:cxn ang="0">
                  <a:pos x="932" y="417"/>
                </a:cxn>
                <a:cxn ang="0">
                  <a:pos x="482" y="0"/>
                </a:cxn>
                <a:cxn ang="0">
                  <a:pos x="0" y="351"/>
                </a:cxn>
                <a:cxn ang="0">
                  <a:pos x="932" y="417"/>
                </a:cxn>
              </a:cxnLst>
              <a:rect l="0" t="0" r="r" b="b"/>
              <a:pathLst>
                <a:path w="932" h="417">
                  <a:moveTo>
                    <a:pt x="932" y="417"/>
                  </a:moveTo>
                  <a:lnTo>
                    <a:pt x="482" y="0"/>
                  </a:lnTo>
                  <a:lnTo>
                    <a:pt x="0" y="351"/>
                  </a:lnTo>
                  <a:lnTo>
                    <a:pt x="932" y="417"/>
                  </a:lnTo>
                  <a:close/>
                </a:path>
              </a:pathLst>
            </a:custGeom>
            <a:noFill/>
            <a:ln w="158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98" name="Freeform 282"/>
            <p:cNvSpPr>
              <a:spLocks/>
            </p:cNvSpPr>
            <p:nvPr/>
          </p:nvSpPr>
          <p:spPr bwMode="auto">
            <a:xfrm>
              <a:off x="1166" y="1747"/>
              <a:ext cx="466" cy="208"/>
            </a:xfrm>
            <a:custGeom>
              <a:avLst/>
              <a:gdLst/>
              <a:ahLst/>
              <a:cxnLst>
                <a:cxn ang="0">
                  <a:pos x="932" y="417"/>
                </a:cxn>
                <a:cxn ang="0">
                  <a:pos x="482" y="0"/>
                </a:cxn>
                <a:cxn ang="0">
                  <a:pos x="0" y="351"/>
                </a:cxn>
                <a:cxn ang="0">
                  <a:pos x="932" y="417"/>
                </a:cxn>
              </a:cxnLst>
              <a:rect l="0" t="0" r="r" b="b"/>
              <a:pathLst>
                <a:path w="932" h="417">
                  <a:moveTo>
                    <a:pt x="932" y="417"/>
                  </a:moveTo>
                  <a:lnTo>
                    <a:pt x="482" y="0"/>
                  </a:lnTo>
                  <a:lnTo>
                    <a:pt x="0" y="351"/>
                  </a:lnTo>
                  <a:lnTo>
                    <a:pt x="932" y="417"/>
                  </a:lnTo>
                  <a:close/>
                </a:path>
              </a:pathLst>
            </a:custGeom>
            <a:solidFill>
              <a:srgbClr val="DD3F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699" name="Freeform 283"/>
            <p:cNvSpPr>
              <a:spLocks/>
            </p:cNvSpPr>
            <p:nvPr/>
          </p:nvSpPr>
          <p:spPr bwMode="auto">
            <a:xfrm>
              <a:off x="815" y="2072"/>
              <a:ext cx="204" cy="467"/>
            </a:xfrm>
            <a:custGeom>
              <a:avLst/>
              <a:gdLst/>
              <a:ahLst/>
              <a:cxnLst>
                <a:cxn ang="0">
                  <a:pos x="0" y="934"/>
                </a:cxn>
                <a:cxn ang="0">
                  <a:pos x="408" y="478"/>
                </a:cxn>
                <a:cxn ang="0">
                  <a:pos x="51" y="0"/>
                </a:cxn>
                <a:cxn ang="0">
                  <a:pos x="0" y="934"/>
                </a:cxn>
              </a:cxnLst>
              <a:rect l="0" t="0" r="r" b="b"/>
              <a:pathLst>
                <a:path w="408" h="934">
                  <a:moveTo>
                    <a:pt x="0" y="934"/>
                  </a:moveTo>
                  <a:lnTo>
                    <a:pt x="408" y="478"/>
                  </a:lnTo>
                  <a:lnTo>
                    <a:pt x="51" y="0"/>
                  </a:lnTo>
                  <a:lnTo>
                    <a:pt x="0" y="934"/>
                  </a:lnTo>
                  <a:close/>
                </a:path>
              </a:pathLst>
            </a:custGeom>
            <a:noFill/>
            <a:ln w="158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700" name="Freeform 284"/>
            <p:cNvSpPr>
              <a:spLocks/>
            </p:cNvSpPr>
            <p:nvPr/>
          </p:nvSpPr>
          <p:spPr bwMode="auto">
            <a:xfrm>
              <a:off x="815" y="2072"/>
              <a:ext cx="204" cy="467"/>
            </a:xfrm>
            <a:custGeom>
              <a:avLst/>
              <a:gdLst/>
              <a:ahLst/>
              <a:cxnLst>
                <a:cxn ang="0">
                  <a:pos x="0" y="934"/>
                </a:cxn>
                <a:cxn ang="0">
                  <a:pos x="408" y="478"/>
                </a:cxn>
                <a:cxn ang="0">
                  <a:pos x="51" y="0"/>
                </a:cxn>
                <a:cxn ang="0">
                  <a:pos x="0" y="934"/>
                </a:cxn>
              </a:cxnLst>
              <a:rect l="0" t="0" r="r" b="b"/>
              <a:pathLst>
                <a:path w="408" h="934">
                  <a:moveTo>
                    <a:pt x="0" y="934"/>
                  </a:moveTo>
                  <a:lnTo>
                    <a:pt x="408" y="478"/>
                  </a:lnTo>
                  <a:lnTo>
                    <a:pt x="51" y="0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0093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701" name="Rectangle 285"/>
            <p:cNvSpPr>
              <a:spLocks noChangeArrowheads="1"/>
            </p:cNvSpPr>
            <p:nvPr/>
          </p:nvSpPr>
          <p:spPr bwMode="auto">
            <a:xfrm>
              <a:off x="1200" y="1344"/>
              <a:ext cx="1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2500">
                  <a:solidFill>
                    <a:srgbClr val="1F1A17"/>
                  </a:solidFill>
                  <a:latin typeface="Arial Black" pitchFamily="34" charset="0"/>
                </a:rPr>
                <a:t>4</a:t>
              </a:r>
              <a:endParaRPr lang="es-ES"/>
            </a:p>
          </p:txBody>
        </p:sp>
        <p:sp>
          <p:nvSpPr>
            <p:cNvPr id="572702" name="Rectangle 286"/>
            <p:cNvSpPr>
              <a:spLocks noChangeArrowheads="1"/>
            </p:cNvSpPr>
            <p:nvPr/>
          </p:nvSpPr>
          <p:spPr bwMode="auto">
            <a:xfrm>
              <a:off x="553" y="1315"/>
              <a:ext cx="1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2500">
                  <a:solidFill>
                    <a:srgbClr val="1F1A17"/>
                  </a:solidFill>
                  <a:latin typeface="Arial Black" pitchFamily="34" charset="0"/>
                </a:rPr>
                <a:t>1</a:t>
              </a:r>
              <a:endParaRPr lang="es-ES"/>
            </a:p>
          </p:txBody>
        </p:sp>
        <p:sp>
          <p:nvSpPr>
            <p:cNvPr id="572703" name="Rectangle 287"/>
            <p:cNvSpPr>
              <a:spLocks noChangeArrowheads="1"/>
            </p:cNvSpPr>
            <p:nvPr/>
          </p:nvSpPr>
          <p:spPr bwMode="auto">
            <a:xfrm>
              <a:off x="528" y="2064"/>
              <a:ext cx="1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2500">
                  <a:solidFill>
                    <a:srgbClr val="1F1A17"/>
                  </a:solidFill>
                  <a:latin typeface="Arial Black" pitchFamily="34" charset="0"/>
                </a:rPr>
                <a:t>2</a:t>
              </a:r>
              <a:endParaRPr lang="es-ES"/>
            </a:p>
          </p:txBody>
        </p:sp>
        <p:sp>
          <p:nvSpPr>
            <p:cNvPr id="572704" name="Rectangle 288"/>
            <p:cNvSpPr>
              <a:spLocks noChangeArrowheads="1"/>
            </p:cNvSpPr>
            <p:nvPr/>
          </p:nvSpPr>
          <p:spPr bwMode="auto">
            <a:xfrm>
              <a:off x="1200" y="2060"/>
              <a:ext cx="1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2500">
                  <a:solidFill>
                    <a:srgbClr val="1F1A17"/>
                  </a:solidFill>
                  <a:latin typeface="Arial Black" pitchFamily="34" charset="0"/>
                </a:rPr>
                <a:t>3</a:t>
              </a:r>
              <a:endParaRPr lang="es-ES"/>
            </a:p>
          </p:txBody>
        </p:sp>
      </p:grpSp>
      <p:sp>
        <p:nvSpPr>
          <p:cNvPr id="572421" name="AutoShape 5"/>
          <p:cNvSpPr>
            <a:spLocks noChangeArrowheads="1"/>
          </p:cNvSpPr>
          <p:nvPr/>
        </p:nvSpPr>
        <p:spPr bwMode="auto">
          <a:xfrm rot="3606454">
            <a:off x="1851025" y="2744788"/>
            <a:ext cx="3581400" cy="609600"/>
          </a:xfrm>
          <a:prstGeom prst="notchedRightArrow">
            <a:avLst>
              <a:gd name="adj1" fmla="val 63657"/>
              <a:gd name="adj2" fmla="val 116738"/>
            </a:avLst>
          </a:prstGeom>
          <a:solidFill>
            <a:srgbClr val="6699FF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s-AR" sz="1600" b="1">
                <a:solidFill>
                  <a:schemeClr val="bg1"/>
                </a:solidFill>
              </a:rPr>
              <a:t>Analisis y Diseño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72422" name="AutoShape 6"/>
          <p:cNvSpPr>
            <a:spLocks noChangeArrowheads="1"/>
          </p:cNvSpPr>
          <p:nvPr/>
        </p:nvSpPr>
        <p:spPr bwMode="auto">
          <a:xfrm rot="-3704630">
            <a:off x="3667125" y="2727325"/>
            <a:ext cx="3581400" cy="533400"/>
          </a:xfrm>
          <a:prstGeom prst="notchedRightArrow">
            <a:avLst>
              <a:gd name="adj1" fmla="val 67630"/>
              <a:gd name="adj2" fmla="val 122722"/>
            </a:avLst>
          </a:prstGeom>
          <a:solidFill>
            <a:srgbClr val="FFAE0B"/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s-AR" sz="1600" b="1">
                <a:solidFill>
                  <a:schemeClr val="bg1"/>
                </a:solidFill>
              </a:rPr>
              <a:t>Desarrollo y Testeo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72423" name="Text Box 7"/>
          <p:cNvSpPr txBox="1">
            <a:spLocks noChangeArrowheads="1"/>
          </p:cNvSpPr>
          <p:nvPr/>
        </p:nvSpPr>
        <p:spPr bwMode="auto">
          <a:xfrm>
            <a:off x="909638" y="2012950"/>
            <a:ext cx="1662112" cy="5175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AR" sz="1400" b="1">
                <a:latin typeface="Arial Narrow" pitchFamily="34" charset="0"/>
              </a:rPr>
              <a:t>¿Cuál es el Problema</a:t>
            </a:r>
          </a:p>
          <a:p>
            <a:pPr eaLnBrk="0" hangingPunct="0"/>
            <a:r>
              <a:rPr lang="es-AR" sz="1400" b="1">
                <a:latin typeface="Arial Narrow" pitchFamily="34" charset="0"/>
              </a:rPr>
              <a:t>del Usuario?</a:t>
            </a:r>
          </a:p>
        </p:txBody>
      </p:sp>
      <p:sp>
        <p:nvSpPr>
          <p:cNvPr id="572424" name="Text Box 8"/>
          <p:cNvSpPr txBox="1">
            <a:spLocks noChangeArrowheads="1"/>
          </p:cNvSpPr>
          <p:nvPr/>
        </p:nvSpPr>
        <p:spPr bwMode="auto">
          <a:xfrm>
            <a:off x="1001713" y="3132138"/>
            <a:ext cx="1930400" cy="6699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AR" sz="1400" b="1">
                <a:latin typeface="Arial Narrow" pitchFamily="34" charset="0"/>
              </a:rPr>
              <a:t>¿Como solucionamos</a:t>
            </a:r>
          </a:p>
          <a:p>
            <a:pPr eaLnBrk="0" hangingPunct="0"/>
            <a:r>
              <a:rPr lang="es-AR" sz="1400" b="1">
                <a:latin typeface="Arial Narrow" pitchFamily="34" charset="0"/>
              </a:rPr>
              <a:t>el problema del Usuario?</a:t>
            </a:r>
            <a:endParaRPr lang="es-AR" sz="1000" b="1">
              <a:latin typeface="Arial Narrow" pitchFamily="34" charset="0"/>
            </a:endParaRPr>
          </a:p>
          <a:p>
            <a:pPr eaLnBrk="0" hangingPunct="0"/>
            <a:endParaRPr lang="es-AR" sz="1000" b="1">
              <a:latin typeface="Arial Narrow" pitchFamily="34" charset="0"/>
            </a:endParaRPr>
          </a:p>
        </p:txBody>
      </p:sp>
      <p:sp>
        <p:nvSpPr>
          <p:cNvPr id="572425" name="Text Box 9"/>
          <p:cNvSpPr txBox="1">
            <a:spLocks noChangeArrowheads="1"/>
          </p:cNvSpPr>
          <p:nvPr/>
        </p:nvSpPr>
        <p:spPr bwMode="auto">
          <a:xfrm>
            <a:off x="2343150" y="4254500"/>
            <a:ext cx="1603375" cy="7302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AR" sz="1400" b="1">
                <a:latin typeface="Arial Narrow" pitchFamily="34" charset="0"/>
              </a:rPr>
              <a:t>¿Como construimos</a:t>
            </a:r>
          </a:p>
          <a:p>
            <a:pPr eaLnBrk="0" hangingPunct="0"/>
            <a:r>
              <a:rPr lang="es-AR" sz="1400" b="1" u="sng">
                <a:latin typeface="Arial Narrow" pitchFamily="34" charset="0"/>
              </a:rPr>
              <a:t>técnicamente</a:t>
            </a:r>
          </a:p>
          <a:p>
            <a:pPr eaLnBrk="0" hangingPunct="0"/>
            <a:r>
              <a:rPr lang="es-AR" sz="1400" b="1">
                <a:latin typeface="Arial Narrow" pitchFamily="34" charset="0"/>
              </a:rPr>
              <a:t>la solución?</a:t>
            </a:r>
            <a:endParaRPr lang="en-US" sz="900">
              <a:latin typeface="Arial Narrow" pitchFamily="34" charset="0"/>
            </a:endParaRPr>
          </a:p>
        </p:txBody>
      </p:sp>
      <p:sp>
        <p:nvSpPr>
          <p:cNvPr id="572426" name="Text Box 10"/>
          <p:cNvSpPr txBox="1">
            <a:spLocks noChangeArrowheads="1"/>
          </p:cNvSpPr>
          <p:nvPr/>
        </p:nvSpPr>
        <p:spPr bwMode="auto">
          <a:xfrm>
            <a:off x="4032250" y="4951413"/>
            <a:ext cx="1084263" cy="5175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AR" sz="1400" b="1">
                <a:latin typeface="Arial Narrow" pitchFamily="34" charset="0"/>
              </a:rPr>
              <a:t>Construimos</a:t>
            </a:r>
          </a:p>
          <a:p>
            <a:pPr eaLnBrk="0" hangingPunct="0"/>
            <a:r>
              <a:rPr lang="es-AR" sz="1400" b="1">
                <a:latin typeface="Arial Narrow" pitchFamily="34" charset="0"/>
              </a:rPr>
              <a:t>la Solucion</a:t>
            </a:r>
            <a:endParaRPr lang="en-US" sz="900">
              <a:latin typeface="Arial Narrow" pitchFamily="34" charset="0"/>
            </a:endParaRPr>
          </a:p>
        </p:txBody>
      </p:sp>
      <p:sp>
        <p:nvSpPr>
          <p:cNvPr id="572427" name="Text Box 11"/>
          <p:cNvSpPr txBox="1">
            <a:spLocks noChangeArrowheads="1"/>
          </p:cNvSpPr>
          <p:nvPr/>
        </p:nvSpPr>
        <p:spPr bwMode="auto">
          <a:xfrm>
            <a:off x="5160963" y="4254500"/>
            <a:ext cx="2544762" cy="7302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AR" sz="1400" b="1">
                <a:latin typeface="Arial Narrow" pitchFamily="34" charset="0"/>
              </a:rPr>
              <a:t>¿Los módulos y los componentes</a:t>
            </a:r>
          </a:p>
          <a:p>
            <a:pPr eaLnBrk="0" hangingPunct="0"/>
            <a:r>
              <a:rPr lang="es-AR" sz="1400" b="1">
                <a:latin typeface="Arial Narrow" pitchFamily="34" charset="0"/>
              </a:rPr>
              <a:t>de la solución funcionan</a:t>
            </a:r>
          </a:p>
          <a:p>
            <a:pPr eaLnBrk="0" hangingPunct="0"/>
            <a:r>
              <a:rPr lang="es-AR" sz="1400" b="1">
                <a:latin typeface="Arial Narrow" pitchFamily="34" charset="0"/>
              </a:rPr>
              <a:t>técnicamente bien?</a:t>
            </a:r>
            <a:endParaRPr lang="es-AR" sz="1000" b="1">
              <a:latin typeface="Arial Narrow" pitchFamily="34" charset="0"/>
            </a:endParaRPr>
          </a:p>
        </p:txBody>
      </p:sp>
      <p:sp>
        <p:nvSpPr>
          <p:cNvPr id="572429" name="Text Box 13"/>
          <p:cNvSpPr txBox="1">
            <a:spLocks noChangeArrowheads="1"/>
          </p:cNvSpPr>
          <p:nvPr/>
        </p:nvSpPr>
        <p:spPr bwMode="auto">
          <a:xfrm>
            <a:off x="6415088" y="1962150"/>
            <a:ext cx="1370012" cy="654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s-AR" sz="900">
              <a:latin typeface="Arial Narrow" pitchFamily="34" charset="0"/>
            </a:endParaRPr>
          </a:p>
          <a:p>
            <a:pPr eaLnBrk="0" hangingPunct="0"/>
            <a:r>
              <a:rPr lang="es-AR" sz="1400" b="1">
                <a:latin typeface="Arial Narrow" pitchFamily="34" charset="0"/>
              </a:rPr>
              <a:t>¿El problema fue</a:t>
            </a:r>
          </a:p>
          <a:p>
            <a:pPr eaLnBrk="0" hangingPunct="0"/>
            <a:r>
              <a:rPr lang="es-AR" sz="1400" b="1">
                <a:latin typeface="Arial Narrow" pitchFamily="34" charset="0"/>
              </a:rPr>
              <a:t>solucionado?</a:t>
            </a:r>
          </a:p>
        </p:txBody>
      </p:sp>
      <p:cxnSp>
        <p:nvCxnSpPr>
          <p:cNvPr id="572431" name="AutoShape 15"/>
          <p:cNvCxnSpPr>
            <a:cxnSpLocks noChangeShapeType="1"/>
            <a:stCxn id="572423" idx="3"/>
            <a:endCxn id="572429" idx="1"/>
          </p:cNvCxnSpPr>
          <p:nvPr/>
        </p:nvCxnSpPr>
        <p:spPr bwMode="auto">
          <a:xfrm>
            <a:off x="2571750" y="2271713"/>
            <a:ext cx="3843338" cy="17462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</p:spPr>
      </p:cxnSp>
      <p:cxnSp>
        <p:nvCxnSpPr>
          <p:cNvPr id="572432" name="AutoShape 16"/>
          <p:cNvCxnSpPr>
            <a:cxnSpLocks noChangeShapeType="1"/>
            <a:stCxn id="572424" idx="3"/>
            <a:endCxn id="572428" idx="1"/>
          </p:cNvCxnSpPr>
          <p:nvPr/>
        </p:nvCxnSpPr>
        <p:spPr bwMode="auto">
          <a:xfrm flipV="1">
            <a:off x="2932113" y="3465513"/>
            <a:ext cx="2867025" cy="1587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</p:spPr>
      </p:cxnSp>
      <p:cxnSp>
        <p:nvCxnSpPr>
          <p:cNvPr id="572433" name="AutoShape 17"/>
          <p:cNvCxnSpPr>
            <a:cxnSpLocks noChangeShapeType="1"/>
            <a:stCxn id="572425" idx="3"/>
            <a:endCxn id="572427" idx="1"/>
          </p:cNvCxnSpPr>
          <p:nvPr/>
        </p:nvCxnSpPr>
        <p:spPr bwMode="auto">
          <a:xfrm>
            <a:off x="3946525" y="4619625"/>
            <a:ext cx="1214438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</p:spPr>
      </p:cxnSp>
      <p:sp>
        <p:nvSpPr>
          <p:cNvPr id="572428" name="Text Box 12"/>
          <p:cNvSpPr txBox="1">
            <a:spLocks noChangeArrowheads="1"/>
          </p:cNvSpPr>
          <p:nvPr/>
        </p:nvSpPr>
        <p:spPr bwMode="auto">
          <a:xfrm>
            <a:off x="5799138" y="2781300"/>
            <a:ext cx="2546350" cy="1368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AR" sz="1400" b="1">
                <a:latin typeface="Arial Narrow" pitchFamily="34" charset="0"/>
              </a:rPr>
              <a:t>¿La solución corresponde a</a:t>
            </a:r>
          </a:p>
          <a:p>
            <a:pPr eaLnBrk="0" hangingPunct="0"/>
            <a:r>
              <a:rPr lang="es-AR" sz="1400" b="1">
                <a:latin typeface="Arial Narrow" pitchFamily="34" charset="0"/>
              </a:rPr>
              <a:t>la solución propuesta?</a:t>
            </a:r>
            <a:endParaRPr lang="es-AR" sz="1000" b="1">
              <a:latin typeface="Arial Narrow" pitchFamily="34" charset="0"/>
            </a:endParaRPr>
          </a:p>
          <a:p>
            <a:pPr eaLnBrk="0" hangingPunct="0"/>
            <a:endParaRPr lang="es-AR" sz="1400" b="1">
              <a:latin typeface="Arial Narrow" pitchFamily="34" charset="0"/>
            </a:endParaRPr>
          </a:p>
          <a:p>
            <a:pPr eaLnBrk="0" hangingPunct="0"/>
            <a:r>
              <a:rPr lang="es-AR" sz="1400" b="1">
                <a:latin typeface="Arial Narrow" pitchFamily="34" charset="0"/>
              </a:rPr>
              <a:t>¿La solución funciona bien</a:t>
            </a:r>
          </a:p>
          <a:p>
            <a:pPr eaLnBrk="0" hangingPunct="0"/>
            <a:r>
              <a:rPr lang="es-AR" sz="1400" b="1">
                <a:latin typeface="Arial Narrow" pitchFamily="34" charset="0"/>
              </a:rPr>
              <a:t>con otros sistemas relacionados?</a:t>
            </a:r>
          </a:p>
          <a:p>
            <a:pPr eaLnBrk="0" hangingPunct="0"/>
            <a:endParaRPr lang="es-AR" sz="1400" b="1">
              <a:latin typeface="Arial Narrow" pitchFamily="34" charset="0"/>
            </a:endParaRPr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7543800" y="177800"/>
            <a:ext cx="1539875" cy="338138"/>
            <a:chOff x="4752" y="112"/>
            <a:chExt cx="970" cy="213"/>
          </a:xfrm>
        </p:grpSpPr>
        <p:sp>
          <p:nvSpPr>
            <p:cNvPr id="572515" name="Freeform 99"/>
            <p:cNvSpPr>
              <a:spLocks/>
            </p:cNvSpPr>
            <p:nvPr/>
          </p:nvSpPr>
          <p:spPr bwMode="auto">
            <a:xfrm>
              <a:off x="4752" y="112"/>
              <a:ext cx="970" cy="206"/>
            </a:xfrm>
            <a:custGeom>
              <a:avLst/>
              <a:gdLst/>
              <a:ahLst/>
              <a:cxnLst>
                <a:cxn ang="0">
                  <a:pos x="944" y="0"/>
                </a:cxn>
                <a:cxn ang="0">
                  <a:pos x="970" y="0"/>
                </a:cxn>
                <a:cxn ang="0">
                  <a:pos x="970" y="83"/>
                </a:cxn>
                <a:cxn ang="0">
                  <a:pos x="0" y="83"/>
                </a:cxn>
                <a:cxn ang="0">
                  <a:pos x="0" y="206"/>
                </a:cxn>
                <a:cxn ang="0">
                  <a:pos x="65" y="206"/>
                </a:cxn>
              </a:cxnLst>
              <a:rect l="0" t="0" r="r" b="b"/>
              <a:pathLst>
                <a:path w="970" h="206">
                  <a:moveTo>
                    <a:pt x="944" y="0"/>
                  </a:moveTo>
                  <a:lnTo>
                    <a:pt x="970" y="0"/>
                  </a:lnTo>
                  <a:lnTo>
                    <a:pt x="970" y="83"/>
                  </a:lnTo>
                  <a:lnTo>
                    <a:pt x="0" y="83"/>
                  </a:lnTo>
                  <a:lnTo>
                    <a:pt x="0" y="206"/>
                  </a:lnTo>
                  <a:lnTo>
                    <a:pt x="65" y="20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16" name="Freeform 100"/>
            <p:cNvSpPr>
              <a:spLocks/>
            </p:cNvSpPr>
            <p:nvPr/>
          </p:nvSpPr>
          <p:spPr bwMode="auto">
            <a:xfrm>
              <a:off x="4815" y="313"/>
              <a:ext cx="11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1" y="6"/>
                </a:cxn>
                <a:cxn ang="0">
                  <a:pos x="0" y="0"/>
                </a:cxn>
                <a:cxn ang="0">
                  <a:pos x="0" y="12"/>
                </a:cxn>
              </a:cxnLst>
              <a:rect l="0" t="0" r="r" b="b"/>
              <a:pathLst>
                <a:path w="11" h="12">
                  <a:moveTo>
                    <a:pt x="0" y="12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72517" name="Freeform 101"/>
          <p:cNvSpPr>
            <a:spLocks/>
          </p:cNvSpPr>
          <p:nvPr/>
        </p:nvSpPr>
        <p:spPr bwMode="auto">
          <a:xfrm>
            <a:off x="7921625" y="65088"/>
            <a:ext cx="446088" cy="22542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0"/>
              </a:cxn>
              <a:cxn ang="0">
                <a:pos x="70" y="71"/>
              </a:cxn>
              <a:cxn ang="0">
                <a:pos x="0" y="142"/>
              </a:cxn>
              <a:cxn ang="0">
                <a:pos x="210" y="142"/>
              </a:cxn>
              <a:cxn ang="0">
                <a:pos x="281" y="71"/>
              </a:cxn>
              <a:cxn ang="0">
                <a:pos x="210" y="0"/>
              </a:cxn>
            </a:cxnLst>
            <a:rect l="0" t="0" r="r" b="b"/>
            <a:pathLst>
              <a:path w="281" h="142">
                <a:moveTo>
                  <a:pt x="210" y="0"/>
                </a:moveTo>
                <a:lnTo>
                  <a:pt x="0" y="0"/>
                </a:lnTo>
                <a:lnTo>
                  <a:pt x="70" y="71"/>
                </a:lnTo>
                <a:lnTo>
                  <a:pt x="0" y="142"/>
                </a:lnTo>
                <a:lnTo>
                  <a:pt x="210" y="142"/>
                </a:lnTo>
                <a:lnTo>
                  <a:pt x="281" y="71"/>
                </a:lnTo>
                <a:lnTo>
                  <a:pt x="21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2518" name="Rectangle 102"/>
          <p:cNvSpPr>
            <a:spLocks noChangeArrowheads="1"/>
          </p:cNvSpPr>
          <p:nvPr/>
        </p:nvSpPr>
        <p:spPr bwMode="auto">
          <a:xfrm>
            <a:off x="8037513" y="158750"/>
            <a:ext cx="2921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PRIORIZACION</a:t>
            </a:r>
            <a:endParaRPr lang="en-US"/>
          </a:p>
        </p:txBody>
      </p:sp>
      <p:sp>
        <p:nvSpPr>
          <p:cNvPr id="572519" name="Freeform 103"/>
          <p:cNvSpPr>
            <a:spLocks/>
          </p:cNvSpPr>
          <p:nvPr/>
        </p:nvSpPr>
        <p:spPr bwMode="auto">
          <a:xfrm>
            <a:off x="7583488" y="65088"/>
            <a:ext cx="404812" cy="225425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0" y="0"/>
              </a:cxn>
              <a:cxn ang="0">
                <a:pos x="64" y="71"/>
              </a:cxn>
              <a:cxn ang="0">
                <a:pos x="0" y="142"/>
              </a:cxn>
              <a:cxn ang="0">
                <a:pos x="191" y="142"/>
              </a:cxn>
              <a:cxn ang="0">
                <a:pos x="255" y="71"/>
              </a:cxn>
              <a:cxn ang="0">
                <a:pos x="191" y="0"/>
              </a:cxn>
            </a:cxnLst>
            <a:rect l="0" t="0" r="r" b="b"/>
            <a:pathLst>
              <a:path w="255" h="142">
                <a:moveTo>
                  <a:pt x="191" y="0"/>
                </a:moveTo>
                <a:lnTo>
                  <a:pt x="0" y="0"/>
                </a:lnTo>
                <a:lnTo>
                  <a:pt x="64" y="71"/>
                </a:lnTo>
                <a:lnTo>
                  <a:pt x="0" y="142"/>
                </a:lnTo>
                <a:lnTo>
                  <a:pt x="191" y="142"/>
                </a:lnTo>
                <a:lnTo>
                  <a:pt x="255" y="71"/>
                </a:lnTo>
                <a:lnTo>
                  <a:pt x="191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2520" name="Rectangle 104"/>
          <p:cNvSpPr>
            <a:spLocks noChangeArrowheads="1"/>
          </p:cNvSpPr>
          <p:nvPr/>
        </p:nvSpPr>
        <p:spPr bwMode="auto">
          <a:xfrm>
            <a:off x="7729538" y="87313"/>
            <a:ext cx="138112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ALTA Y</a:t>
            </a:r>
            <a:endParaRPr lang="en-US"/>
          </a:p>
        </p:txBody>
      </p:sp>
      <p:sp>
        <p:nvSpPr>
          <p:cNvPr id="572521" name="Rectangle 105"/>
          <p:cNvSpPr>
            <a:spLocks noChangeArrowheads="1"/>
          </p:cNvSpPr>
          <p:nvPr/>
        </p:nvSpPr>
        <p:spPr bwMode="auto">
          <a:xfrm>
            <a:off x="7696200" y="133350"/>
            <a:ext cx="258763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APROBACION</a:t>
            </a:r>
            <a:endParaRPr lang="en-US"/>
          </a:p>
        </p:txBody>
      </p:sp>
      <p:sp>
        <p:nvSpPr>
          <p:cNvPr id="572522" name="Freeform 106"/>
          <p:cNvSpPr>
            <a:spLocks/>
          </p:cNvSpPr>
          <p:nvPr/>
        </p:nvSpPr>
        <p:spPr bwMode="auto">
          <a:xfrm>
            <a:off x="8299450" y="65088"/>
            <a:ext cx="406400" cy="22542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64" y="71"/>
              </a:cxn>
              <a:cxn ang="0">
                <a:pos x="0" y="142"/>
              </a:cxn>
              <a:cxn ang="0">
                <a:pos x="192" y="142"/>
              </a:cxn>
              <a:cxn ang="0">
                <a:pos x="256" y="71"/>
              </a:cxn>
              <a:cxn ang="0">
                <a:pos x="192" y="0"/>
              </a:cxn>
            </a:cxnLst>
            <a:rect l="0" t="0" r="r" b="b"/>
            <a:pathLst>
              <a:path w="256" h="142">
                <a:moveTo>
                  <a:pt x="192" y="0"/>
                </a:moveTo>
                <a:lnTo>
                  <a:pt x="0" y="0"/>
                </a:lnTo>
                <a:lnTo>
                  <a:pt x="64" y="71"/>
                </a:lnTo>
                <a:lnTo>
                  <a:pt x="0" y="142"/>
                </a:lnTo>
                <a:lnTo>
                  <a:pt x="192" y="142"/>
                </a:lnTo>
                <a:lnTo>
                  <a:pt x="256" y="71"/>
                </a:lnTo>
                <a:lnTo>
                  <a:pt x="192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2523" name="Rectangle 107"/>
          <p:cNvSpPr>
            <a:spLocks noChangeArrowheads="1"/>
          </p:cNvSpPr>
          <p:nvPr/>
        </p:nvSpPr>
        <p:spPr bwMode="auto">
          <a:xfrm>
            <a:off x="8442325" y="160338"/>
            <a:ext cx="1905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DISEÑO    </a:t>
            </a:r>
            <a:endParaRPr lang="en-US"/>
          </a:p>
        </p:txBody>
      </p:sp>
      <p:sp>
        <p:nvSpPr>
          <p:cNvPr id="572524" name="Rectangle 108"/>
          <p:cNvSpPr>
            <a:spLocks noChangeArrowheads="1"/>
          </p:cNvSpPr>
          <p:nvPr/>
        </p:nvSpPr>
        <p:spPr bwMode="auto">
          <a:xfrm>
            <a:off x="8389938" y="214313"/>
            <a:ext cx="223837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FUNCIONAL</a:t>
            </a:r>
            <a:endParaRPr lang="en-US"/>
          </a:p>
        </p:txBody>
      </p:sp>
      <p:sp>
        <p:nvSpPr>
          <p:cNvPr id="572525" name="Freeform 109"/>
          <p:cNvSpPr>
            <a:spLocks/>
          </p:cNvSpPr>
          <p:nvPr/>
        </p:nvSpPr>
        <p:spPr bwMode="auto">
          <a:xfrm>
            <a:off x="8637588" y="65088"/>
            <a:ext cx="404812" cy="22542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64" y="71"/>
              </a:cxn>
              <a:cxn ang="0">
                <a:pos x="0" y="142"/>
              </a:cxn>
              <a:cxn ang="0">
                <a:pos x="192" y="142"/>
              </a:cxn>
              <a:cxn ang="0">
                <a:pos x="255" y="71"/>
              </a:cxn>
              <a:cxn ang="0">
                <a:pos x="192" y="0"/>
              </a:cxn>
            </a:cxnLst>
            <a:rect l="0" t="0" r="r" b="b"/>
            <a:pathLst>
              <a:path w="255" h="142">
                <a:moveTo>
                  <a:pt x="192" y="0"/>
                </a:moveTo>
                <a:lnTo>
                  <a:pt x="0" y="0"/>
                </a:lnTo>
                <a:lnTo>
                  <a:pt x="64" y="71"/>
                </a:lnTo>
                <a:lnTo>
                  <a:pt x="0" y="142"/>
                </a:lnTo>
                <a:lnTo>
                  <a:pt x="192" y="142"/>
                </a:lnTo>
                <a:lnTo>
                  <a:pt x="255" y="71"/>
                </a:lnTo>
                <a:lnTo>
                  <a:pt x="192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2526" name="Rectangle 110"/>
          <p:cNvSpPr>
            <a:spLocks noChangeArrowheads="1"/>
          </p:cNvSpPr>
          <p:nvPr/>
        </p:nvSpPr>
        <p:spPr bwMode="auto">
          <a:xfrm>
            <a:off x="8791575" y="136525"/>
            <a:ext cx="217488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DISEÑO     </a:t>
            </a:r>
            <a:endParaRPr lang="en-US"/>
          </a:p>
        </p:txBody>
      </p:sp>
      <p:sp>
        <p:nvSpPr>
          <p:cNvPr id="572527" name="Rectangle 111"/>
          <p:cNvSpPr>
            <a:spLocks noChangeArrowheads="1"/>
          </p:cNvSpPr>
          <p:nvPr/>
        </p:nvSpPr>
        <p:spPr bwMode="auto">
          <a:xfrm>
            <a:off x="8777288" y="180975"/>
            <a:ext cx="231775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TECNICO    </a:t>
            </a:r>
            <a:endParaRPr lang="en-US"/>
          </a:p>
        </p:txBody>
      </p:sp>
      <p:sp>
        <p:nvSpPr>
          <p:cNvPr id="572528" name="Freeform 112"/>
          <p:cNvSpPr>
            <a:spLocks/>
          </p:cNvSpPr>
          <p:nvPr/>
        </p:nvSpPr>
        <p:spPr bwMode="auto">
          <a:xfrm>
            <a:off x="7556500" y="392113"/>
            <a:ext cx="419100" cy="227012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0"/>
              </a:cxn>
              <a:cxn ang="0">
                <a:pos x="66" y="71"/>
              </a:cxn>
              <a:cxn ang="0">
                <a:pos x="0" y="143"/>
              </a:cxn>
              <a:cxn ang="0">
                <a:pos x="198" y="143"/>
              </a:cxn>
              <a:cxn ang="0">
                <a:pos x="264" y="71"/>
              </a:cxn>
              <a:cxn ang="0">
                <a:pos x="198" y="0"/>
              </a:cxn>
            </a:cxnLst>
            <a:rect l="0" t="0" r="r" b="b"/>
            <a:pathLst>
              <a:path w="264" h="143">
                <a:moveTo>
                  <a:pt x="198" y="0"/>
                </a:moveTo>
                <a:lnTo>
                  <a:pt x="0" y="0"/>
                </a:lnTo>
                <a:lnTo>
                  <a:pt x="66" y="71"/>
                </a:lnTo>
                <a:lnTo>
                  <a:pt x="0" y="143"/>
                </a:lnTo>
                <a:lnTo>
                  <a:pt x="198" y="143"/>
                </a:lnTo>
                <a:lnTo>
                  <a:pt x="264" y="71"/>
                </a:lnTo>
                <a:lnTo>
                  <a:pt x="198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2529" name="Rectangle 113"/>
          <p:cNvSpPr>
            <a:spLocks noChangeArrowheads="1"/>
          </p:cNvSpPr>
          <p:nvPr/>
        </p:nvSpPr>
        <p:spPr bwMode="auto">
          <a:xfrm>
            <a:off x="7648575" y="441325"/>
            <a:ext cx="293688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DESARROLLO </a:t>
            </a:r>
            <a:endParaRPr lang="en-US"/>
          </a:p>
        </p:txBody>
      </p:sp>
      <p:sp>
        <p:nvSpPr>
          <p:cNvPr id="572530" name="Rectangle 114"/>
          <p:cNvSpPr>
            <a:spLocks noChangeArrowheads="1"/>
          </p:cNvSpPr>
          <p:nvPr/>
        </p:nvSpPr>
        <p:spPr bwMode="auto">
          <a:xfrm>
            <a:off x="7700963" y="485775"/>
            <a:ext cx="239712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Y TESTEO   </a:t>
            </a:r>
            <a:endParaRPr lang="en-US"/>
          </a:p>
        </p:txBody>
      </p:sp>
      <p:sp>
        <p:nvSpPr>
          <p:cNvPr id="572531" name="Rectangle 115"/>
          <p:cNvSpPr>
            <a:spLocks noChangeArrowheads="1"/>
          </p:cNvSpPr>
          <p:nvPr/>
        </p:nvSpPr>
        <p:spPr bwMode="auto">
          <a:xfrm>
            <a:off x="7705725" y="530225"/>
            <a:ext cx="23495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UNITARIO   </a:t>
            </a:r>
            <a:endParaRPr lang="en-US"/>
          </a:p>
        </p:txBody>
      </p:sp>
      <p:sp>
        <p:nvSpPr>
          <p:cNvPr id="572532" name="Freeform 116"/>
          <p:cNvSpPr>
            <a:spLocks/>
          </p:cNvSpPr>
          <p:nvPr/>
        </p:nvSpPr>
        <p:spPr bwMode="auto">
          <a:xfrm>
            <a:off x="7907338" y="392113"/>
            <a:ext cx="406400" cy="22701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64" y="71"/>
              </a:cxn>
              <a:cxn ang="0">
                <a:pos x="0" y="143"/>
              </a:cxn>
              <a:cxn ang="0">
                <a:pos x="192" y="143"/>
              </a:cxn>
              <a:cxn ang="0">
                <a:pos x="256" y="71"/>
              </a:cxn>
              <a:cxn ang="0">
                <a:pos x="192" y="0"/>
              </a:cxn>
            </a:cxnLst>
            <a:rect l="0" t="0" r="r" b="b"/>
            <a:pathLst>
              <a:path w="256" h="143">
                <a:moveTo>
                  <a:pt x="192" y="0"/>
                </a:moveTo>
                <a:lnTo>
                  <a:pt x="0" y="0"/>
                </a:lnTo>
                <a:lnTo>
                  <a:pt x="64" y="71"/>
                </a:lnTo>
                <a:lnTo>
                  <a:pt x="0" y="143"/>
                </a:lnTo>
                <a:lnTo>
                  <a:pt x="192" y="143"/>
                </a:lnTo>
                <a:lnTo>
                  <a:pt x="256" y="71"/>
                </a:lnTo>
                <a:lnTo>
                  <a:pt x="192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2533" name="Rectangle 117"/>
          <p:cNvSpPr>
            <a:spLocks noChangeArrowheads="1"/>
          </p:cNvSpPr>
          <p:nvPr/>
        </p:nvSpPr>
        <p:spPr bwMode="auto">
          <a:xfrm>
            <a:off x="8056563" y="441325"/>
            <a:ext cx="225425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TESTEO     </a:t>
            </a:r>
            <a:endParaRPr lang="en-US"/>
          </a:p>
        </p:txBody>
      </p:sp>
      <p:sp>
        <p:nvSpPr>
          <p:cNvPr id="572534" name="Rectangle 118"/>
          <p:cNvSpPr>
            <a:spLocks noChangeArrowheads="1"/>
          </p:cNvSpPr>
          <p:nvPr/>
        </p:nvSpPr>
        <p:spPr bwMode="auto">
          <a:xfrm>
            <a:off x="8037513" y="485775"/>
            <a:ext cx="2413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FUNCIONAL</a:t>
            </a:r>
            <a:endParaRPr lang="en-US"/>
          </a:p>
        </p:txBody>
      </p:sp>
      <p:sp>
        <p:nvSpPr>
          <p:cNvPr id="572535" name="Rectangle 119"/>
          <p:cNvSpPr>
            <a:spLocks noChangeArrowheads="1"/>
          </p:cNvSpPr>
          <p:nvPr/>
        </p:nvSpPr>
        <p:spPr bwMode="auto">
          <a:xfrm>
            <a:off x="8021638" y="530225"/>
            <a:ext cx="261937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E INTEGRAL </a:t>
            </a:r>
            <a:endParaRPr lang="en-US"/>
          </a:p>
        </p:txBody>
      </p:sp>
      <p:sp>
        <p:nvSpPr>
          <p:cNvPr id="572536" name="Freeform 120"/>
          <p:cNvSpPr>
            <a:spLocks/>
          </p:cNvSpPr>
          <p:nvPr/>
        </p:nvSpPr>
        <p:spPr bwMode="auto">
          <a:xfrm>
            <a:off x="8245475" y="388938"/>
            <a:ext cx="419100" cy="227012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0"/>
              </a:cxn>
              <a:cxn ang="0">
                <a:pos x="66" y="71"/>
              </a:cxn>
              <a:cxn ang="0">
                <a:pos x="0" y="143"/>
              </a:cxn>
              <a:cxn ang="0">
                <a:pos x="198" y="143"/>
              </a:cxn>
              <a:cxn ang="0">
                <a:pos x="264" y="71"/>
              </a:cxn>
              <a:cxn ang="0">
                <a:pos x="198" y="0"/>
              </a:cxn>
            </a:cxnLst>
            <a:rect l="0" t="0" r="r" b="b"/>
            <a:pathLst>
              <a:path w="264" h="143">
                <a:moveTo>
                  <a:pt x="198" y="0"/>
                </a:moveTo>
                <a:lnTo>
                  <a:pt x="0" y="0"/>
                </a:lnTo>
                <a:lnTo>
                  <a:pt x="66" y="71"/>
                </a:lnTo>
                <a:lnTo>
                  <a:pt x="0" y="143"/>
                </a:lnTo>
                <a:lnTo>
                  <a:pt x="198" y="143"/>
                </a:lnTo>
                <a:lnTo>
                  <a:pt x="264" y="71"/>
                </a:lnTo>
                <a:lnTo>
                  <a:pt x="198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2537" name="Rectangle 121"/>
          <p:cNvSpPr>
            <a:spLocks noChangeArrowheads="1"/>
          </p:cNvSpPr>
          <p:nvPr/>
        </p:nvSpPr>
        <p:spPr bwMode="auto">
          <a:xfrm>
            <a:off x="8366125" y="438150"/>
            <a:ext cx="2667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TESTEO  DE  </a:t>
            </a:r>
            <a:endParaRPr lang="en-US"/>
          </a:p>
        </p:txBody>
      </p:sp>
      <p:sp>
        <p:nvSpPr>
          <p:cNvPr id="572538" name="Rectangle 122"/>
          <p:cNvSpPr>
            <a:spLocks noChangeArrowheads="1"/>
          </p:cNvSpPr>
          <p:nvPr/>
        </p:nvSpPr>
        <p:spPr bwMode="auto">
          <a:xfrm>
            <a:off x="8361363" y="482600"/>
            <a:ext cx="2667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ACEPTACION</a:t>
            </a:r>
            <a:endParaRPr lang="en-US"/>
          </a:p>
        </p:txBody>
      </p:sp>
      <p:sp>
        <p:nvSpPr>
          <p:cNvPr id="572539" name="Rectangle 123"/>
          <p:cNvSpPr>
            <a:spLocks noChangeArrowheads="1"/>
          </p:cNvSpPr>
          <p:nvPr/>
        </p:nvSpPr>
        <p:spPr bwMode="auto">
          <a:xfrm>
            <a:off x="8351838" y="525463"/>
            <a:ext cx="277812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DEL USUARIO</a:t>
            </a:r>
            <a:endParaRPr lang="en-US"/>
          </a:p>
        </p:txBody>
      </p:sp>
      <p:sp>
        <p:nvSpPr>
          <p:cNvPr id="572540" name="Freeform 124"/>
          <p:cNvSpPr>
            <a:spLocks/>
          </p:cNvSpPr>
          <p:nvPr/>
        </p:nvSpPr>
        <p:spPr bwMode="auto">
          <a:xfrm>
            <a:off x="8583613" y="388938"/>
            <a:ext cx="539750" cy="227012"/>
          </a:xfrm>
          <a:custGeom>
            <a:avLst/>
            <a:gdLst/>
            <a:ahLst/>
            <a:cxnLst>
              <a:cxn ang="0">
                <a:pos x="255" y="0"/>
              </a:cxn>
              <a:cxn ang="0">
                <a:pos x="0" y="0"/>
              </a:cxn>
              <a:cxn ang="0">
                <a:pos x="85" y="71"/>
              </a:cxn>
              <a:cxn ang="0">
                <a:pos x="0" y="143"/>
              </a:cxn>
              <a:cxn ang="0">
                <a:pos x="255" y="143"/>
              </a:cxn>
              <a:cxn ang="0">
                <a:pos x="340" y="71"/>
              </a:cxn>
              <a:cxn ang="0">
                <a:pos x="255" y="0"/>
              </a:cxn>
            </a:cxnLst>
            <a:rect l="0" t="0" r="r" b="b"/>
            <a:pathLst>
              <a:path w="340" h="143">
                <a:moveTo>
                  <a:pt x="255" y="0"/>
                </a:moveTo>
                <a:lnTo>
                  <a:pt x="0" y="0"/>
                </a:lnTo>
                <a:lnTo>
                  <a:pt x="85" y="71"/>
                </a:lnTo>
                <a:lnTo>
                  <a:pt x="0" y="143"/>
                </a:lnTo>
                <a:lnTo>
                  <a:pt x="255" y="143"/>
                </a:lnTo>
                <a:lnTo>
                  <a:pt x="340" y="71"/>
                </a:lnTo>
                <a:lnTo>
                  <a:pt x="255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2541" name="Rectangle 125"/>
          <p:cNvSpPr>
            <a:spLocks noChangeArrowheads="1"/>
          </p:cNvSpPr>
          <p:nvPr/>
        </p:nvSpPr>
        <p:spPr bwMode="auto">
          <a:xfrm>
            <a:off x="8716963" y="482600"/>
            <a:ext cx="3683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IMPLEMENTACION</a:t>
            </a:r>
            <a:endParaRPr lang="en-US"/>
          </a:p>
        </p:txBody>
      </p:sp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543800" y="177800"/>
            <a:ext cx="1539875" cy="338138"/>
            <a:chOff x="4752" y="112"/>
            <a:chExt cx="970" cy="213"/>
          </a:xfrm>
        </p:grpSpPr>
        <p:sp>
          <p:nvSpPr>
            <p:cNvPr id="572543" name="Freeform 127"/>
            <p:cNvSpPr>
              <a:spLocks/>
            </p:cNvSpPr>
            <p:nvPr/>
          </p:nvSpPr>
          <p:spPr bwMode="auto">
            <a:xfrm>
              <a:off x="4752" y="112"/>
              <a:ext cx="970" cy="206"/>
            </a:xfrm>
            <a:custGeom>
              <a:avLst/>
              <a:gdLst/>
              <a:ahLst/>
              <a:cxnLst>
                <a:cxn ang="0">
                  <a:pos x="944" y="0"/>
                </a:cxn>
                <a:cxn ang="0">
                  <a:pos x="970" y="0"/>
                </a:cxn>
                <a:cxn ang="0">
                  <a:pos x="970" y="83"/>
                </a:cxn>
                <a:cxn ang="0">
                  <a:pos x="0" y="83"/>
                </a:cxn>
                <a:cxn ang="0">
                  <a:pos x="0" y="206"/>
                </a:cxn>
                <a:cxn ang="0">
                  <a:pos x="65" y="206"/>
                </a:cxn>
              </a:cxnLst>
              <a:rect l="0" t="0" r="r" b="b"/>
              <a:pathLst>
                <a:path w="970" h="206">
                  <a:moveTo>
                    <a:pt x="944" y="0"/>
                  </a:moveTo>
                  <a:lnTo>
                    <a:pt x="970" y="0"/>
                  </a:lnTo>
                  <a:lnTo>
                    <a:pt x="970" y="83"/>
                  </a:lnTo>
                  <a:lnTo>
                    <a:pt x="0" y="83"/>
                  </a:lnTo>
                  <a:lnTo>
                    <a:pt x="0" y="206"/>
                  </a:lnTo>
                  <a:lnTo>
                    <a:pt x="65" y="20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2544" name="Freeform 128"/>
            <p:cNvSpPr>
              <a:spLocks/>
            </p:cNvSpPr>
            <p:nvPr/>
          </p:nvSpPr>
          <p:spPr bwMode="auto">
            <a:xfrm>
              <a:off x="4815" y="313"/>
              <a:ext cx="11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1" y="6"/>
                </a:cxn>
                <a:cxn ang="0">
                  <a:pos x="0" y="0"/>
                </a:cxn>
                <a:cxn ang="0">
                  <a:pos x="0" y="12"/>
                </a:cxn>
              </a:cxnLst>
              <a:rect l="0" t="0" r="r" b="b"/>
              <a:pathLst>
                <a:path w="11" h="12">
                  <a:moveTo>
                    <a:pt x="0" y="12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72545" name="Rectangle 129"/>
          <p:cNvSpPr>
            <a:spLocks noChangeArrowheads="1"/>
          </p:cNvSpPr>
          <p:nvPr/>
        </p:nvSpPr>
        <p:spPr bwMode="auto">
          <a:xfrm>
            <a:off x="7743825" y="182563"/>
            <a:ext cx="1143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DE LA</a:t>
            </a:r>
            <a:endParaRPr lang="en-US"/>
          </a:p>
        </p:txBody>
      </p:sp>
      <p:sp>
        <p:nvSpPr>
          <p:cNvPr id="572546" name="Rectangle 130"/>
          <p:cNvSpPr>
            <a:spLocks noChangeArrowheads="1"/>
          </p:cNvSpPr>
          <p:nvPr/>
        </p:nvSpPr>
        <p:spPr bwMode="auto">
          <a:xfrm>
            <a:off x="7670800" y="225425"/>
            <a:ext cx="2286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E-NICIATIVA</a:t>
            </a:r>
            <a:endParaRPr lang="en-US"/>
          </a:p>
        </p:txBody>
      </p:sp>
      <p:sp>
        <p:nvSpPr>
          <p:cNvPr id="572547" name="Rectangle 131"/>
          <p:cNvSpPr>
            <a:spLocks noChangeArrowheads="1"/>
          </p:cNvSpPr>
          <p:nvPr/>
        </p:nvSpPr>
        <p:spPr bwMode="auto">
          <a:xfrm>
            <a:off x="8410575" y="101600"/>
            <a:ext cx="214313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ANALISIS Y</a:t>
            </a:r>
            <a:endParaRPr lang="en-US"/>
          </a:p>
        </p:txBody>
      </p:sp>
      <p:sp>
        <p:nvSpPr>
          <p:cNvPr id="572548" name="Freeform 132"/>
          <p:cNvSpPr>
            <a:spLocks/>
          </p:cNvSpPr>
          <p:nvPr/>
        </p:nvSpPr>
        <p:spPr bwMode="auto">
          <a:xfrm>
            <a:off x="8491538" y="14288"/>
            <a:ext cx="95250" cy="9683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31"/>
              </a:cxn>
              <a:cxn ang="0">
                <a:pos x="30" y="61"/>
              </a:cxn>
              <a:cxn ang="0">
                <a:pos x="60" y="31"/>
              </a:cxn>
              <a:cxn ang="0">
                <a:pos x="30" y="0"/>
              </a:cxn>
            </a:cxnLst>
            <a:rect l="0" t="0" r="r" b="b"/>
            <a:pathLst>
              <a:path w="60" h="61">
                <a:moveTo>
                  <a:pt x="30" y="0"/>
                </a:moveTo>
                <a:lnTo>
                  <a:pt x="0" y="31"/>
                </a:lnTo>
                <a:lnTo>
                  <a:pt x="30" y="61"/>
                </a:lnTo>
                <a:lnTo>
                  <a:pt x="60" y="31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15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2549" name="Rectangle 133"/>
          <p:cNvSpPr>
            <a:spLocks noChangeArrowheads="1"/>
          </p:cNvSpPr>
          <p:nvPr/>
        </p:nvSpPr>
        <p:spPr bwMode="auto">
          <a:xfrm>
            <a:off x="8520113" y="38100"/>
            <a:ext cx="55562" cy="3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Sign</a:t>
            </a:r>
            <a:endParaRPr lang="en-US"/>
          </a:p>
        </p:txBody>
      </p:sp>
      <p:sp>
        <p:nvSpPr>
          <p:cNvPr id="572550" name="Rectangle 134"/>
          <p:cNvSpPr>
            <a:spLocks noChangeArrowheads="1"/>
          </p:cNvSpPr>
          <p:nvPr/>
        </p:nvSpPr>
        <p:spPr bwMode="auto">
          <a:xfrm>
            <a:off x="8528050" y="65088"/>
            <a:ext cx="34925" cy="3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Off</a:t>
            </a:r>
            <a:endParaRPr lang="en-US"/>
          </a:p>
        </p:txBody>
      </p:sp>
      <p:sp>
        <p:nvSpPr>
          <p:cNvPr id="572551" name="Freeform 135"/>
          <p:cNvSpPr>
            <a:spLocks/>
          </p:cNvSpPr>
          <p:nvPr/>
        </p:nvSpPr>
        <p:spPr bwMode="auto">
          <a:xfrm>
            <a:off x="8439150" y="334963"/>
            <a:ext cx="95250" cy="9683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30"/>
              </a:cxn>
              <a:cxn ang="0">
                <a:pos x="30" y="61"/>
              </a:cxn>
              <a:cxn ang="0">
                <a:pos x="60" y="30"/>
              </a:cxn>
              <a:cxn ang="0">
                <a:pos x="30" y="0"/>
              </a:cxn>
            </a:cxnLst>
            <a:rect l="0" t="0" r="r" b="b"/>
            <a:pathLst>
              <a:path w="60" h="61">
                <a:moveTo>
                  <a:pt x="30" y="0"/>
                </a:moveTo>
                <a:lnTo>
                  <a:pt x="0" y="30"/>
                </a:lnTo>
                <a:lnTo>
                  <a:pt x="30" y="61"/>
                </a:lnTo>
                <a:lnTo>
                  <a:pt x="6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15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2552" name="Rectangle 136"/>
          <p:cNvSpPr>
            <a:spLocks noChangeArrowheads="1"/>
          </p:cNvSpPr>
          <p:nvPr/>
        </p:nvSpPr>
        <p:spPr bwMode="auto">
          <a:xfrm>
            <a:off x="8467725" y="357188"/>
            <a:ext cx="55563" cy="3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Sign</a:t>
            </a:r>
            <a:endParaRPr lang="en-US"/>
          </a:p>
        </p:txBody>
      </p:sp>
      <p:sp>
        <p:nvSpPr>
          <p:cNvPr id="572553" name="Freeform 137"/>
          <p:cNvSpPr>
            <a:spLocks/>
          </p:cNvSpPr>
          <p:nvPr/>
        </p:nvSpPr>
        <p:spPr bwMode="auto">
          <a:xfrm>
            <a:off x="8761413" y="331788"/>
            <a:ext cx="211137" cy="106362"/>
          </a:xfrm>
          <a:custGeom>
            <a:avLst/>
            <a:gdLst/>
            <a:ahLst/>
            <a:cxnLst>
              <a:cxn ang="0">
                <a:pos x="66" y="0"/>
              </a:cxn>
              <a:cxn ang="0">
                <a:pos x="0" y="33"/>
              </a:cxn>
              <a:cxn ang="0">
                <a:pos x="66" y="67"/>
              </a:cxn>
              <a:cxn ang="0">
                <a:pos x="133" y="33"/>
              </a:cxn>
              <a:cxn ang="0">
                <a:pos x="66" y="0"/>
              </a:cxn>
            </a:cxnLst>
            <a:rect l="0" t="0" r="r" b="b"/>
            <a:pathLst>
              <a:path w="133" h="67">
                <a:moveTo>
                  <a:pt x="66" y="0"/>
                </a:moveTo>
                <a:lnTo>
                  <a:pt x="0" y="33"/>
                </a:lnTo>
                <a:lnTo>
                  <a:pt x="66" y="67"/>
                </a:lnTo>
                <a:lnTo>
                  <a:pt x="133" y="33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15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2554" name="Rectangle 138"/>
          <p:cNvSpPr>
            <a:spLocks noChangeArrowheads="1"/>
          </p:cNvSpPr>
          <p:nvPr/>
        </p:nvSpPr>
        <p:spPr bwMode="auto">
          <a:xfrm>
            <a:off x="8796338" y="373063"/>
            <a:ext cx="171450" cy="3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Implementado</a:t>
            </a:r>
            <a:endParaRPr lang="en-US"/>
          </a:p>
        </p:txBody>
      </p:sp>
    </p:spTree>
  </p:cSld>
  <p:clrMapOvr>
    <a:masterClrMapping/>
  </p:clrMapOvr>
  <p:transition spd="slow" advTm="7000">
    <p:dissolve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1" grpId="0" uiExpand="1" animBg="1" autoUpdateAnimBg="0"/>
      <p:bldP spid="572422" grpId="0" uiExpand="1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Modelo en V o Modelo de Cuatro Niveles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400300" y="1524000"/>
            <a:ext cx="434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Modelo en V o de Cuatro Niveles</a:t>
            </a:r>
            <a:br>
              <a:rPr lang="es-ES" dirty="0"/>
            </a:br>
            <a:r>
              <a:rPr lang="es-ES" dirty="0"/>
              <a:t>Ciclo de desarrollo de un proyecto</a:t>
            </a:r>
          </a:p>
        </p:txBody>
      </p:sp>
    </p:spTree>
  </p:cSld>
  <p:clrMapOvr>
    <a:masterClrMapping/>
  </p:clrMapOvr>
  <p:transition spd="slow" advTm="7000">
    <p:dissolve/>
    <p:sndAc>
      <p:stSnd>
        <p:snd r:embed="rId2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1A784DB-0ACA-435E-897D-9F9C9084B245}"/>
              </a:ext>
            </a:extLst>
          </p:cNvPr>
          <p:cNvSpPr txBox="1"/>
          <p:nvPr/>
        </p:nvSpPr>
        <p:spPr>
          <a:xfrm>
            <a:off x="971600" y="1916832"/>
            <a:ext cx="763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https://www.ionos.es/digitalguide/paginas-web/desarrollo-web/modelo-v/</a:t>
            </a:r>
          </a:p>
        </p:txBody>
      </p:sp>
    </p:spTree>
  </p:cSld>
  <p:clrMapOvr>
    <a:masterClrMapping/>
  </p:clrMapOvr>
  <p:transition spd="slow" advTm="7000">
    <p:dissolve/>
    <p:sndAc>
      <p:stSnd>
        <p:snd r:embed="rId2" name="applause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Definición del Modelo en V o de Cuatro Niveles</a:t>
            </a:r>
          </a:p>
          <a:p>
            <a:pPr marL="514350" indent="-514350">
              <a:buFont typeface="+mj-lt"/>
              <a:buAutoNum type="alphaUcPeriod"/>
            </a:pPr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La versión actual es el método-VXT</a:t>
            </a:r>
          </a:p>
          <a:p>
            <a:pPr marL="514350" indent="-514350">
              <a:buFont typeface="+mj-lt"/>
              <a:buAutoNum type="alphaUcPeriod"/>
            </a:pPr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No es comparable con el CMMI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428737"/>
            <a:ext cx="7772400" cy="2171714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METODOLOGIA DE DESARROLLODE SOFTWARE EN V O DE CUATRO NIVELES</a:t>
            </a:r>
            <a:br>
              <a:rPr lang="es-E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s-ES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7000">
    <p:dissolve/>
    <p:sndAc>
      <p:stSnd>
        <p:snd r:embed="rId2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2183702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metodo</a:t>
            </a:r>
            <a:r>
              <a:rPr lang="es-ES" dirty="0"/>
              <a:t> </a:t>
            </a:r>
            <a:r>
              <a:rPr lang="es-ES" dirty="0" err="1"/>
              <a:t>enV</a:t>
            </a:r>
            <a:r>
              <a:rPr lang="es-ES" dirty="0"/>
              <a:t> </a:t>
            </a:r>
            <a:r>
              <a:rPr lang="es-ES" dirty="0" err="1"/>
              <a:t>representacion</a:t>
            </a:r>
            <a:r>
              <a:rPr lang="es-ES" dirty="0"/>
              <a:t> grafica del ciclo de vida de desarrollo del Sistema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3714752"/>
            <a:ext cx="7772400" cy="2500330"/>
          </a:xfrm>
        </p:spPr>
        <p:txBody>
          <a:bodyPr>
            <a:normAutofit/>
          </a:bodyPr>
          <a:lstStyle/>
          <a:p>
            <a:r>
              <a:rPr lang="es-ES" dirty="0"/>
              <a:t>PARTE IZQUIERDA DE LA V</a:t>
            </a:r>
          </a:p>
          <a:p>
            <a:pPr lvl="1"/>
            <a:r>
              <a:rPr lang="es-ES" dirty="0"/>
              <a:t>LA CORRIENTE DE ESPECIFICACION</a:t>
            </a:r>
          </a:p>
          <a:p>
            <a:pPr lvl="1">
              <a:buFont typeface="Wingdings" pitchFamily="2" charset="2"/>
              <a:buChar char="Ø"/>
            </a:pPr>
            <a:r>
              <a:rPr lang="es-ES" dirty="0"/>
              <a:t>Especificaciones de requerimiento del usuario</a:t>
            </a:r>
          </a:p>
          <a:p>
            <a:pPr lvl="1">
              <a:buFont typeface="Wingdings" pitchFamily="2" charset="2"/>
              <a:buChar char="Ø"/>
            </a:pPr>
            <a:r>
              <a:rPr lang="es-ES" dirty="0"/>
              <a:t>Especificaciones funcionales</a:t>
            </a:r>
          </a:p>
          <a:p>
            <a:pPr lvl="1">
              <a:buFont typeface="Wingdings" pitchFamily="2" charset="2"/>
              <a:buChar char="Ø"/>
            </a:pPr>
            <a:r>
              <a:rPr lang="es-ES" dirty="0"/>
              <a:t>Especificaciones de diseño</a:t>
            </a:r>
          </a:p>
          <a:p>
            <a:pPr lvl="1"/>
            <a:endParaRPr lang="es-ES" dirty="0"/>
          </a:p>
          <a:p>
            <a:pPr lvl="1">
              <a:buFont typeface="Wingdings" pitchFamily="2" charset="2"/>
              <a:buChar char="Ø"/>
            </a:pPr>
            <a:endParaRPr lang="es-ES" dirty="0"/>
          </a:p>
          <a:p>
            <a:pPr lvl="1">
              <a:buFont typeface="Wingdings" pitchFamily="2" charset="2"/>
              <a:buChar char="Ø"/>
            </a:pPr>
            <a:endParaRPr lang="es-ES" dirty="0"/>
          </a:p>
          <a:p>
            <a:pPr lvl="1">
              <a:buFont typeface="Wingdings" pitchFamily="2" charset="2"/>
              <a:buChar char="Ø"/>
            </a:pPr>
            <a:endParaRPr lang="es-ES" dirty="0"/>
          </a:p>
        </p:txBody>
      </p:sp>
    </p:spTree>
  </p:cSld>
  <p:clrMapOvr>
    <a:masterClrMapping/>
  </p:clrMapOvr>
  <p:transition spd="slow" advTm="7000">
    <p:dissolve/>
    <p:sndAc>
      <p:stSnd>
        <p:snd r:embed="rId2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2183702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metodo</a:t>
            </a:r>
            <a:r>
              <a:rPr lang="es-ES" dirty="0"/>
              <a:t> </a:t>
            </a:r>
            <a:r>
              <a:rPr lang="es-ES" dirty="0" err="1"/>
              <a:t>enV</a:t>
            </a:r>
            <a:r>
              <a:rPr lang="es-ES" dirty="0"/>
              <a:t> </a:t>
            </a:r>
            <a:r>
              <a:rPr lang="es-ES" dirty="0" err="1"/>
              <a:t>representacion</a:t>
            </a:r>
            <a:r>
              <a:rPr lang="es-ES" dirty="0"/>
              <a:t> grafica del ciclo de vida de desarrollo del Sistema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3714752"/>
            <a:ext cx="7772400" cy="2500330"/>
          </a:xfrm>
        </p:spPr>
        <p:txBody>
          <a:bodyPr>
            <a:normAutofit/>
          </a:bodyPr>
          <a:lstStyle/>
          <a:p>
            <a:r>
              <a:rPr lang="es-ES" dirty="0"/>
              <a:t>PARTE DERECHA DE LA V</a:t>
            </a:r>
          </a:p>
          <a:p>
            <a:pPr lvl="1"/>
            <a:r>
              <a:rPr lang="es-ES" dirty="0"/>
              <a:t>LA CORRIENTE DE PRUEBAS</a:t>
            </a:r>
          </a:p>
          <a:p>
            <a:pPr lvl="1">
              <a:buFont typeface="Wingdings" pitchFamily="2" charset="2"/>
              <a:buChar char="Ø"/>
            </a:pPr>
            <a:r>
              <a:rPr lang="es-ES" dirty="0"/>
              <a:t>Calificación de Instalación</a:t>
            </a:r>
          </a:p>
          <a:p>
            <a:pPr lvl="1">
              <a:buFont typeface="Wingdings" pitchFamily="2" charset="2"/>
              <a:buChar char="Ø"/>
            </a:pPr>
            <a:r>
              <a:rPr lang="es-ES" dirty="0"/>
              <a:t>Calificación Operacional</a:t>
            </a:r>
          </a:p>
          <a:p>
            <a:pPr lvl="1">
              <a:buFont typeface="Wingdings" pitchFamily="2" charset="2"/>
              <a:buChar char="Ø"/>
            </a:pPr>
            <a:r>
              <a:rPr lang="es-ES" dirty="0"/>
              <a:t>Calificación de rendimiento</a:t>
            </a:r>
          </a:p>
          <a:p>
            <a:pPr lvl="1">
              <a:buFont typeface="Wingdings" pitchFamily="2" charset="2"/>
              <a:buChar char="Ø"/>
            </a:pPr>
            <a:endParaRPr lang="es-ES" dirty="0"/>
          </a:p>
          <a:p>
            <a:pPr lvl="1">
              <a:buFont typeface="Wingdings" pitchFamily="2" charset="2"/>
              <a:buChar char="Ø"/>
            </a:pPr>
            <a:endParaRPr lang="es-ES" dirty="0"/>
          </a:p>
        </p:txBody>
      </p:sp>
    </p:spTree>
  </p:cSld>
  <p:clrMapOvr>
    <a:masterClrMapping/>
  </p:clrMapOvr>
  <p:transition spd="slow" advTm="7000">
    <p:dissolve/>
    <p:sndAc>
      <p:stSnd>
        <p:snd r:embed="rId2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general las </a:t>
            </a:r>
            <a:r>
              <a:rPr lang="es-ES" dirty="0" err="1"/>
              <a:t>metodologias</a:t>
            </a:r>
            <a:r>
              <a:rPr lang="es-ES" dirty="0"/>
              <a:t>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3286124"/>
            <a:ext cx="7772400" cy="221457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ES" dirty="0"/>
              <a:t>Serie de procesos comunes</a:t>
            </a:r>
          </a:p>
          <a:p>
            <a:pPr>
              <a:buFont typeface="Wingdings" pitchFamily="2" charset="2"/>
              <a:buChar char="v"/>
            </a:pPr>
            <a:r>
              <a:rPr lang="es-ES" dirty="0"/>
              <a:t>Lograr  objetivos</a:t>
            </a:r>
          </a:p>
          <a:p>
            <a:pPr>
              <a:buFont typeface="Wingdings" pitchFamily="2" charset="2"/>
              <a:buChar char="v"/>
            </a:pPr>
            <a:r>
              <a:rPr lang="es-ES" dirty="0"/>
              <a:t>Independiente a las diseñadas</a:t>
            </a:r>
          </a:p>
        </p:txBody>
      </p:sp>
    </p:spTree>
  </p:cSld>
  <p:clrMapOvr>
    <a:masterClrMapping/>
  </p:clrMapOvr>
  <p:transition spd="slow" advTm="7000">
    <p:dissolve/>
    <p:sndAc>
      <p:stSnd>
        <p:snd r:embed="rId2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9427" name="Object 147"/>
          <p:cNvGraphicFramePr>
            <a:graphicFrameLocks noGrp="1" noChangeAspect="1"/>
          </p:cNvGraphicFramePr>
          <p:nvPr>
            <p:ph idx="1"/>
          </p:nvPr>
        </p:nvGraphicFramePr>
        <p:xfrm>
          <a:off x="228600" y="1746250"/>
          <a:ext cx="8610600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-PAINT" r:id="rId4" imgW="7219048" imgH="3038095" progId="">
                  <p:embed/>
                </p:oleObj>
              </mc:Choice>
              <mc:Fallback>
                <p:oleObj name="PHOTO-PAINT" r:id="rId4" imgW="7219048" imgH="303809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46250"/>
                        <a:ext cx="8610600" cy="362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632D13-A86A-4BD4-ABA6-2919C6877F19}" type="slidenum">
              <a:rPr lang="en-US"/>
              <a:pPr/>
              <a:t>6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b="1">
                <a:solidFill>
                  <a:schemeClr val="bg1"/>
                </a:solidFill>
                <a:latin typeface="Arial" charset="0"/>
              </a:rPr>
              <a:t>Etapas de la Metodología</a:t>
            </a:r>
            <a:endParaRPr lang="en-US" b="1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7543800" y="177800"/>
            <a:ext cx="1539875" cy="338138"/>
            <a:chOff x="4752" y="112"/>
            <a:chExt cx="970" cy="213"/>
          </a:xfrm>
        </p:grpSpPr>
        <p:sp>
          <p:nvSpPr>
            <p:cNvPr id="609386" name="Freeform 106"/>
            <p:cNvSpPr>
              <a:spLocks/>
            </p:cNvSpPr>
            <p:nvPr/>
          </p:nvSpPr>
          <p:spPr bwMode="auto">
            <a:xfrm>
              <a:off x="4752" y="112"/>
              <a:ext cx="970" cy="206"/>
            </a:xfrm>
            <a:custGeom>
              <a:avLst/>
              <a:gdLst/>
              <a:ahLst/>
              <a:cxnLst>
                <a:cxn ang="0">
                  <a:pos x="944" y="0"/>
                </a:cxn>
                <a:cxn ang="0">
                  <a:pos x="970" y="0"/>
                </a:cxn>
                <a:cxn ang="0">
                  <a:pos x="970" y="83"/>
                </a:cxn>
                <a:cxn ang="0">
                  <a:pos x="0" y="83"/>
                </a:cxn>
                <a:cxn ang="0">
                  <a:pos x="0" y="206"/>
                </a:cxn>
                <a:cxn ang="0">
                  <a:pos x="65" y="206"/>
                </a:cxn>
              </a:cxnLst>
              <a:rect l="0" t="0" r="r" b="b"/>
              <a:pathLst>
                <a:path w="970" h="206">
                  <a:moveTo>
                    <a:pt x="944" y="0"/>
                  </a:moveTo>
                  <a:lnTo>
                    <a:pt x="970" y="0"/>
                  </a:lnTo>
                  <a:lnTo>
                    <a:pt x="970" y="83"/>
                  </a:lnTo>
                  <a:lnTo>
                    <a:pt x="0" y="83"/>
                  </a:lnTo>
                  <a:lnTo>
                    <a:pt x="0" y="206"/>
                  </a:lnTo>
                  <a:lnTo>
                    <a:pt x="65" y="20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9387" name="Freeform 107"/>
            <p:cNvSpPr>
              <a:spLocks/>
            </p:cNvSpPr>
            <p:nvPr/>
          </p:nvSpPr>
          <p:spPr bwMode="auto">
            <a:xfrm>
              <a:off x="4815" y="313"/>
              <a:ext cx="11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1" y="6"/>
                </a:cxn>
                <a:cxn ang="0">
                  <a:pos x="0" y="0"/>
                </a:cxn>
                <a:cxn ang="0">
                  <a:pos x="0" y="12"/>
                </a:cxn>
              </a:cxnLst>
              <a:rect l="0" t="0" r="r" b="b"/>
              <a:pathLst>
                <a:path w="11" h="12">
                  <a:moveTo>
                    <a:pt x="0" y="12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9388" name="Freeform 108"/>
          <p:cNvSpPr>
            <a:spLocks/>
          </p:cNvSpPr>
          <p:nvPr/>
        </p:nvSpPr>
        <p:spPr bwMode="auto">
          <a:xfrm>
            <a:off x="7921625" y="65088"/>
            <a:ext cx="446088" cy="22542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0"/>
              </a:cxn>
              <a:cxn ang="0">
                <a:pos x="70" y="71"/>
              </a:cxn>
              <a:cxn ang="0">
                <a:pos x="0" y="142"/>
              </a:cxn>
              <a:cxn ang="0">
                <a:pos x="210" y="142"/>
              </a:cxn>
              <a:cxn ang="0">
                <a:pos x="281" y="71"/>
              </a:cxn>
              <a:cxn ang="0">
                <a:pos x="210" y="0"/>
              </a:cxn>
            </a:cxnLst>
            <a:rect l="0" t="0" r="r" b="b"/>
            <a:pathLst>
              <a:path w="281" h="142">
                <a:moveTo>
                  <a:pt x="210" y="0"/>
                </a:moveTo>
                <a:lnTo>
                  <a:pt x="0" y="0"/>
                </a:lnTo>
                <a:lnTo>
                  <a:pt x="70" y="71"/>
                </a:lnTo>
                <a:lnTo>
                  <a:pt x="0" y="142"/>
                </a:lnTo>
                <a:lnTo>
                  <a:pt x="210" y="142"/>
                </a:lnTo>
                <a:lnTo>
                  <a:pt x="281" y="71"/>
                </a:lnTo>
                <a:lnTo>
                  <a:pt x="21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9389" name="Rectangle 109"/>
          <p:cNvSpPr>
            <a:spLocks noChangeArrowheads="1"/>
          </p:cNvSpPr>
          <p:nvPr/>
        </p:nvSpPr>
        <p:spPr bwMode="auto">
          <a:xfrm>
            <a:off x="8037513" y="158750"/>
            <a:ext cx="2921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PRIORIZACION</a:t>
            </a:r>
            <a:endParaRPr lang="en-US"/>
          </a:p>
        </p:txBody>
      </p:sp>
      <p:sp>
        <p:nvSpPr>
          <p:cNvPr id="609390" name="Freeform 110"/>
          <p:cNvSpPr>
            <a:spLocks/>
          </p:cNvSpPr>
          <p:nvPr/>
        </p:nvSpPr>
        <p:spPr bwMode="auto">
          <a:xfrm>
            <a:off x="7583488" y="65088"/>
            <a:ext cx="404812" cy="225425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0" y="0"/>
              </a:cxn>
              <a:cxn ang="0">
                <a:pos x="64" y="71"/>
              </a:cxn>
              <a:cxn ang="0">
                <a:pos x="0" y="142"/>
              </a:cxn>
              <a:cxn ang="0">
                <a:pos x="191" y="142"/>
              </a:cxn>
              <a:cxn ang="0">
                <a:pos x="255" y="71"/>
              </a:cxn>
              <a:cxn ang="0">
                <a:pos x="191" y="0"/>
              </a:cxn>
            </a:cxnLst>
            <a:rect l="0" t="0" r="r" b="b"/>
            <a:pathLst>
              <a:path w="255" h="142">
                <a:moveTo>
                  <a:pt x="191" y="0"/>
                </a:moveTo>
                <a:lnTo>
                  <a:pt x="0" y="0"/>
                </a:lnTo>
                <a:lnTo>
                  <a:pt x="64" y="71"/>
                </a:lnTo>
                <a:lnTo>
                  <a:pt x="0" y="142"/>
                </a:lnTo>
                <a:lnTo>
                  <a:pt x="191" y="142"/>
                </a:lnTo>
                <a:lnTo>
                  <a:pt x="255" y="71"/>
                </a:lnTo>
                <a:lnTo>
                  <a:pt x="191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9391" name="Rectangle 111"/>
          <p:cNvSpPr>
            <a:spLocks noChangeArrowheads="1"/>
          </p:cNvSpPr>
          <p:nvPr/>
        </p:nvSpPr>
        <p:spPr bwMode="auto">
          <a:xfrm>
            <a:off x="7729538" y="87313"/>
            <a:ext cx="138112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ALTA Y</a:t>
            </a:r>
            <a:endParaRPr lang="en-US"/>
          </a:p>
        </p:txBody>
      </p:sp>
      <p:sp>
        <p:nvSpPr>
          <p:cNvPr id="609392" name="Rectangle 112"/>
          <p:cNvSpPr>
            <a:spLocks noChangeArrowheads="1"/>
          </p:cNvSpPr>
          <p:nvPr/>
        </p:nvSpPr>
        <p:spPr bwMode="auto">
          <a:xfrm>
            <a:off x="7696200" y="133350"/>
            <a:ext cx="258763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APROBACION</a:t>
            </a:r>
            <a:endParaRPr lang="en-US"/>
          </a:p>
        </p:txBody>
      </p:sp>
      <p:sp>
        <p:nvSpPr>
          <p:cNvPr id="609393" name="Freeform 113"/>
          <p:cNvSpPr>
            <a:spLocks/>
          </p:cNvSpPr>
          <p:nvPr/>
        </p:nvSpPr>
        <p:spPr bwMode="auto">
          <a:xfrm>
            <a:off x="8299450" y="65088"/>
            <a:ext cx="406400" cy="22542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64" y="71"/>
              </a:cxn>
              <a:cxn ang="0">
                <a:pos x="0" y="142"/>
              </a:cxn>
              <a:cxn ang="0">
                <a:pos x="192" y="142"/>
              </a:cxn>
              <a:cxn ang="0">
                <a:pos x="256" y="71"/>
              </a:cxn>
              <a:cxn ang="0">
                <a:pos x="192" y="0"/>
              </a:cxn>
            </a:cxnLst>
            <a:rect l="0" t="0" r="r" b="b"/>
            <a:pathLst>
              <a:path w="256" h="142">
                <a:moveTo>
                  <a:pt x="192" y="0"/>
                </a:moveTo>
                <a:lnTo>
                  <a:pt x="0" y="0"/>
                </a:lnTo>
                <a:lnTo>
                  <a:pt x="64" y="71"/>
                </a:lnTo>
                <a:lnTo>
                  <a:pt x="0" y="142"/>
                </a:lnTo>
                <a:lnTo>
                  <a:pt x="192" y="142"/>
                </a:lnTo>
                <a:lnTo>
                  <a:pt x="256" y="71"/>
                </a:lnTo>
                <a:lnTo>
                  <a:pt x="192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9394" name="Rectangle 114"/>
          <p:cNvSpPr>
            <a:spLocks noChangeArrowheads="1"/>
          </p:cNvSpPr>
          <p:nvPr/>
        </p:nvSpPr>
        <p:spPr bwMode="auto">
          <a:xfrm>
            <a:off x="8442325" y="160338"/>
            <a:ext cx="1905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DISEÑO    </a:t>
            </a:r>
            <a:endParaRPr lang="en-US"/>
          </a:p>
        </p:txBody>
      </p:sp>
      <p:sp>
        <p:nvSpPr>
          <p:cNvPr id="609395" name="Rectangle 115"/>
          <p:cNvSpPr>
            <a:spLocks noChangeArrowheads="1"/>
          </p:cNvSpPr>
          <p:nvPr/>
        </p:nvSpPr>
        <p:spPr bwMode="auto">
          <a:xfrm>
            <a:off x="8389938" y="214313"/>
            <a:ext cx="223837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FUNCIONAL</a:t>
            </a:r>
            <a:endParaRPr lang="en-US"/>
          </a:p>
        </p:txBody>
      </p:sp>
      <p:sp>
        <p:nvSpPr>
          <p:cNvPr id="609396" name="Freeform 116"/>
          <p:cNvSpPr>
            <a:spLocks/>
          </p:cNvSpPr>
          <p:nvPr/>
        </p:nvSpPr>
        <p:spPr bwMode="auto">
          <a:xfrm>
            <a:off x="8637588" y="65088"/>
            <a:ext cx="404812" cy="22542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64" y="71"/>
              </a:cxn>
              <a:cxn ang="0">
                <a:pos x="0" y="142"/>
              </a:cxn>
              <a:cxn ang="0">
                <a:pos x="192" y="142"/>
              </a:cxn>
              <a:cxn ang="0">
                <a:pos x="255" y="71"/>
              </a:cxn>
              <a:cxn ang="0">
                <a:pos x="192" y="0"/>
              </a:cxn>
            </a:cxnLst>
            <a:rect l="0" t="0" r="r" b="b"/>
            <a:pathLst>
              <a:path w="255" h="142">
                <a:moveTo>
                  <a:pt x="192" y="0"/>
                </a:moveTo>
                <a:lnTo>
                  <a:pt x="0" y="0"/>
                </a:lnTo>
                <a:lnTo>
                  <a:pt x="64" y="71"/>
                </a:lnTo>
                <a:lnTo>
                  <a:pt x="0" y="142"/>
                </a:lnTo>
                <a:lnTo>
                  <a:pt x="192" y="142"/>
                </a:lnTo>
                <a:lnTo>
                  <a:pt x="255" y="71"/>
                </a:lnTo>
                <a:lnTo>
                  <a:pt x="192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9397" name="Rectangle 117"/>
          <p:cNvSpPr>
            <a:spLocks noChangeArrowheads="1"/>
          </p:cNvSpPr>
          <p:nvPr/>
        </p:nvSpPr>
        <p:spPr bwMode="auto">
          <a:xfrm>
            <a:off x="8791575" y="136525"/>
            <a:ext cx="217488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DISEÑO     </a:t>
            </a:r>
            <a:endParaRPr lang="en-US"/>
          </a:p>
        </p:txBody>
      </p:sp>
      <p:sp>
        <p:nvSpPr>
          <p:cNvPr id="609398" name="Rectangle 118"/>
          <p:cNvSpPr>
            <a:spLocks noChangeArrowheads="1"/>
          </p:cNvSpPr>
          <p:nvPr/>
        </p:nvSpPr>
        <p:spPr bwMode="auto">
          <a:xfrm>
            <a:off x="8777288" y="180975"/>
            <a:ext cx="231775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TECNICO    </a:t>
            </a:r>
            <a:endParaRPr lang="en-US"/>
          </a:p>
        </p:txBody>
      </p:sp>
      <p:sp>
        <p:nvSpPr>
          <p:cNvPr id="609399" name="Freeform 119"/>
          <p:cNvSpPr>
            <a:spLocks/>
          </p:cNvSpPr>
          <p:nvPr/>
        </p:nvSpPr>
        <p:spPr bwMode="auto">
          <a:xfrm>
            <a:off x="7556500" y="392113"/>
            <a:ext cx="419100" cy="227012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0"/>
              </a:cxn>
              <a:cxn ang="0">
                <a:pos x="66" y="71"/>
              </a:cxn>
              <a:cxn ang="0">
                <a:pos x="0" y="143"/>
              </a:cxn>
              <a:cxn ang="0">
                <a:pos x="198" y="143"/>
              </a:cxn>
              <a:cxn ang="0">
                <a:pos x="264" y="71"/>
              </a:cxn>
              <a:cxn ang="0">
                <a:pos x="198" y="0"/>
              </a:cxn>
            </a:cxnLst>
            <a:rect l="0" t="0" r="r" b="b"/>
            <a:pathLst>
              <a:path w="264" h="143">
                <a:moveTo>
                  <a:pt x="198" y="0"/>
                </a:moveTo>
                <a:lnTo>
                  <a:pt x="0" y="0"/>
                </a:lnTo>
                <a:lnTo>
                  <a:pt x="66" y="71"/>
                </a:lnTo>
                <a:lnTo>
                  <a:pt x="0" y="143"/>
                </a:lnTo>
                <a:lnTo>
                  <a:pt x="198" y="143"/>
                </a:lnTo>
                <a:lnTo>
                  <a:pt x="264" y="71"/>
                </a:lnTo>
                <a:lnTo>
                  <a:pt x="198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9400" name="Rectangle 120"/>
          <p:cNvSpPr>
            <a:spLocks noChangeArrowheads="1"/>
          </p:cNvSpPr>
          <p:nvPr/>
        </p:nvSpPr>
        <p:spPr bwMode="auto">
          <a:xfrm>
            <a:off x="7648575" y="441325"/>
            <a:ext cx="293688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DESARROLLO </a:t>
            </a:r>
            <a:endParaRPr lang="en-US"/>
          </a:p>
        </p:txBody>
      </p:sp>
      <p:sp>
        <p:nvSpPr>
          <p:cNvPr id="609401" name="Rectangle 121"/>
          <p:cNvSpPr>
            <a:spLocks noChangeArrowheads="1"/>
          </p:cNvSpPr>
          <p:nvPr/>
        </p:nvSpPr>
        <p:spPr bwMode="auto">
          <a:xfrm>
            <a:off x="7700963" y="485775"/>
            <a:ext cx="239712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Y TESTEO   </a:t>
            </a:r>
            <a:endParaRPr lang="en-US"/>
          </a:p>
        </p:txBody>
      </p:sp>
      <p:sp>
        <p:nvSpPr>
          <p:cNvPr id="609402" name="Rectangle 122"/>
          <p:cNvSpPr>
            <a:spLocks noChangeArrowheads="1"/>
          </p:cNvSpPr>
          <p:nvPr/>
        </p:nvSpPr>
        <p:spPr bwMode="auto">
          <a:xfrm>
            <a:off x="7705725" y="530225"/>
            <a:ext cx="23495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UNITARIO   </a:t>
            </a:r>
            <a:endParaRPr lang="en-US"/>
          </a:p>
        </p:txBody>
      </p:sp>
      <p:sp>
        <p:nvSpPr>
          <p:cNvPr id="609403" name="Freeform 123"/>
          <p:cNvSpPr>
            <a:spLocks/>
          </p:cNvSpPr>
          <p:nvPr/>
        </p:nvSpPr>
        <p:spPr bwMode="auto">
          <a:xfrm>
            <a:off x="7907338" y="392113"/>
            <a:ext cx="406400" cy="22701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64" y="71"/>
              </a:cxn>
              <a:cxn ang="0">
                <a:pos x="0" y="143"/>
              </a:cxn>
              <a:cxn ang="0">
                <a:pos x="192" y="143"/>
              </a:cxn>
              <a:cxn ang="0">
                <a:pos x="256" y="71"/>
              </a:cxn>
              <a:cxn ang="0">
                <a:pos x="192" y="0"/>
              </a:cxn>
            </a:cxnLst>
            <a:rect l="0" t="0" r="r" b="b"/>
            <a:pathLst>
              <a:path w="256" h="143">
                <a:moveTo>
                  <a:pt x="192" y="0"/>
                </a:moveTo>
                <a:lnTo>
                  <a:pt x="0" y="0"/>
                </a:lnTo>
                <a:lnTo>
                  <a:pt x="64" y="71"/>
                </a:lnTo>
                <a:lnTo>
                  <a:pt x="0" y="143"/>
                </a:lnTo>
                <a:lnTo>
                  <a:pt x="192" y="143"/>
                </a:lnTo>
                <a:lnTo>
                  <a:pt x="256" y="71"/>
                </a:lnTo>
                <a:lnTo>
                  <a:pt x="192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9404" name="Rectangle 124"/>
          <p:cNvSpPr>
            <a:spLocks noChangeArrowheads="1"/>
          </p:cNvSpPr>
          <p:nvPr/>
        </p:nvSpPr>
        <p:spPr bwMode="auto">
          <a:xfrm>
            <a:off x="8056563" y="441325"/>
            <a:ext cx="225425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TESTEO     </a:t>
            </a:r>
            <a:endParaRPr lang="en-US"/>
          </a:p>
        </p:txBody>
      </p:sp>
      <p:sp>
        <p:nvSpPr>
          <p:cNvPr id="609405" name="Rectangle 125"/>
          <p:cNvSpPr>
            <a:spLocks noChangeArrowheads="1"/>
          </p:cNvSpPr>
          <p:nvPr/>
        </p:nvSpPr>
        <p:spPr bwMode="auto">
          <a:xfrm>
            <a:off x="8037513" y="485775"/>
            <a:ext cx="2413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FUNCIONAL</a:t>
            </a:r>
            <a:endParaRPr lang="en-US"/>
          </a:p>
        </p:txBody>
      </p:sp>
      <p:sp>
        <p:nvSpPr>
          <p:cNvPr id="609406" name="Rectangle 126"/>
          <p:cNvSpPr>
            <a:spLocks noChangeArrowheads="1"/>
          </p:cNvSpPr>
          <p:nvPr/>
        </p:nvSpPr>
        <p:spPr bwMode="auto">
          <a:xfrm>
            <a:off x="8021638" y="530225"/>
            <a:ext cx="261937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E INTEGRAL </a:t>
            </a:r>
            <a:endParaRPr lang="en-US"/>
          </a:p>
        </p:txBody>
      </p:sp>
      <p:sp>
        <p:nvSpPr>
          <p:cNvPr id="609407" name="Freeform 127"/>
          <p:cNvSpPr>
            <a:spLocks/>
          </p:cNvSpPr>
          <p:nvPr/>
        </p:nvSpPr>
        <p:spPr bwMode="auto">
          <a:xfrm>
            <a:off x="8245475" y="388938"/>
            <a:ext cx="419100" cy="227012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0"/>
              </a:cxn>
              <a:cxn ang="0">
                <a:pos x="66" y="71"/>
              </a:cxn>
              <a:cxn ang="0">
                <a:pos x="0" y="143"/>
              </a:cxn>
              <a:cxn ang="0">
                <a:pos x="198" y="143"/>
              </a:cxn>
              <a:cxn ang="0">
                <a:pos x="264" y="71"/>
              </a:cxn>
              <a:cxn ang="0">
                <a:pos x="198" y="0"/>
              </a:cxn>
            </a:cxnLst>
            <a:rect l="0" t="0" r="r" b="b"/>
            <a:pathLst>
              <a:path w="264" h="143">
                <a:moveTo>
                  <a:pt x="198" y="0"/>
                </a:moveTo>
                <a:lnTo>
                  <a:pt x="0" y="0"/>
                </a:lnTo>
                <a:lnTo>
                  <a:pt x="66" y="71"/>
                </a:lnTo>
                <a:lnTo>
                  <a:pt x="0" y="143"/>
                </a:lnTo>
                <a:lnTo>
                  <a:pt x="198" y="143"/>
                </a:lnTo>
                <a:lnTo>
                  <a:pt x="264" y="71"/>
                </a:lnTo>
                <a:lnTo>
                  <a:pt x="198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9408" name="Rectangle 128"/>
          <p:cNvSpPr>
            <a:spLocks noChangeArrowheads="1"/>
          </p:cNvSpPr>
          <p:nvPr/>
        </p:nvSpPr>
        <p:spPr bwMode="auto">
          <a:xfrm>
            <a:off x="8366125" y="438150"/>
            <a:ext cx="2667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TESTEO  DE  </a:t>
            </a:r>
            <a:endParaRPr lang="en-US"/>
          </a:p>
        </p:txBody>
      </p:sp>
      <p:sp>
        <p:nvSpPr>
          <p:cNvPr id="609409" name="Rectangle 129"/>
          <p:cNvSpPr>
            <a:spLocks noChangeArrowheads="1"/>
          </p:cNvSpPr>
          <p:nvPr/>
        </p:nvSpPr>
        <p:spPr bwMode="auto">
          <a:xfrm>
            <a:off x="8361363" y="482600"/>
            <a:ext cx="2667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ACEPTACION</a:t>
            </a:r>
            <a:endParaRPr lang="en-US"/>
          </a:p>
        </p:txBody>
      </p:sp>
      <p:sp>
        <p:nvSpPr>
          <p:cNvPr id="609410" name="Rectangle 130"/>
          <p:cNvSpPr>
            <a:spLocks noChangeArrowheads="1"/>
          </p:cNvSpPr>
          <p:nvPr/>
        </p:nvSpPr>
        <p:spPr bwMode="auto">
          <a:xfrm>
            <a:off x="8351838" y="525463"/>
            <a:ext cx="277812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DEL USUARIO</a:t>
            </a:r>
            <a:endParaRPr lang="en-US"/>
          </a:p>
        </p:txBody>
      </p:sp>
      <p:sp>
        <p:nvSpPr>
          <p:cNvPr id="609411" name="Freeform 131"/>
          <p:cNvSpPr>
            <a:spLocks/>
          </p:cNvSpPr>
          <p:nvPr/>
        </p:nvSpPr>
        <p:spPr bwMode="auto">
          <a:xfrm>
            <a:off x="8583613" y="388938"/>
            <a:ext cx="539750" cy="227012"/>
          </a:xfrm>
          <a:custGeom>
            <a:avLst/>
            <a:gdLst/>
            <a:ahLst/>
            <a:cxnLst>
              <a:cxn ang="0">
                <a:pos x="255" y="0"/>
              </a:cxn>
              <a:cxn ang="0">
                <a:pos x="0" y="0"/>
              </a:cxn>
              <a:cxn ang="0">
                <a:pos x="85" y="71"/>
              </a:cxn>
              <a:cxn ang="0">
                <a:pos x="0" y="143"/>
              </a:cxn>
              <a:cxn ang="0">
                <a:pos x="255" y="143"/>
              </a:cxn>
              <a:cxn ang="0">
                <a:pos x="340" y="71"/>
              </a:cxn>
              <a:cxn ang="0">
                <a:pos x="255" y="0"/>
              </a:cxn>
            </a:cxnLst>
            <a:rect l="0" t="0" r="r" b="b"/>
            <a:pathLst>
              <a:path w="340" h="143">
                <a:moveTo>
                  <a:pt x="255" y="0"/>
                </a:moveTo>
                <a:lnTo>
                  <a:pt x="0" y="0"/>
                </a:lnTo>
                <a:lnTo>
                  <a:pt x="85" y="71"/>
                </a:lnTo>
                <a:lnTo>
                  <a:pt x="0" y="143"/>
                </a:lnTo>
                <a:lnTo>
                  <a:pt x="255" y="143"/>
                </a:lnTo>
                <a:lnTo>
                  <a:pt x="340" y="71"/>
                </a:lnTo>
                <a:lnTo>
                  <a:pt x="255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9412" name="Rectangle 132"/>
          <p:cNvSpPr>
            <a:spLocks noChangeArrowheads="1"/>
          </p:cNvSpPr>
          <p:nvPr/>
        </p:nvSpPr>
        <p:spPr bwMode="auto">
          <a:xfrm>
            <a:off x="8716963" y="482600"/>
            <a:ext cx="3683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IMPLEMENTACION</a:t>
            </a:r>
            <a:endParaRPr lang="en-US"/>
          </a:p>
        </p:txBody>
      </p:sp>
      <p:grpSp>
        <p:nvGrpSpPr>
          <p:cNvPr id="3" name="Group 133"/>
          <p:cNvGrpSpPr>
            <a:grpSpLocks/>
          </p:cNvGrpSpPr>
          <p:nvPr/>
        </p:nvGrpSpPr>
        <p:grpSpPr bwMode="auto">
          <a:xfrm>
            <a:off x="7543800" y="177800"/>
            <a:ext cx="1539875" cy="338138"/>
            <a:chOff x="4752" y="112"/>
            <a:chExt cx="970" cy="213"/>
          </a:xfrm>
        </p:grpSpPr>
        <p:sp>
          <p:nvSpPr>
            <p:cNvPr id="609414" name="Freeform 134"/>
            <p:cNvSpPr>
              <a:spLocks/>
            </p:cNvSpPr>
            <p:nvPr/>
          </p:nvSpPr>
          <p:spPr bwMode="auto">
            <a:xfrm>
              <a:off x="4752" y="112"/>
              <a:ext cx="970" cy="206"/>
            </a:xfrm>
            <a:custGeom>
              <a:avLst/>
              <a:gdLst/>
              <a:ahLst/>
              <a:cxnLst>
                <a:cxn ang="0">
                  <a:pos x="944" y="0"/>
                </a:cxn>
                <a:cxn ang="0">
                  <a:pos x="970" y="0"/>
                </a:cxn>
                <a:cxn ang="0">
                  <a:pos x="970" y="83"/>
                </a:cxn>
                <a:cxn ang="0">
                  <a:pos x="0" y="83"/>
                </a:cxn>
                <a:cxn ang="0">
                  <a:pos x="0" y="206"/>
                </a:cxn>
                <a:cxn ang="0">
                  <a:pos x="65" y="206"/>
                </a:cxn>
              </a:cxnLst>
              <a:rect l="0" t="0" r="r" b="b"/>
              <a:pathLst>
                <a:path w="970" h="206">
                  <a:moveTo>
                    <a:pt x="944" y="0"/>
                  </a:moveTo>
                  <a:lnTo>
                    <a:pt x="970" y="0"/>
                  </a:lnTo>
                  <a:lnTo>
                    <a:pt x="970" y="83"/>
                  </a:lnTo>
                  <a:lnTo>
                    <a:pt x="0" y="83"/>
                  </a:lnTo>
                  <a:lnTo>
                    <a:pt x="0" y="206"/>
                  </a:lnTo>
                  <a:lnTo>
                    <a:pt x="65" y="206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9415" name="Freeform 135"/>
            <p:cNvSpPr>
              <a:spLocks/>
            </p:cNvSpPr>
            <p:nvPr/>
          </p:nvSpPr>
          <p:spPr bwMode="auto">
            <a:xfrm>
              <a:off x="4815" y="313"/>
              <a:ext cx="11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1" y="6"/>
                </a:cxn>
                <a:cxn ang="0">
                  <a:pos x="0" y="0"/>
                </a:cxn>
                <a:cxn ang="0">
                  <a:pos x="0" y="12"/>
                </a:cxn>
              </a:cxnLst>
              <a:rect l="0" t="0" r="r" b="b"/>
              <a:pathLst>
                <a:path w="11" h="12">
                  <a:moveTo>
                    <a:pt x="0" y="12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9416" name="Rectangle 136"/>
          <p:cNvSpPr>
            <a:spLocks noChangeArrowheads="1"/>
          </p:cNvSpPr>
          <p:nvPr/>
        </p:nvSpPr>
        <p:spPr bwMode="auto">
          <a:xfrm>
            <a:off x="7743825" y="182563"/>
            <a:ext cx="1143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DE LA</a:t>
            </a:r>
            <a:endParaRPr lang="en-US"/>
          </a:p>
        </p:txBody>
      </p:sp>
      <p:sp>
        <p:nvSpPr>
          <p:cNvPr id="609417" name="Rectangle 137"/>
          <p:cNvSpPr>
            <a:spLocks noChangeArrowheads="1"/>
          </p:cNvSpPr>
          <p:nvPr/>
        </p:nvSpPr>
        <p:spPr bwMode="auto">
          <a:xfrm>
            <a:off x="7670800" y="225425"/>
            <a:ext cx="2286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E-NICIATIVA</a:t>
            </a:r>
            <a:endParaRPr lang="en-US"/>
          </a:p>
        </p:txBody>
      </p:sp>
      <p:sp>
        <p:nvSpPr>
          <p:cNvPr id="609418" name="Rectangle 138"/>
          <p:cNvSpPr>
            <a:spLocks noChangeArrowheads="1"/>
          </p:cNvSpPr>
          <p:nvPr/>
        </p:nvSpPr>
        <p:spPr bwMode="auto">
          <a:xfrm>
            <a:off x="8410575" y="101600"/>
            <a:ext cx="214313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00" b="1">
                <a:solidFill>
                  <a:srgbClr val="FFFFFF"/>
                </a:solidFill>
              </a:rPr>
              <a:t>ANALISIS Y</a:t>
            </a:r>
            <a:endParaRPr lang="en-US"/>
          </a:p>
        </p:txBody>
      </p:sp>
      <p:sp>
        <p:nvSpPr>
          <p:cNvPr id="609419" name="Freeform 139"/>
          <p:cNvSpPr>
            <a:spLocks/>
          </p:cNvSpPr>
          <p:nvPr/>
        </p:nvSpPr>
        <p:spPr bwMode="auto">
          <a:xfrm>
            <a:off x="8491538" y="14288"/>
            <a:ext cx="95250" cy="9683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31"/>
              </a:cxn>
              <a:cxn ang="0">
                <a:pos x="30" y="61"/>
              </a:cxn>
              <a:cxn ang="0">
                <a:pos x="60" y="31"/>
              </a:cxn>
              <a:cxn ang="0">
                <a:pos x="30" y="0"/>
              </a:cxn>
            </a:cxnLst>
            <a:rect l="0" t="0" r="r" b="b"/>
            <a:pathLst>
              <a:path w="60" h="61">
                <a:moveTo>
                  <a:pt x="30" y="0"/>
                </a:moveTo>
                <a:lnTo>
                  <a:pt x="0" y="31"/>
                </a:lnTo>
                <a:lnTo>
                  <a:pt x="30" y="61"/>
                </a:lnTo>
                <a:lnTo>
                  <a:pt x="60" y="31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15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9420" name="Rectangle 140"/>
          <p:cNvSpPr>
            <a:spLocks noChangeArrowheads="1"/>
          </p:cNvSpPr>
          <p:nvPr/>
        </p:nvSpPr>
        <p:spPr bwMode="auto">
          <a:xfrm>
            <a:off x="8520113" y="38100"/>
            <a:ext cx="55562" cy="3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Sign</a:t>
            </a:r>
            <a:endParaRPr lang="en-US"/>
          </a:p>
        </p:txBody>
      </p:sp>
      <p:sp>
        <p:nvSpPr>
          <p:cNvPr id="609421" name="Rectangle 141"/>
          <p:cNvSpPr>
            <a:spLocks noChangeArrowheads="1"/>
          </p:cNvSpPr>
          <p:nvPr/>
        </p:nvSpPr>
        <p:spPr bwMode="auto">
          <a:xfrm>
            <a:off x="8528050" y="65088"/>
            <a:ext cx="34925" cy="3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Off</a:t>
            </a:r>
            <a:endParaRPr lang="en-US"/>
          </a:p>
        </p:txBody>
      </p:sp>
      <p:sp>
        <p:nvSpPr>
          <p:cNvPr id="609422" name="Freeform 142"/>
          <p:cNvSpPr>
            <a:spLocks/>
          </p:cNvSpPr>
          <p:nvPr/>
        </p:nvSpPr>
        <p:spPr bwMode="auto">
          <a:xfrm>
            <a:off x="8439150" y="334963"/>
            <a:ext cx="95250" cy="9683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30"/>
              </a:cxn>
              <a:cxn ang="0">
                <a:pos x="30" y="61"/>
              </a:cxn>
              <a:cxn ang="0">
                <a:pos x="60" y="30"/>
              </a:cxn>
              <a:cxn ang="0">
                <a:pos x="30" y="0"/>
              </a:cxn>
            </a:cxnLst>
            <a:rect l="0" t="0" r="r" b="b"/>
            <a:pathLst>
              <a:path w="60" h="61">
                <a:moveTo>
                  <a:pt x="30" y="0"/>
                </a:moveTo>
                <a:lnTo>
                  <a:pt x="0" y="30"/>
                </a:lnTo>
                <a:lnTo>
                  <a:pt x="30" y="61"/>
                </a:lnTo>
                <a:lnTo>
                  <a:pt x="6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15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9423" name="Rectangle 143"/>
          <p:cNvSpPr>
            <a:spLocks noChangeArrowheads="1"/>
          </p:cNvSpPr>
          <p:nvPr/>
        </p:nvSpPr>
        <p:spPr bwMode="auto">
          <a:xfrm>
            <a:off x="8467725" y="357188"/>
            <a:ext cx="55563" cy="3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Sign</a:t>
            </a:r>
            <a:endParaRPr lang="en-US"/>
          </a:p>
        </p:txBody>
      </p:sp>
      <p:sp>
        <p:nvSpPr>
          <p:cNvPr id="609424" name="Freeform 144"/>
          <p:cNvSpPr>
            <a:spLocks/>
          </p:cNvSpPr>
          <p:nvPr/>
        </p:nvSpPr>
        <p:spPr bwMode="auto">
          <a:xfrm>
            <a:off x="8761413" y="331788"/>
            <a:ext cx="211137" cy="106362"/>
          </a:xfrm>
          <a:custGeom>
            <a:avLst/>
            <a:gdLst/>
            <a:ahLst/>
            <a:cxnLst>
              <a:cxn ang="0">
                <a:pos x="66" y="0"/>
              </a:cxn>
              <a:cxn ang="0">
                <a:pos x="0" y="33"/>
              </a:cxn>
              <a:cxn ang="0">
                <a:pos x="66" y="67"/>
              </a:cxn>
              <a:cxn ang="0">
                <a:pos x="133" y="33"/>
              </a:cxn>
              <a:cxn ang="0">
                <a:pos x="66" y="0"/>
              </a:cxn>
            </a:cxnLst>
            <a:rect l="0" t="0" r="r" b="b"/>
            <a:pathLst>
              <a:path w="133" h="67">
                <a:moveTo>
                  <a:pt x="66" y="0"/>
                </a:moveTo>
                <a:lnTo>
                  <a:pt x="0" y="33"/>
                </a:lnTo>
                <a:lnTo>
                  <a:pt x="66" y="67"/>
                </a:lnTo>
                <a:lnTo>
                  <a:pt x="133" y="33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158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9425" name="Rectangle 145"/>
          <p:cNvSpPr>
            <a:spLocks noChangeArrowheads="1"/>
          </p:cNvSpPr>
          <p:nvPr/>
        </p:nvSpPr>
        <p:spPr bwMode="auto">
          <a:xfrm>
            <a:off x="8796338" y="373063"/>
            <a:ext cx="171450" cy="3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" b="1">
                <a:solidFill>
                  <a:srgbClr val="FFFFFF"/>
                </a:solidFill>
              </a:rPr>
              <a:t>Implementado</a:t>
            </a:r>
            <a:endParaRPr lang="en-US"/>
          </a:p>
        </p:txBody>
      </p:sp>
    </p:spTree>
  </p:cSld>
  <p:clrMapOvr>
    <a:masterClrMapping/>
  </p:clrMapOvr>
  <p:transition spd="slow" advTm="7000">
    <p:dissolve/>
    <p:sndAc>
      <p:stSnd>
        <p:snd r:embed="rId3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Fases que Agrupan estos procesos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2246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s-ES" dirty="0"/>
              <a:t>Análisis</a:t>
            </a:r>
          </a:p>
          <a:p>
            <a:pPr>
              <a:buFont typeface="Wingdings" pitchFamily="2" charset="2"/>
              <a:buChar char="q"/>
            </a:pPr>
            <a:r>
              <a:rPr lang="es-ES" dirty="0"/>
              <a:t>Especificación</a:t>
            </a:r>
          </a:p>
          <a:p>
            <a:pPr>
              <a:buFont typeface="Wingdings" pitchFamily="2" charset="2"/>
              <a:buChar char="q"/>
            </a:pPr>
            <a:r>
              <a:rPr lang="es-ES" dirty="0"/>
              <a:t>Diseño</a:t>
            </a:r>
          </a:p>
          <a:p>
            <a:pPr>
              <a:buFont typeface="Wingdings" pitchFamily="2" charset="2"/>
              <a:buChar char="q"/>
            </a:pPr>
            <a:r>
              <a:rPr lang="es-ES" dirty="0"/>
              <a:t>Programación</a:t>
            </a:r>
          </a:p>
          <a:p>
            <a:pPr>
              <a:buFont typeface="Wingdings" pitchFamily="2" charset="2"/>
              <a:buChar char="q"/>
            </a:pPr>
            <a:r>
              <a:rPr lang="es-ES" dirty="0"/>
              <a:t>Prueba</a:t>
            </a:r>
          </a:p>
          <a:p>
            <a:pPr>
              <a:buFont typeface="Wingdings" pitchFamily="2" charset="2"/>
              <a:buChar char="q"/>
            </a:pPr>
            <a:r>
              <a:rPr lang="es-ES" dirty="0"/>
              <a:t>Documentación</a:t>
            </a:r>
          </a:p>
          <a:p>
            <a:pPr>
              <a:buFont typeface="Wingdings" pitchFamily="2" charset="2"/>
              <a:buChar char="q"/>
            </a:pPr>
            <a:r>
              <a:rPr lang="es-ES" dirty="0"/>
              <a:t>Mantenimiento</a:t>
            </a:r>
          </a:p>
          <a:p>
            <a:pPr>
              <a:buFont typeface="Wingdings" pitchFamily="2" charset="2"/>
              <a:buChar char="q"/>
            </a:pPr>
            <a:r>
              <a:rPr lang="es-ES" dirty="0"/>
              <a:t>Reingeniería</a:t>
            </a:r>
          </a:p>
        </p:txBody>
      </p:sp>
    </p:spTree>
  </p:cSld>
  <p:clrMapOvr>
    <a:masterClrMapping/>
  </p:clrMapOvr>
  <p:transition spd="slow" advTm="7000">
    <p:dissolve/>
    <p:sndAc>
      <p:stSnd>
        <p:snd r:embed="rId2" name="camera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Diferentes </a:t>
            </a:r>
            <a:r>
              <a:rPr lang="es-ES" dirty="0" err="1"/>
              <a:t>metodologias</a:t>
            </a:r>
            <a:r>
              <a:rPr lang="es-ES" dirty="0"/>
              <a:t> diversos ciclos de vida del desarrollo de software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010352"/>
          </a:xfrm>
        </p:spPr>
        <p:txBody>
          <a:bodyPr>
            <a:normAutofit/>
          </a:bodyPr>
          <a:lstStyle/>
          <a:p>
            <a:r>
              <a:rPr lang="es-ES" dirty="0"/>
              <a:t>MODELOS MAS COMUNES UTILIZADOS   </a:t>
            </a:r>
          </a:p>
          <a:p>
            <a:pPr>
              <a:buFont typeface="Wingdings" pitchFamily="2" charset="2"/>
              <a:buChar char="ü"/>
            </a:pPr>
            <a:r>
              <a:rPr lang="es-ES" dirty="0"/>
              <a:t>Modelo en Cascada</a:t>
            </a:r>
          </a:p>
          <a:p>
            <a:pPr>
              <a:buFont typeface="Wingdings" pitchFamily="2" charset="2"/>
              <a:buChar char="ü"/>
            </a:pPr>
            <a:r>
              <a:rPr lang="es-ES" dirty="0"/>
              <a:t>Modelo en Espiral</a:t>
            </a:r>
          </a:p>
          <a:p>
            <a:pPr>
              <a:buFont typeface="Wingdings" pitchFamily="2" charset="2"/>
              <a:buChar char="ü"/>
            </a:pPr>
            <a:r>
              <a:rPr lang="es-ES" dirty="0"/>
              <a:t>Modelo de Prototipos</a:t>
            </a:r>
          </a:p>
          <a:p>
            <a:pPr>
              <a:buFont typeface="Wingdings" pitchFamily="2" charset="2"/>
              <a:buChar char="ü"/>
            </a:pPr>
            <a:r>
              <a:rPr lang="es-ES" dirty="0"/>
              <a:t>Método en V</a:t>
            </a:r>
          </a:p>
          <a:p>
            <a:pPr>
              <a:buFont typeface="Wingdings" pitchFamily="2" charset="2"/>
              <a:buChar char="ü"/>
            </a:pPr>
            <a:r>
              <a:rPr lang="es-ES" dirty="0"/>
              <a:t>Desarrollo por Etapas</a:t>
            </a:r>
          </a:p>
        </p:txBody>
      </p:sp>
    </p:spTree>
  </p:cSld>
  <p:clrMapOvr>
    <a:masterClrMapping/>
  </p:clrMapOvr>
  <p:transition spd="slow" advTm="7000">
    <p:dissolve/>
    <p:sndAc>
      <p:stSnd>
        <p:snd r:embed="rId2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Metodologías Tradicionales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s-ES" b="1" i="1" dirty="0" err="1"/>
              <a:t>Capability</a:t>
            </a:r>
            <a:r>
              <a:rPr lang="es-ES" b="1" i="1" dirty="0"/>
              <a:t> </a:t>
            </a:r>
            <a:r>
              <a:rPr lang="es-ES" b="1" i="1" dirty="0" err="1"/>
              <a:t>Maturity</a:t>
            </a:r>
            <a:r>
              <a:rPr lang="es-ES" b="1" i="1" dirty="0"/>
              <a:t> </a:t>
            </a:r>
            <a:r>
              <a:rPr lang="es-ES" b="1" i="1" dirty="0" err="1"/>
              <a:t>Model</a:t>
            </a:r>
            <a:r>
              <a:rPr lang="es-ES" b="1" i="1" dirty="0"/>
              <a:t> (SW-CMM) </a:t>
            </a:r>
            <a:endParaRPr lang="es-ES" dirty="0"/>
          </a:p>
          <a:p>
            <a:pPr lvl="0"/>
            <a:r>
              <a:rPr lang="es-ES" b="1" i="1" dirty="0" err="1"/>
              <a:t>Capability</a:t>
            </a:r>
            <a:r>
              <a:rPr lang="es-ES" b="1" i="1" dirty="0"/>
              <a:t> </a:t>
            </a:r>
            <a:r>
              <a:rPr lang="es-ES" b="1" i="1" dirty="0" err="1"/>
              <a:t>Maturity</a:t>
            </a:r>
            <a:r>
              <a:rPr lang="es-ES" b="1" i="1" dirty="0"/>
              <a:t> </a:t>
            </a:r>
            <a:r>
              <a:rPr lang="es-ES" b="1" i="1" dirty="0" err="1"/>
              <a:t>Model</a:t>
            </a:r>
            <a:r>
              <a:rPr lang="es-ES" b="1" i="1" dirty="0"/>
              <a:t> </a:t>
            </a:r>
            <a:r>
              <a:rPr lang="es-ES" b="1" i="1" dirty="0" err="1"/>
              <a:t>Integration</a:t>
            </a:r>
            <a:r>
              <a:rPr lang="es-ES" b="1" i="1" dirty="0"/>
              <a:t> </a:t>
            </a:r>
            <a:r>
              <a:rPr lang="es-ES" b="1" i="1" dirty="0" err="1"/>
              <a:t>for</a:t>
            </a:r>
            <a:r>
              <a:rPr lang="es-ES" b="1" i="1" dirty="0"/>
              <a:t> </a:t>
            </a:r>
            <a:r>
              <a:rPr lang="es-ES" b="1" i="1" dirty="0" err="1"/>
              <a:t>Development</a:t>
            </a:r>
            <a:r>
              <a:rPr lang="es-ES" b="1" i="1" dirty="0"/>
              <a:t> (CMMI-DEV) </a:t>
            </a:r>
            <a:endParaRPr lang="es-ES" dirty="0"/>
          </a:p>
          <a:p>
            <a:pPr lvl="0"/>
            <a:r>
              <a:rPr lang="es-ES" b="1" i="1" dirty="0"/>
              <a:t>Big </a:t>
            </a:r>
            <a:r>
              <a:rPr lang="es-ES" b="1" i="1" dirty="0" err="1"/>
              <a:t>Design</a:t>
            </a:r>
            <a:r>
              <a:rPr lang="es-ES" b="1" i="1" dirty="0"/>
              <a:t> Up Front (BDUF) </a:t>
            </a:r>
            <a:endParaRPr lang="es-ES" dirty="0"/>
          </a:p>
          <a:p>
            <a:pPr lvl="0"/>
            <a:r>
              <a:rPr lang="es-ES" b="1" i="1" dirty="0" err="1"/>
              <a:t>Cleanroom</a:t>
            </a:r>
            <a:r>
              <a:rPr lang="es-ES" b="1" i="1" dirty="0"/>
              <a:t> Software </a:t>
            </a:r>
            <a:r>
              <a:rPr lang="es-ES" b="1" i="1" dirty="0" err="1"/>
              <a:t>Engineering</a:t>
            </a:r>
            <a:r>
              <a:rPr lang="es-ES" b="1" i="1" dirty="0"/>
              <a:t> </a:t>
            </a:r>
            <a:endParaRPr lang="es-ES" dirty="0"/>
          </a:p>
          <a:p>
            <a:pPr lvl="0"/>
            <a:r>
              <a:rPr lang="es-ES" b="1" i="1" dirty="0" err="1"/>
              <a:t>Rational</a:t>
            </a:r>
            <a:r>
              <a:rPr lang="es-ES" b="1" i="1" dirty="0"/>
              <a:t> </a:t>
            </a:r>
            <a:r>
              <a:rPr lang="es-ES" b="1" i="1" dirty="0" err="1"/>
              <a:t>Unified</a:t>
            </a:r>
            <a:r>
              <a:rPr lang="es-ES" b="1" i="1" dirty="0"/>
              <a:t> </a:t>
            </a:r>
            <a:r>
              <a:rPr lang="es-ES" b="1" i="1" dirty="0" err="1"/>
              <a:t>Process</a:t>
            </a:r>
            <a:r>
              <a:rPr lang="es-ES" b="1" i="1" dirty="0"/>
              <a:t> (RUP) </a:t>
            </a:r>
            <a:endParaRPr lang="es-ES" dirty="0"/>
          </a:p>
          <a:p>
            <a:pPr lvl="0"/>
            <a:r>
              <a:rPr lang="es-ES" b="1" i="1" dirty="0" err="1"/>
              <a:t>Essential</a:t>
            </a:r>
            <a:r>
              <a:rPr lang="es-ES" b="1" i="1" dirty="0"/>
              <a:t> </a:t>
            </a:r>
            <a:r>
              <a:rPr lang="es-ES" b="1" i="1" dirty="0" err="1"/>
              <a:t>Unified</a:t>
            </a:r>
            <a:r>
              <a:rPr lang="es-ES" b="1" i="1" dirty="0"/>
              <a:t> </a:t>
            </a:r>
            <a:r>
              <a:rPr lang="es-ES" b="1" i="1" dirty="0" err="1"/>
              <a:t>Process</a:t>
            </a:r>
            <a:r>
              <a:rPr lang="es-ES" b="1" i="1" dirty="0"/>
              <a:t> </a:t>
            </a:r>
            <a:r>
              <a:rPr lang="es-ES" b="1" i="1" dirty="0" err="1"/>
              <a:t>for</a:t>
            </a:r>
            <a:r>
              <a:rPr lang="es-ES" b="1" i="1" dirty="0"/>
              <a:t> Software </a:t>
            </a:r>
            <a:r>
              <a:rPr lang="es-ES" b="1" i="1" dirty="0" err="1"/>
              <a:t>Development</a:t>
            </a:r>
            <a:r>
              <a:rPr lang="es-ES" b="1" i="1" dirty="0"/>
              <a:t> (</a:t>
            </a:r>
            <a:r>
              <a:rPr lang="es-ES" b="1" i="1" dirty="0" err="1"/>
              <a:t>EssUP</a:t>
            </a:r>
            <a:r>
              <a:rPr lang="es-ES" b="1" i="1" dirty="0"/>
              <a:t>) </a:t>
            </a:r>
            <a:endParaRPr lang="es-ES" dirty="0"/>
          </a:p>
          <a:p>
            <a:pPr lvl="0"/>
            <a:r>
              <a:rPr lang="es-ES" b="1" i="1" dirty="0" err="1"/>
              <a:t>Fusebox</a:t>
            </a:r>
            <a:r>
              <a:rPr lang="es-ES" b="1" i="1" dirty="0"/>
              <a:t> </a:t>
            </a:r>
            <a:r>
              <a:rPr lang="es-ES" b="1" i="1" dirty="0" err="1"/>
              <a:t>Lifecycle</a:t>
            </a:r>
            <a:r>
              <a:rPr lang="es-ES" b="1" i="1" dirty="0"/>
              <a:t> </a:t>
            </a:r>
            <a:r>
              <a:rPr lang="es-ES" b="1" i="1" dirty="0" err="1"/>
              <a:t>Process</a:t>
            </a:r>
            <a:r>
              <a:rPr lang="es-ES" b="1" i="1" dirty="0"/>
              <a:t> (</a:t>
            </a:r>
            <a:r>
              <a:rPr lang="es-ES" b="1" i="1" dirty="0" err="1"/>
              <a:t>FLiP</a:t>
            </a:r>
            <a:r>
              <a:rPr lang="es-ES" b="1" i="1" dirty="0"/>
              <a:t>) </a:t>
            </a:r>
            <a:endParaRPr lang="es-ES" dirty="0"/>
          </a:p>
          <a:p>
            <a:pPr lvl="0"/>
            <a:r>
              <a:rPr lang="es-ES" b="1" i="1" dirty="0"/>
              <a:t>Software </a:t>
            </a:r>
            <a:r>
              <a:rPr lang="es-ES" b="1" i="1" dirty="0" err="1"/>
              <a:t>Process</a:t>
            </a:r>
            <a:r>
              <a:rPr lang="es-ES" b="1" i="1" dirty="0"/>
              <a:t> </a:t>
            </a:r>
            <a:r>
              <a:rPr lang="es-ES" b="1" i="1" dirty="0" err="1"/>
              <a:t>Improvement</a:t>
            </a:r>
            <a:r>
              <a:rPr lang="es-ES" b="1" i="1" dirty="0"/>
              <a:t> and </a:t>
            </a:r>
            <a:r>
              <a:rPr lang="es-ES" b="1" i="1" dirty="0" err="1"/>
              <a:t>Capability</a:t>
            </a:r>
            <a:r>
              <a:rPr lang="es-ES" b="1" i="1" dirty="0"/>
              <a:t> </a:t>
            </a:r>
            <a:r>
              <a:rPr lang="es-ES" b="1" i="1" dirty="0" err="1"/>
              <a:t>dEtermination</a:t>
            </a:r>
            <a:r>
              <a:rPr lang="es-ES" b="1" i="1" dirty="0"/>
              <a:t> (SPICE) </a:t>
            </a:r>
            <a:endParaRPr lang="es-ES" dirty="0"/>
          </a:p>
          <a:p>
            <a:pPr lvl="0"/>
            <a:r>
              <a:rPr lang="es-ES" b="1" i="1" dirty="0"/>
              <a:t>Métrica </a:t>
            </a:r>
            <a:endParaRPr lang="es-ES" dirty="0"/>
          </a:p>
          <a:p>
            <a:pPr lvl="0"/>
            <a:r>
              <a:rPr lang="es-ES" b="1" i="1" dirty="0"/>
              <a:t>Jackson </a:t>
            </a:r>
            <a:r>
              <a:rPr lang="es-ES" b="1" i="1" dirty="0" err="1"/>
              <a:t>System</a:t>
            </a:r>
            <a:r>
              <a:rPr lang="es-ES" b="1" i="1" dirty="0"/>
              <a:t> </a:t>
            </a:r>
            <a:r>
              <a:rPr lang="es-ES" b="1" i="1" dirty="0" err="1"/>
              <a:t>Development</a:t>
            </a:r>
            <a:r>
              <a:rPr lang="es-ES" b="1" i="1" dirty="0"/>
              <a:t> (JSD) </a:t>
            </a:r>
            <a:endParaRPr lang="es-ES" dirty="0"/>
          </a:p>
          <a:p>
            <a:pPr lvl="0"/>
            <a:r>
              <a:rPr lang="es-ES" b="1" i="1" dirty="0" err="1"/>
              <a:t>Joint</a:t>
            </a:r>
            <a:r>
              <a:rPr lang="es-ES" b="1" i="1" dirty="0"/>
              <a:t> </a:t>
            </a:r>
            <a:r>
              <a:rPr lang="es-ES" b="1" i="1" dirty="0" err="1"/>
              <a:t>Application</a:t>
            </a:r>
            <a:r>
              <a:rPr lang="es-ES" b="1" i="1" dirty="0"/>
              <a:t> </a:t>
            </a:r>
            <a:r>
              <a:rPr lang="es-ES" b="1" i="1" dirty="0" err="1"/>
              <a:t>Development</a:t>
            </a:r>
            <a:r>
              <a:rPr lang="es-ES" b="1" i="1" dirty="0"/>
              <a:t> (JAD) </a:t>
            </a:r>
            <a:endParaRPr lang="es-ES" dirty="0"/>
          </a:p>
          <a:p>
            <a:pPr lvl="0"/>
            <a:r>
              <a:rPr lang="es-ES" b="1" i="1" dirty="0"/>
              <a:t>Open </a:t>
            </a:r>
            <a:r>
              <a:rPr lang="es-ES" b="1" i="1" dirty="0" err="1"/>
              <a:t>Unified</a:t>
            </a:r>
            <a:r>
              <a:rPr lang="es-ES" b="1" i="1" dirty="0"/>
              <a:t> </a:t>
            </a:r>
            <a:r>
              <a:rPr lang="es-ES" b="1" i="1" dirty="0" err="1"/>
              <a:t>Process</a:t>
            </a:r>
            <a:r>
              <a:rPr lang="es-ES" b="1" i="1" dirty="0"/>
              <a:t> (</a:t>
            </a:r>
            <a:r>
              <a:rPr lang="es-ES" b="1" i="1" dirty="0" err="1"/>
              <a:t>OpenUP</a:t>
            </a:r>
            <a:r>
              <a:rPr lang="es-ES" b="1" i="1" dirty="0"/>
              <a:t>)</a:t>
            </a:r>
            <a:endParaRPr lang="es-ES" dirty="0"/>
          </a:p>
          <a:p>
            <a:pPr>
              <a:buNone/>
            </a:pP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s-ES" b="1" i="1" dirty="0"/>
              <a:t>Extreme </a:t>
            </a:r>
            <a:r>
              <a:rPr lang="es-ES" b="1" i="1" dirty="0" err="1"/>
              <a:t>Programming</a:t>
            </a:r>
            <a:r>
              <a:rPr lang="es-ES" b="1" i="1" dirty="0"/>
              <a:t> (XP) </a:t>
            </a:r>
            <a:endParaRPr lang="es-ES" dirty="0"/>
          </a:p>
          <a:p>
            <a:pPr lvl="0"/>
            <a:r>
              <a:rPr lang="es-ES" b="1" i="1" dirty="0" err="1"/>
              <a:t>Scrum</a:t>
            </a:r>
            <a:r>
              <a:rPr lang="es-ES" b="1" i="1" dirty="0"/>
              <a:t> </a:t>
            </a:r>
            <a:endParaRPr lang="es-ES" dirty="0"/>
          </a:p>
          <a:p>
            <a:pPr lvl="0"/>
            <a:r>
              <a:rPr lang="es-ES" b="1" i="1" dirty="0"/>
              <a:t>Agile </a:t>
            </a:r>
            <a:r>
              <a:rPr lang="es-ES" b="1" i="1" dirty="0" err="1"/>
              <a:t>Modeling</a:t>
            </a:r>
            <a:r>
              <a:rPr lang="es-ES" b="1" i="1" dirty="0"/>
              <a:t> </a:t>
            </a:r>
            <a:r>
              <a:rPr lang="es-ES" b="1" i="1" dirty="0" err="1"/>
              <a:t>Adaptive</a:t>
            </a:r>
            <a:r>
              <a:rPr lang="es-ES" b="1" i="1" dirty="0"/>
              <a:t> Software </a:t>
            </a:r>
            <a:r>
              <a:rPr lang="es-ES" b="1" i="1" dirty="0" err="1"/>
              <a:t>Development</a:t>
            </a:r>
            <a:r>
              <a:rPr lang="es-ES" b="1" i="1" dirty="0"/>
              <a:t> (ASD) </a:t>
            </a:r>
            <a:endParaRPr lang="es-ES" dirty="0"/>
          </a:p>
          <a:p>
            <a:pPr lvl="0"/>
            <a:r>
              <a:rPr lang="es-ES" b="1" i="1" dirty="0" err="1"/>
              <a:t>Crystal</a:t>
            </a:r>
            <a:r>
              <a:rPr lang="es-ES" b="1" i="1" dirty="0"/>
              <a:t> Clear </a:t>
            </a:r>
            <a:endParaRPr lang="es-ES" dirty="0"/>
          </a:p>
          <a:p>
            <a:pPr lvl="0"/>
            <a:r>
              <a:rPr lang="es-ES" b="1" i="1" dirty="0" err="1"/>
              <a:t>Dynamic</a:t>
            </a:r>
            <a:r>
              <a:rPr lang="es-ES" b="1" i="1" dirty="0"/>
              <a:t> </a:t>
            </a:r>
            <a:r>
              <a:rPr lang="es-ES" b="1" i="1" dirty="0" err="1"/>
              <a:t>Systems</a:t>
            </a:r>
            <a:r>
              <a:rPr lang="es-ES" b="1" i="1" dirty="0"/>
              <a:t> </a:t>
            </a:r>
            <a:r>
              <a:rPr lang="es-ES" b="1" i="1" dirty="0" err="1"/>
              <a:t>Development</a:t>
            </a:r>
            <a:r>
              <a:rPr lang="es-ES" b="1" i="1" dirty="0"/>
              <a:t> </a:t>
            </a:r>
            <a:r>
              <a:rPr lang="es-ES" b="1" i="1" dirty="0" err="1"/>
              <a:t>Method</a:t>
            </a:r>
            <a:r>
              <a:rPr lang="es-ES" b="1" i="1" dirty="0"/>
              <a:t> (DSDM) </a:t>
            </a:r>
            <a:endParaRPr lang="es-ES" dirty="0"/>
          </a:p>
          <a:p>
            <a:pPr lvl="0"/>
            <a:r>
              <a:rPr lang="es-ES" b="1" i="1" dirty="0" err="1"/>
              <a:t>Feature</a:t>
            </a:r>
            <a:r>
              <a:rPr lang="es-ES" b="1" i="1" dirty="0"/>
              <a:t> </a:t>
            </a:r>
            <a:r>
              <a:rPr lang="es-ES" b="1" i="1" dirty="0" err="1"/>
              <a:t>Driven</a:t>
            </a:r>
            <a:r>
              <a:rPr lang="es-ES" b="1" i="1" dirty="0"/>
              <a:t> </a:t>
            </a:r>
            <a:r>
              <a:rPr lang="es-ES" b="1" i="1" dirty="0" err="1"/>
              <a:t>Development</a:t>
            </a:r>
            <a:r>
              <a:rPr lang="es-ES" b="1" i="1" dirty="0"/>
              <a:t> (FDD) </a:t>
            </a:r>
            <a:endParaRPr lang="es-ES" dirty="0"/>
          </a:p>
          <a:p>
            <a:pPr lvl="0"/>
            <a:r>
              <a:rPr lang="es-ES" b="1" i="1" dirty="0"/>
              <a:t>Lean Software </a:t>
            </a:r>
            <a:r>
              <a:rPr lang="es-ES" b="1" i="1" dirty="0" err="1"/>
              <a:t>Development</a:t>
            </a:r>
            <a:r>
              <a:rPr lang="es-ES" b="1" i="1" dirty="0"/>
              <a:t> (LSD) </a:t>
            </a:r>
            <a:endParaRPr lang="es-ES" dirty="0"/>
          </a:p>
          <a:p>
            <a:pPr lvl="0"/>
            <a:r>
              <a:rPr lang="es-ES" b="1" i="1" dirty="0"/>
              <a:t>Agile </a:t>
            </a:r>
            <a:r>
              <a:rPr lang="es-ES" b="1" i="1" dirty="0" err="1"/>
              <a:t>Unified</a:t>
            </a:r>
            <a:r>
              <a:rPr lang="es-ES" b="1" i="1" dirty="0"/>
              <a:t> </a:t>
            </a:r>
            <a:r>
              <a:rPr lang="es-ES" b="1" i="1" dirty="0" err="1"/>
              <a:t>Process</a:t>
            </a:r>
            <a:r>
              <a:rPr lang="es-ES" b="1" i="1" dirty="0"/>
              <a:t> (AUP) </a:t>
            </a:r>
            <a:endParaRPr lang="es-ES" dirty="0"/>
          </a:p>
          <a:p>
            <a:pPr lvl="0"/>
            <a:r>
              <a:rPr lang="es-ES" b="1" i="1" dirty="0"/>
              <a:t>Software </a:t>
            </a:r>
            <a:r>
              <a:rPr lang="es-ES" b="1" i="1" dirty="0" err="1"/>
              <a:t>Development</a:t>
            </a:r>
            <a:r>
              <a:rPr lang="es-ES" b="1" i="1" dirty="0"/>
              <a:t> </a:t>
            </a:r>
            <a:r>
              <a:rPr lang="es-ES" b="1" i="1" dirty="0" err="1"/>
              <a:t>Rhythms</a:t>
            </a:r>
            <a:r>
              <a:rPr lang="es-ES" b="1" i="1" dirty="0"/>
              <a:t> </a:t>
            </a:r>
            <a:endParaRPr lang="es-ES" dirty="0"/>
          </a:p>
          <a:p>
            <a:pPr lvl="0"/>
            <a:r>
              <a:rPr lang="es-ES" b="1" i="1" dirty="0"/>
              <a:t>Agile </a:t>
            </a:r>
            <a:r>
              <a:rPr lang="es-ES" b="1" i="1" dirty="0" err="1"/>
              <a:t>Documentation</a:t>
            </a:r>
            <a:r>
              <a:rPr lang="es-ES" b="1" i="1" dirty="0"/>
              <a:t> </a:t>
            </a:r>
            <a:endParaRPr lang="es-ES" dirty="0"/>
          </a:p>
          <a:p>
            <a:pPr lvl="0"/>
            <a:r>
              <a:rPr lang="es-ES" b="1" i="1" dirty="0"/>
              <a:t>ICONIX </a:t>
            </a:r>
            <a:r>
              <a:rPr lang="es-ES" b="1" i="1" dirty="0" err="1"/>
              <a:t>Process</a:t>
            </a:r>
            <a:r>
              <a:rPr lang="es-ES" b="1" i="1" dirty="0"/>
              <a:t> </a:t>
            </a:r>
            <a:endParaRPr lang="es-ES" dirty="0"/>
          </a:p>
          <a:p>
            <a:pPr lvl="0"/>
            <a:r>
              <a:rPr lang="es-ES" b="1" i="1" dirty="0"/>
              <a:t>Microsoft </a:t>
            </a:r>
            <a:r>
              <a:rPr lang="es-ES" b="1" i="1" dirty="0" err="1"/>
              <a:t>Solutions</a:t>
            </a:r>
            <a:r>
              <a:rPr lang="es-ES" b="1" i="1" dirty="0"/>
              <a:t> Framework (MSF) </a:t>
            </a:r>
            <a:endParaRPr lang="es-ES" dirty="0"/>
          </a:p>
          <a:p>
            <a:pPr lvl="0"/>
            <a:r>
              <a:rPr lang="es-ES" b="1" i="1" dirty="0"/>
              <a:t>Agile Data </a:t>
            </a:r>
            <a:r>
              <a:rPr lang="es-ES" b="1" i="1" dirty="0" err="1"/>
              <a:t>Method</a:t>
            </a:r>
            <a:r>
              <a:rPr lang="es-ES" b="1" i="1" dirty="0"/>
              <a:t> </a:t>
            </a:r>
            <a:endParaRPr lang="es-ES" dirty="0"/>
          </a:p>
          <a:p>
            <a:pPr lvl="0"/>
            <a:r>
              <a:rPr lang="es-ES" b="1" i="1" dirty="0" err="1"/>
              <a:t>Database</a:t>
            </a:r>
            <a:r>
              <a:rPr lang="es-ES" b="1" i="1" dirty="0"/>
              <a:t> </a:t>
            </a:r>
            <a:r>
              <a:rPr lang="es-ES" b="1" i="1" dirty="0" err="1"/>
              <a:t>Refactoring</a:t>
            </a:r>
            <a:r>
              <a:rPr lang="es-ES" b="1" i="1" dirty="0"/>
              <a:t> </a:t>
            </a:r>
            <a:endParaRPr lang="es-ES" dirty="0"/>
          </a:p>
          <a:p>
            <a:r>
              <a:rPr lang="es-ES" b="1" i="1" dirty="0" err="1"/>
              <a:t>LeanCMMI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METODOLOGIA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ES" dirty="0" err="1"/>
              <a:t>Metodologias</a:t>
            </a:r>
            <a:r>
              <a:rPr lang="es-ES" dirty="0"/>
              <a:t> Agiles</a:t>
            </a:r>
          </a:p>
        </p:txBody>
      </p:sp>
    </p:spTree>
  </p:cSld>
  <p:clrMapOvr>
    <a:masterClrMapping/>
  </p:clrMapOvr>
  <p:transition spd="slow" advTm="7000">
    <p:dissolve/>
    <p:sndAc>
      <p:stSnd>
        <p:snd r:embed="rId2" name="camera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131</TotalTime>
  <Words>838</Words>
  <Application>Microsoft Office PowerPoint</Application>
  <PresentationFormat>Presentación en pantalla (4:3)</PresentationFormat>
  <Paragraphs>225</Paragraphs>
  <Slides>13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Narrow</vt:lpstr>
      <vt:lpstr>Calibri</vt:lpstr>
      <vt:lpstr>Constantia</vt:lpstr>
      <vt:lpstr>Wingdings</vt:lpstr>
      <vt:lpstr>Wingdings 2</vt:lpstr>
      <vt:lpstr>Papel</vt:lpstr>
      <vt:lpstr>PHOTO-PAINT</vt:lpstr>
      <vt:lpstr>Unión Bolivariana </vt:lpstr>
      <vt:lpstr>METODOLOGIA DE DESARROLLODE SOFTWARE EN V O DE CUATRO NIVELES </vt:lpstr>
      <vt:lpstr>El metodo enV representacion grafica del ciclo de vida de desarrollo del Sistema</vt:lpstr>
      <vt:lpstr>El metodo enV representacion grafica del ciclo de vida de desarrollo del Sistema</vt:lpstr>
      <vt:lpstr>En general las metodologias </vt:lpstr>
      <vt:lpstr>Etapas de la Metodología</vt:lpstr>
      <vt:lpstr>Fases que Agrupan estos procesos</vt:lpstr>
      <vt:lpstr>Diferentes metodologias diversos ciclos de vida del desarrollo de software</vt:lpstr>
      <vt:lpstr>TIPOS DE METODOLOGIA</vt:lpstr>
      <vt:lpstr>Base de la Metodología – El Modelo “V”</vt:lpstr>
      <vt:lpstr>Base de la Metodología – El Modelo “V”</vt:lpstr>
      <vt:lpstr>El Modelo en V o de Cuatro Niveles Ciclo de desarrollo de un proyecto</vt:lpstr>
      <vt:lpstr>Presentación de PowerPoint</vt:lpstr>
    </vt:vector>
  </TitlesOfParts>
  <Company>kamaleon-mod.com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DE DESARROLLODE SOFTWARE EN V O DE CUATRO NIVELES </dc:title>
  <dc:creator>Windows Kamaleon</dc:creator>
  <cp:lastModifiedBy>Doris Omaira Alpala Cumbalaza</cp:lastModifiedBy>
  <cp:revision>19</cp:revision>
  <dcterms:created xsi:type="dcterms:W3CDTF">2009-07-08T20:02:11Z</dcterms:created>
  <dcterms:modified xsi:type="dcterms:W3CDTF">2021-09-04T02:16:17Z</dcterms:modified>
</cp:coreProperties>
</file>