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8EC4645-6D67-4461-B82E-F14C574D99A2}" type="datetimeFigureOut">
              <a:rPr lang="es-CO" smtClean="0"/>
              <a:t>4/09/2021</a:t>
            </a:fld>
            <a:endParaRPr lang="es-CO"/>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CO"/>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77546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EC4645-6D67-4461-B82E-F14C574D99A2}" type="datetimeFigureOut">
              <a:rPr lang="es-CO" smtClean="0"/>
              <a:t>4/09/2021</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719824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EC4645-6D67-4461-B82E-F14C574D99A2}" type="datetimeFigureOut">
              <a:rPr lang="es-CO" smtClean="0"/>
              <a:t>4/09/2021</a:t>
            </a:fld>
            <a:endParaRPr lang="es-CO"/>
          </a:p>
        </p:txBody>
      </p:sp>
      <p:sp>
        <p:nvSpPr>
          <p:cNvPr id="5" name="Footer Placeholder 4"/>
          <p:cNvSpPr>
            <a:spLocks noGrp="1"/>
          </p:cNvSpPr>
          <p:nvPr>
            <p:ph type="ftr" sz="quarter" idx="11"/>
          </p:nvPr>
        </p:nvSpPr>
        <p:spPr/>
        <p:txBody>
          <a:bodyPr/>
          <a:lstStyle/>
          <a:p>
            <a:endParaRPr lang="es-CO"/>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670398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EC4645-6D67-4461-B82E-F14C574D99A2}" type="datetimeFigureOut">
              <a:rPr lang="es-CO" smtClean="0"/>
              <a:t>4/09/2021</a:t>
            </a:fld>
            <a:endParaRPr lang="es-CO"/>
          </a:p>
        </p:txBody>
      </p:sp>
      <p:sp>
        <p:nvSpPr>
          <p:cNvPr id="5" name="Footer Placeholder 4"/>
          <p:cNvSpPr>
            <a:spLocks noGrp="1"/>
          </p:cNvSpPr>
          <p:nvPr>
            <p:ph type="ftr" sz="quarter" idx="11"/>
          </p:nvPr>
        </p:nvSpPr>
        <p:spPr/>
        <p:txBody>
          <a:bodyPr/>
          <a:lstStyle/>
          <a:p>
            <a:endParaRPr lang="es-CO"/>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2990177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EC4645-6D67-4461-B82E-F14C574D99A2}" type="datetimeFigureOut">
              <a:rPr lang="es-CO" smtClean="0"/>
              <a:t>4/09/2021</a:t>
            </a:fld>
            <a:endParaRPr lang="es-CO"/>
          </a:p>
        </p:txBody>
      </p:sp>
      <p:sp>
        <p:nvSpPr>
          <p:cNvPr id="5" name="Footer Placeholder 4"/>
          <p:cNvSpPr>
            <a:spLocks noGrp="1"/>
          </p:cNvSpPr>
          <p:nvPr>
            <p:ph type="ftr" sz="quarter" idx="11"/>
          </p:nvPr>
        </p:nvSpPr>
        <p:spPr/>
        <p:txBody>
          <a:bodyPr/>
          <a:lstStyle/>
          <a:p>
            <a:endParaRPr lang="es-CO"/>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2078149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8EC4645-6D67-4461-B82E-F14C574D99A2}" type="datetimeFigureOut">
              <a:rPr lang="es-CO" smtClean="0"/>
              <a:t>4/09/2021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3764334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8EC4645-6D67-4461-B82E-F14C574D99A2}" type="datetimeFigureOut">
              <a:rPr lang="es-CO" smtClean="0"/>
              <a:t>4/09/2021</a:t>
            </a:fld>
            <a:endParaRPr lang="es-CO"/>
          </a:p>
        </p:txBody>
      </p:sp>
      <p:sp>
        <p:nvSpPr>
          <p:cNvPr id="8" name="Footer Placeholder 7"/>
          <p:cNvSpPr>
            <a:spLocks noGrp="1"/>
          </p:cNvSpPr>
          <p:nvPr>
            <p:ph type="ftr" sz="quarter" idx="11"/>
          </p:nvPr>
        </p:nvSpPr>
        <p:spPr>
          <a:xfrm>
            <a:off x="561111" y="6391838"/>
            <a:ext cx="3644282" cy="304801"/>
          </a:xfrm>
        </p:spPr>
        <p:txBody>
          <a:bodyPr/>
          <a:lstStyle/>
          <a:p>
            <a:endParaRPr lang="es-CO"/>
          </a:p>
        </p:txBody>
      </p:sp>
      <p:sp>
        <p:nvSpPr>
          <p:cNvPr id="9" name="Slide Number Placeholder 8"/>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307385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8EC4645-6D67-4461-B82E-F14C574D99A2}" type="datetimeFigureOut">
              <a:rPr lang="es-CO" smtClean="0"/>
              <a:t>4/09/2021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1172946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8EC4645-6D67-4461-B82E-F14C574D99A2}" type="datetimeFigureOut">
              <a:rPr lang="es-CO" smtClean="0"/>
              <a:t>4/09/2021</a:t>
            </a:fld>
            <a:endParaRPr lang="es-CO"/>
          </a:p>
        </p:txBody>
      </p:sp>
      <p:sp>
        <p:nvSpPr>
          <p:cNvPr id="5" name="Footer Placeholder 4"/>
          <p:cNvSpPr>
            <a:spLocks noGrp="1"/>
          </p:cNvSpPr>
          <p:nvPr>
            <p:ph type="ftr" sz="quarter" idx="11"/>
          </p:nvPr>
        </p:nvSpPr>
        <p:spPr/>
        <p:txBody>
          <a:bodyPr/>
          <a:lstStyle/>
          <a:p>
            <a:endParaRPr lang="es-CO"/>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187448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EC4645-6D67-4461-B82E-F14C574D99A2}" type="datetimeFigureOut">
              <a:rPr lang="es-CO" smtClean="0"/>
              <a:t>4/09/2021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307138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8EC4645-6D67-4461-B82E-F14C574D99A2}" type="datetimeFigureOut">
              <a:rPr lang="es-CO" smtClean="0"/>
              <a:t>4/09/2021</a:t>
            </a:fld>
            <a:endParaRPr lang="es-CO"/>
          </a:p>
        </p:txBody>
      </p:sp>
      <p:sp>
        <p:nvSpPr>
          <p:cNvPr id="5" name="Footer Placeholder 4"/>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2648934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8EC4645-6D67-4461-B82E-F14C574D99A2}" type="datetimeFigureOut">
              <a:rPr lang="es-CO" smtClean="0"/>
              <a:t>4/09/2021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416853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8EC4645-6D67-4461-B82E-F14C574D99A2}" type="datetimeFigureOut">
              <a:rPr lang="es-CO" smtClean="0"/>
              <a:t>4/09/2021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201206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8EC4645-6D67-4461-B82E-F14C574D99A2}" type="datetimeFigureOut">
              <a:rPr lang="es-CO" smtClean="0"/>
              <a:t>4/09/2021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365139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EC4645-6D67-4461-B82E-F14C574D99A2}" type="datetimeFigureOut">
              <a:rPr lang="es-CO" smtClean="0"/>
              <a:t>4/09/2021</a:t>
            </a:fld>
            <a:endParaRPr lang="es-CO"/>
          </a:p>
        </p:txBody>
      </p:sp>
      <p:sp>
        <p:nvSpPr>
          <p:cNvPr id="3" name="Footer Placeholder 2"/>
          <p:cNvSpPr>
            <a:spLocks noGrp="1"/>
          </p:cNvSpPr>
          <p:nvPr>
            <p:ph type="ftr" sz="quarter" idx="11"/>
          </p:nvPr>
        </p:nvSpPr>
        <p:spPr/>
        <p:txBody>
          <a:bodyPr/>
          <a:lstStyle/>
          <a:p>
            <a:endParaRPr lang="es-CO"/>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1990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EC4645-6D67-4461-B82E-F14C574D99A2}" type="datetimeFigureOut">
              <a:rPr lang="es-CO" smtClean="0"/>
              <a:t>4/09/2021</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3155902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8EC4645-6D67-4461-B82E-F14C574D99A2}" type="datetimeFigureOut">
              <a:rPr lang="es-CO" smtClean="0"/>
              <a:t>4/09/2021</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AEA8CF5-A02F-4E61-B68E-619F649A60D6}" type="slidenum">
              <a:rPr lang="es-CO" smtClean="0"/>
              <a:t>‹Nº›</a:t>
            </a:fld>
            <a:endParaRPr lang="es-CO"/>
          </a:p>
        </p:txBody>
      </p:sp>
    </p:spTree>
    <p:extLst>
      <p:ext uri="{BB962C8B-B14F-4D97-AF65-F5344CB8AC3E}">
        <p14:creationId xmlns:p14="http://schemas.microsoft.com/office/powerpoint/2010/main" val="249445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8EC4645-6D67-4461-B82E-F14C574D99A2}" type="datetimeFigureOut">
              <a:rPr lang="es-CO" smtClean="0"/>
              <a:t>4/09/2021</a:t>
            </a:fld>
            <a:endParaRPr lang="es-CO"/>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CO"/>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AEA8CF5-A02F-4E61-B68E-619F649A60D6}" type="slidenum">
              <a:rPr lang="es-CO" smtClean="0"/>
              <a:t>‹Nº›</a:t>
            </a:fld>
            <a:endParaRPr lang="es-CO"/>
          </a:p>
        </p:txBody>
      </p:sp>
    </p:spTree>
    <p:extLst>
      <p:ext uri="{BB962C8B-B14F-4D97-AF65-F5344CB8AC3E}">
        <p14:creationId xmlns:p14="http://schemas.microsoft.com/office/powerpoint/2010/main" val="3141103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A335A-3FE3-4B69-8CD0-05746ECCE302}"/>
              </a:ext>
            </a:extLst>
          </p:cNvPr>
          <p:cNvSpPr>
            <a:spLocks noGrp="1"/>
          </p:cNvSpPr>
          <p:nvPr>
            <p:ph type="ctrTitle"/>
          </p:nvPr>
        </p:nvSpPr>
        <p:spPr/>
        <p:txBody>
          <a:bodyPr/>
          <a:lstStyle/>
          <a:p>
            <a:r>
              <a:rPr lang="es-CO" dirty="0"/>
              <a:t>METODOS AGILES</a:t>
            </a:r>
          </a:p>
        </p:txBody>
      </p:sp>
      <p:sp>
        <p:nvSpPr>
          <p:cNvPr id="3" name="Subtítulo 2">
            <a:extLst>
              <a:ext uri="{FF2B5EF4-FFF2-40B4-BE49-F238E27FC236}">
                <a16:creationId xmlns:a16="http://schemas.microsoft.com/office/drawing/2014/main" id="{036EC05D-CA23-475F-B86B-F8D39A3C7286}"/>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361910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F2068-CF55-4B95-87C3-FA96C0FD2DF3}"/>
              </a:ext>
            </a:extLst>
          </p:cNvPr>
          <p:cNvSpPr>
            <a:spLocks noGrp="1"/>
          </p:cNvSpPr>
          <p:nvPr>
            <p:ph type="title"/>
          </p:nvPr>
        </p:nvSpPr>
        <p:spPr/>
        <p:txBody>
          <a:bodyPr/>
          <a:lstStyle/>
          <a:p>
            <a:r>
              <a:rPr lang="es-CO" b="1" i="0" dirty="0">
                <a:solidFill>
                  <a:schemeClr val="bg1"/>
                </a:solidFill>
                <a:effectLst/>
                <a:latin typeface="Lato"/>
              </a:rPr>
              <a:t>Programación extrema (XP)</a:t>
            </a:r>
            <a:br>
              <a:rPr lang="es-CO" b="1" i="0" dirty="0">
                <a:solidFill>
                  <a:srgbClr val="191919"/>
                </a:solidFill>
                <a:effectLst/>
                <a:latin typeface="Lato"/>
              </a:rPr>
            </a:br>
            <a:endParaRPr lang="es-CO" dirty="0"/>
          </a:p>
        </p:txBody>
      </p:sp>
      <p:sp>
        <p:nvSpPr>
          <p:cNvPr id="3" name="Marcador de contenido 2">
            <a:extLst>
              <a:ext uri="{FF2B5EF4-FFF2-40B4-BE49-F238E27FC236}">
                <a16:creationId xmlns:a16="http://schemas.microsoft.com/office/drawing/2014/main" id="{35869B29-BD50-4309-AF8D-658707BD1E55}"/>
              </a:ext>
            </a:extLst>
          </p:cNvPr>
          <p:cNvSpPr>
            <a:spLocks noGrp="1"/>
          </p:cNvSpPr>
          <p:nvPr>
            <p:ph idx="1"/>
          </p:nvPr>
        </p:nvSpPr>
        <p:spPr>
          <a:xfrm>
            <a:off x="1154954" y="2603500"/>
            <a:ext cx="10414194" cy="1226378"/>
          </a:xfrm>
        </p:spPr>
        <p:txBody>
          <a:bodyPr/>
          <a:lstStyle/>
          <a:p>
            <a:r>
              <a:rPr lang="es-MX" dirty="0">
                <a:solidFill>
                  <a:srgbClr val="333333"/>
                </a:solidFill>
                <a:latin typeface="Lato"/>
              </a:rPr>
              <a:t>E</a:t>
            </a:r>
            <a:r>
              <a:rPr lang="es-MX" b="0" i="0" dirty="0">
                <a:solidFill>
                  <a:srgbClr val="333333"/>
                </a:solidFill>
                <a:effectLst/>
                <a:latin typeface="Lato"/>
              </a:rPr>
              <a:t>s una metodología basada en un conjunto de reglas y buenas prácticas para el desarrollo de software en ambientes muy cambiantes con requisitos imprecisos, por ende está enfocada en la retroalimentación continua entre el equipo de desarrollo y el cliente.</a:t>
            </a:r>
            <a:endParaRPr lang="es-CO" dirty="0"/>
          </a:p>
        </p:txBody>
      </p:sp>
      <p:pic>
        <p:nvPicPr>
          <p:cNvPr id="5" name="Imagen 4">
            <a:extLst>
              <a:ext uri="{FF2B5EF4-FFF2-40B4-BE49-F238E27FC236}">
                <a16:creationId xmlns:a16="http://schemas.microsoft.com/office/drawing/2014/main" id="{54F5CF98-9F58-49FB-B39E-237DF364DE6D}"/>
              </a:ext>
            </a:extLst>
          </p:cNvPr>
          <p:cNvPicPr>
            <a:picLocks noChangeAspect="1"/>
          </p:cNvPicPr>
          <p:nvPr/>
        </p:nvPicPr>
        <p:blipFill rotWithShape="1">
          <a:blip r:embed="rId2"/>
          <a:srcRect l="28261" t="22982" r="28138" b="52658"/>
          <a:stretch/>
        </p:blipFill>
        <p:spPr>
          <a:xfrm>
            <a:off x="3570597" y="3917858"/>
            <a:ext cx="6260411" cy="1966473"/>
          </a:xfrm>
          <a:prstGeom prst="rect">
            <a:avLst/>
          </a:prstGeom>
        </p:spPr>
      </p:pic>
    </p:spTree>
    <p:extLst>
      <p:ext uri="{BB962C8B-B14F-4D97-AF65-F5344CB8AC3E}">
        <p14:creationId xmlns:p14="http://schemas.microsoft.com/office/powerpoint/2010/main" val="367830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F9A8F-D40A-4244-8065-2B1340803B0B}"/>
              </a:ext>
            </a:extLst>
          </p:cNvPr>
          <p:cNvSpPr>
            <a:spLocks noGrp="1"/>
          </p:cNvSpPr>
          <p:nvPr>
            <p:ph type="title"/>
          </p:nvPr>
        </p:nvSpPr>
        <p:spPr/>
        <p:txBody>
          <a:bodyPr/>
          <a:lstStyle/>
          <a:p>
            <a:r>
              <a:rPr lang="es-CO" dirty="0"/>
              <a:t>Características</a:t>
            </a:r>
          </a:p>
        </p:txBody>
      </p:sp>
      <p:sp>
        <p:nvSpPr>
          <p:cNvPr id="3" name="Marcador de contenido 2">
            <a:extLst>
              <a:ext uri="{FF2B5EF4-FFF2-40B4-BE49-F238E27FC236}">
                <a16:creationId xmlns:a16="http://schemas.microsoft.com/office/drawing/2014/main" id="{A8321041-08A3-47F4-81AF-1A4D8C112BA5}"/>
              </a:ext>
            </a:extLst>
          </p:cNvPr>
          <p:cNvSpPr>
            <a:spLocks noGrp="1"/>
          </p:cNvSpPr>
          <p:nvPr>
            <p:ph idx="1"/>
          </p:nvPr>
        </p:nvSpPr>
        <p:spPr>
          <a:xfrm>
            <a:off x="808383" y="2398643"/>
            <a:ext cx="5724940" cy="3621157"/>
          </a:xfrm>
        </p:spPr>
        <p:txBody>
          <a:bodyPr>
            <a:normAutofit/>
          </a:bodyPr>
          <a:lstStyle/>
          <a:p>
            <a:pPr algn="l"/>
            <a:r>
              <a:rPr lang="es-MX" b="0" i="0" dirty="0">
                <a:solidFill>
                  <a:srgbClr val="333333"/>
                </a:solidFill>
                <a:effectLst/>
                <a:latin typeface="Lato"/>
              </a:rPr>
              <a:t>En resumen las principales características de la </a:t>
            </a:r>
            <a:r>
              <a:rPr lang="es-MX" b="1" i="0" dirty="0">
                <a:solidFill>
                  <a:srgbClr val="191919"/>
                </a:solidFill>
                <a:effectLst/>
                <a:latin typeface="Lato"/>
              </a:rPr>
              <a:t>programación extrema</a:t>
            </a:r>
            <a:r>
              <a:rPr lang="es-MX" b="0" i="0" dirty="0">
                <a:solidFill>
                  <a:srgbClr val="333333"/>
                </a:solidFill>
                <a:effectLst/>
                <a:latin typeface="Lato"/>
              </a:rPr>
              <a:t> son:</a:t>
            </a:r>
          </a:p>
          <a:p>
            <a:pPr algn="l">
              <a:buFont typeface="Arial" panose="020B0604020202020204" pitchFamily="34" charset="0"/>
              <a:buChar char="•"/>
            </a:pPr>
            <a:r>
              <a:rPr lang="es-MX" b="0" i="0" dirty="0">
                <a:solidFill>
                  <a:srgbClr val="333333"/>
                </a:solidFill>
                <a:effectLst/>
                <a:latin typeface="Lato"/>
              </a:rPr>
              <a:t>Desarrollo iterativo e incremental.</a:t>
            </a:r>
          </a:p>
          <a:p>
            <a:pPr algn="l">
              <a:buFont typeface="Arial" panose="020B0604020202020204" pitchFamily="34" charset="0"/>
              <a:buChar char="•"/>
            </a:pPr>
            <a:r>
              <a:rPr lang="es-MX" b="0" i="0" dirty="0">
                <a:solidFill>
                  <a:srgbClr val="333333"/>
                </a:solidFill>
                <a:effectLst/>
                <a:latin typeface="Lato"/>
              </a:rPr>
              <a:t>Programación en parejas.</a:t>
            </a:r>
          </a:p>
          <a:p>
            <a:pPr algn="l">
              <a:buFont typeface="Arial" panose="020B0604020202020204" pitchFamily="34" charset="0"/>
              <a:buChar char="•"/>
            </a:pPr>
            <a:r>
              <a:rPr lang="es-MX" b="0" i="0" dirty="0">
                <a:solidFill>
                  <a:srgbClr val="333333"/>
                </a:solidFill>
                <a:effectLst/>
                <a:latin typeface="Lato"/>
              </a:rPr>
              <a:t>Pruebas unitarias continuas.</a:t>
            </a:r>
          </a:p>
          <a:p>
            <a:pPr algn="l">
              <a:buFont typeface="Arial" panose="020B0604020202020204" pitchFamily="34" charset="0"/>
              <a:buChar char="•"/>
            </a:pPr>
            <a:r>
              <a:rPr lang="es-MX" b="0" i="0" dirty="0">
                <a:solidFill>
                  <a:srgbClr val="333333"/>
                </a:solidFill>
                <a:effectLst/>
                <a:latin typeface="Lato"/>
              </a:rPr>
              <a:t>Corrección periódica de errores.</a:t>
            </a:r>
          </a:p>
          <a:p>
            <a:pPr algn="l">
              <a:buFont typeface="Arial" panose="020B0604020202020204" pitchFamily="34" charset="0"/>
              <a:buChar char="•"/>
            </a:pPr>
            <a:r>
              <a:rPr lang="es-MX" b="0" i="0" dirty="0">
                <a:solidFill>
                  <a:srgbClr val="333333"/>
                </a:solidFill>
                <a:effectLst/>
                <a:latin typeface="Lato"/>
              </a:rPr>
              <a:t>Integración del equipo de programación con el cliente.</a:t>
            </a:r>
          </a:p>
          <a:p>
            <a:pPr algn="l">
              <a:buFont typeface="Arial" panose="020B0604020202020204" pitchFamily="34" charset="0"/>
              <a:buChar char="•"/>
            </a:pPr>
            <a:r>
              <a:rPr lang="es-MX" b="0" i="0" dirty="0">
                <a:solidFill>
                  <a:srgbClr val="333333"/>
                </a:solidFill>
                <a:effectLst/>
                <a:latin typeface="Lato"/>
              </a:rPr>
              <a:t>Simplicidad, propiedad del código compartida y refactorización del código.</a:t>
            </a:r>
          </a:p>
        </p:txBody>
      </p:sp>
      <p:pic>
        <p:nvPicPr>
          <p:cNvPr id="5" name="Imagen 4">
            <a:extLst>
              <a:ext uri="{FF2B5EF4-FFF2-40B4-BE49-F238E27FC236}">
                <a16:creationId xmlns:a16="http://schemas.microsoft.com/office/drawing/2014/main" id="{8AFB9A9C-C8C4-480D-898F-8A7CA27BDEB2}"/>
              </a:ext>
            </a:extLst>
          </p:cNvPr>
          <p:cNvPicPr>
            <a:picLocks noChangeAspect="1"/>
          </p:cNvPicPr>
          <p:nvPr/>
        </p:nvPicPr>
        <p:blipFill rotWithShape="1">
          <a:blip r:embed="rId2"/>
          <a:srcRect l="25000" t="29554" r="25978" b="17618"/>
          <a:stretch/>
        </p:blipFill>
        <p:spPr>
          <a:xfrm>
            <a:off x="6096000" y="2491409"/>
            <a:ext cx="5976730" cy="3621157"/>
          </a:xfrm>
          <a:prstGeom prst="rect">
            <a:avLst/>
          </a:prstGeom>
        </p:spPr>
      </p:pic>
    </p:spTree>
    <p:extLst>
      <p:ext uri="{BB962C8B-B14F-4D97-AF65-F5344CB8AC3E}">
        <p14:creationId xmlns:p14="http://schemas.microsoft.com/office/powerpoint/2010/main" val="328929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A1E30A-964D-4CE5-BC7E-744F73B57EA9}"/>
              </a:ext>
            </a:extLst>
          </p:cNvPr>
          <p:cNvSpPr>
            <a:spLocks noGrp="1"/>
          </p:cNvSpPr>
          <p:nvPr>
            <p:ph type="title"/>
          </p:nvPr>
        </p:nvSpPr>
        <p:spPr/>
        <p:txBody>
          <a:bodyPr/>
          <a:lstStyle/>
          <a:p>
            <a:r>
              <a:rPr lang="es-CO" b="1" i="0" dirty="0">
                <a:solidFill>
                  <a:schemeClr val="bg1"/>
                </a:solidFill>
                <a:effectLst/>
                <a:latin typeface="Lato"/>
              </a:rPr>
              <a:t>Scrum</a:t>
            </a:r>
            <a:br>
              <a:rPr lang="es-CO" b="1" i="0" dirty="0">
                <a:solidFill>
                  <a:srgbClr val="191919"/>
                </a:solidFill>
                <a:effectLst/>
                <a:latin typeface="Lato"/>
              </a:rPr>
            </a:br>
            <a:endParaRPr lang="es-CO" dirty="0"/>
          </a:p>
        </p:txBody>
      </p:sp>
      <p:sp>
        <p:nvSpPr>
          <p:cNvPr id="3" name="Marcador de contenido 2">
            <a:extLst>
              <a:ext uri="{FF2B5EF4-FFF2-40B4-BE49-F238E27FC236}">
                <a16:creationId xmlns:a16="http://schemas.microsoft.com/office/drawing/2014/main" id="{ADE528D3-8F33-4EF4-ABB7-757C6311B835}"/>
              </a:ext>
            </a:extLst>
          </p:cNvPr>
          <p:cNvSpPr>
            <a:spLocks noGrp="1"/>
          </p:cNvSpPr>
          <p:nvPr>
            <p:ph idx="1"/>
          </p:nvPr>
        </p:nvSpPr>
        <p:spPr>
          <a:xfrm>
            <a:off x="1154954" y="2603500"/>
            <a:ext cx="10573220" cy="1716709"/>
          </a:xfrm>
        </p:spPr>
        <p:txBody>
          <a:bodyPr/>
          <a:lstStyle/>
          <a:p>
            <a:r>
              <a:rPr lang="es-MX" b="0" i="0" dirty="0">
                <a:solidFill>
                  <a:srgbClr val="333333"/>
                </a:solidFill>
                <a:effectLst/>
                <a:latin typeface="Lato"/>
              </a:rPr>
              <a:t>Esta metodología, es un </a:t>
            </a:r>
            <a:r>
              <a:rPr lang="es-MX" b="1" i="0" dirty="0">
                <a:solidFill>
                  <a:srgbClr val="191919"/>
                </a:solidFill>
                <a:effectLst/>
                <a:latin typeface="Lato"/>
              </a:rPr>
              <a:t>marco de trabajo de procesos ágiles</a:t>
            </a:r>
            <a:r>
              <a:rPr lang="es-MX" b="0" i="0" dirty="0">
                <a:solidFill>
                  <a:srgbClr val="333333"/>
                </a:solidFill>
                <a:effectLst/>
                <a:latin typeface="Lato"/>
              </a:rPr>
              <a:t> que trabaja con el </a:t>
            </a:r>
            <a:r>
              <a:rPr lang="es-MX" b="1" i="0" dirty="0">
                <a:solidFill>
                  <a:srgbClr val="191919"/>
                </a:solidFill>
                <a:effectLst/>
                <a:latin typeface="Lato"/>
              </a:rPr>
              <a:t>ciclo de vida iterativo e incremental</a:t>
            </a:r>
            <a:r>
              <a:rPr lang="es-MX" b="0" i="0" dirty="0">
                <a:solidFill>
                  <a:srgbClr val="333333"/>
                </a:solidFill>
                <a:effectLst/>
                <a:latin typeface="Lato"/>
              </a:rPr>
              <a:t>, donde se va liberando el producto por pares de forma periódica, aplicando las buenas prácticas de trabajo colaborativo (en equipo), facilitando el hallazgo de soluciones óptimas a los problemas que pueden ir surgiendo en el proceso de desarrollo del proyecto.</a:t>
            </a:r>
            <a:endParaRPr lang="es-CO" dirty="0"/>
          </a:p>
        </p:txBody>
      </p:sp>
    </p:spTree>
    <p:extLst>
      <p:ext uri="{BB962C8B-B14F-4D97-AF65-F5344CB8AC3E}">
        <p14:creationId xmlns:p14="http://schemas.microsoft.com/office/powerpoint/2010/main" val="202340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0F0DF-6660-43DE-A72E-F111CEFD2BEC}"/>
              </a:ext>
            </a:extLst>
          </p:cNvPr>
          <p:cNvSpPr>
            <a:spLocks noGrp="1"/>
          </p:cNvSpPr>
          <p:nvPr>
            <p:ph type="title"/>
          </p:nvPr>
        </p:nvSpPr>
        <p:spPr/>
        <p:txBody>
          <a:bodyPr/>
          <a:lstStyle/>
          <a:p>
            <a:r>
              <a:rPr lang="es-CO" dirty="0"/>
              <a:t>QUIENES CONFPRMAN SCRUM</a:t>
            </a:r>
          </a:p>
        </p:txBody>
      </p:sp>
      <p:sp>
        <p:nvSpPr>
          <p:cNvPr id="3" name="Marcador de contenido 2">
            <a:extLst>
              <a:ext uri="{FF2B5EF4-FFF2-40B4-BE49-F238E27FC236}">
                <a16:creationId xmlns:a16="http://schemas.microsoft.com/office/drawing/2014/main" id="{45C10430-7100-43F9-A2C6-BDC8800728F3}"/>
              </a:ext>
            </a:extLst>
          </p:cNvPr>
          <p:cNvSpPr>
            <a:spLocks noGrp="1"/>
          </p:cNvSpPr>
          <p:nvPr>
            <p:ph idx="1"/>
          </p:nvPr>
        </p:nvSpPr>
        <p:spPr>
          <a:xfrm>
            <a:off x="108033" y="2523986"/>
            <a:ext cx="6610820" cy="4035839"/>
          </a:xfrm>
        </p:spPr>
        <p:txBody>
          <a:bodyPr>
            <a:normAutofit fontScale="77500" lnSpcReduction="20000"/>
          </a:bodyPr>
          <a:lstStyle/>
          <a:p>
            <a:pPr marL="0" indent="0" algn="l">
              <a:buNone/>
            </a:pPr>
            <a:r>
              <a:rPr lang="es-MX" b="0" i="0" dirty="0">
                <a:solidFill>
                  <a:srgbClr val="333333"/>
                </a:solidFill>
                <a:effectLst/>
                <a:latin typeface="Lato"/>
              </a:rPr>
              <a:t>En los Equipos Scrum, se cuenta con roles específicos y cada uno de ellos es imprescindible para que se lleve a cabo el proceso de forma satisfactoria:</a:t>
            </a:r>
          </a:p>
          <a:p>
            <a:pPr algn="l">
              <a:buFont typeface="Arial" panose="020B0604020202020204" pitchFamily="34" charset="0"/>
              <a:buChar char="•"/>
            </a:pPr>
            <a:r>
              <a:rPr lang="es-MX" b="0" i="0" dirty="0">
                <a:solidFill>
                  <a:srgbClr val="333333"/>
                </a:solidFill>
                <a:effectLst/>
                <a:latin typeface="Lato"/>
              </a:rPr>
              <a:t> </a:t>
            </a:r>
            <a:r>
              <a:rPr lang="es-MX" b="1" i="0" dirty="0" err="1">
                <a:solidFill>
                  <a:srgbClr val="191919"/>
                </a:solidFill>
                <a:effectLst/>
                <a:latin typeface="Lato"/>
              </a:rPr>
              <a:t>Stakeholder</a:t>
            </a:r>
            <a:r>
              <a:rPr lang="es-MX" b="1" i="0" dirty="0">
                <a:solidFill>
                  <a:srgbClr val="191919"/>
                </a:solidFill>
                <a:effectLst/>
                <a:latin typeface="Lato"/>
              </a:rPr>
              <a:t>:</a:t>
            </a:r>
            <a:r>
              <a:rPr lang="es-MX" b="0" i="0" dirty="0">
                <a:solidFill>
                  <a:srgbClr val="333333"/>
                </a:solidFill>
                <a:effectLst/>
                <a:latin typeface="Lato"/>
              </a:rPr>
              <a:t> Es el cliente, su responsabilidad radica en definir los requerimientos (</a:t>
            </a:r>
            <a:r>
              <a:rPr lang="es-MX" b="1" i="0" dirty="0" err="1">
                <a:solidFill>
                  <a:srgbClr val="191919"/>
                </a:solidFill>
                <a:effectLst/>
                <a:latin typeface="Lato"/>
              </a:rPr>
              <a:t>Product</a:t>
            </a:r>
            <a:r>
              <a:rPr lang="es-MX" b="1" i="0" dirty="0">
                <a:solidFill>
                  <a:srgbClr val="191919"/>
                </a:solidFill>
                <a:effectLst/>
                <a:latin typeface="Lato"/>
              </a:rPr>
              <a:t> Backlog</a:t>
            </a:r>
            <a:r>
              <a:rPr lang="es-MX" b="0" i="0" dirty="0">
                <a:solidFill>
                  <a:srgbClr val="333333"/>
                </a:solidFill>
                <a:effectLst/>
                <a:latin typeface="Lato"/>
              </a:rPr>
              <a:t>), recibir el producto al final de cada iteración y proporcionar el </a:t>
            </a:r>
            <a:r>
              <a:rPr lang="es-MX" b="0" i="0" dirty="0" err="1">
                <a:solidFill>
                  <a:srgbClr val="333333"/>
                </a:solidFill>
                <a:effectLst/>
                <a:latin typeface="Lato"/>
              </a:rPr>
              <a:t>feedback</a:t>
            </a:r>
            <a:r>
              <a:rPr lang="es-MX" b="0" i="0" dirty="0">
                <a:solidFill>
                  <a:srgbClr val="333333"/>
                </a:solidFill>
                <a:effectLst/>
                <a:latin typeface="Lato"/>
              </a:rPr>
              <a:t> correspondiente.</a:t>
            </a:r>
          </a:p>
          <a:p>
            <a:pPr algn="l">
              <a:buFont typeface="Arial" panose="020B0604020202020204" pitchFamily="34" charset="0"/>
              <a:buChar char="•"/>
            </a:pPr>
            <a:r>
              <a:rPr lang="es-MX" b="0" i="0" dirty="0">
                <a:solidFill>
                  <a:srgbClr val="333333"/>
                </a:solidFill>
                <a:effectLst/>
                <a:latin typeface="Lato"/>
              </a:rPr>
              <a:t> </a:t>
            </a:r>
            <a:r>
              <a:rPr lang="es-MX" b="1" i="0" dirty="0" err="1">
                <a:solidFill>
                  <a:srgbClr val="191919"/>
                </a:solidFill>
                <a:effectLst/>
                <a:latin typeface="Lato"/>
              </a:rPr>
              <a:t>Product</a:t>
            </a:r>
            <a:r>
              <a:rPr lang="es-MX" b="1" i="0" dirty="0">
                <a:solidFill>
                  <a:srgbClr val="191919"/>
                </a:solidFill>
                <a:effectLst/>
                <a:latin typeface="Lato"/>
              </a:rPr>
              <a:t> </a:t>
            </a:r>
            <a:r>
              <a:rPr lang="es-MX" b="1" i="0" dirty="0" err="1">
                <a:solidFill>
                  <a:srgbClr val="191919"/>
                </a:solidFill>
                <a:effectLst/>
                <a:latin typeface="Lato"/>
              </a:rPr>
              <a:t>Owner</a:t>
            </a:r>
            <a:r>
              <a:rPr lang="es-MX" b="1" i="0" dirty="0">
                <a:solidFill>
                  <a:srgbClr val="191919"/>
                </a:solidFill>
                <a:effectLst/>
                <a:latin typeface="Lato"/>
              </a:rPr>
              <a:t>:</a:t>
            </a:r>
            <a:r>
              <a:rPr lang="es-MX" b="0" i="0" dirty="0">
                <a:solidFill>
                  <a:srgbClr val="333333"/>
                </a:solidFill>
                <a:effectLst/>
                <a:latin typeface="Lato"/>
              </a:rPr>
              <a:t> Es el intermediario de la comunicación entre el cliente (</a:t>
            </a:r>
            <a:r>
              <a:rPr lang="es-MX" b="1" i="0" dirty="0" err="1">
                <a:solidFill>
                  <a:srgbClr val="191919"/>
                </a:solidFill>
                <a:effectLst/>
                <a:latin typeface="Lato"/>
              </a:rPr>
              <a:t>stakeholder</a:t>
            </a:r>
            <a:r>
              <a:rPr lang="es-MX" b="0" i="0" dirty="0">
                <a:solidFill>
                  <a:srgbClr val="333333"/>
                </a:solidFill>
                <a:effectLst/>
                <a:latin typeface="Lato"/>
              </a:rPr>
              <a:t>) y el equipo de desarrollo. Este debe priorizar los requerimientos según sean las necesidades de la solicitud.</a:t>
            </a:r>
          </a:p>
          <a:p>
            <a:pPr algn="l">
              <a:buFont typeface="Arial" panose="020B0604020202020204" pitchFamily="34" charset="0"/>
              <a:buChar char="•"/>
            </a:pPr>
            <a:r>
              <a:rPr lang="es-MX" b="0" i="0" dirty="0">
                <a:solidFill>
                  <a:srgbClr val="333333"/>
                </a:solidFill>
                <a:effectLst/>
                <a:latin typeface="Lato"/>
              </a:rPr>
              <a:t> </a:t>
            </a:r>
            <a:r>
              <a:rPr lang="es-MX" b="1" i="0" dirty="0">
                <a:solidFill>
                  <a:srgbClr val="191919"/>
                </a:solidFill>
                <a:effectLst/>
                <a:latin typeface="Lato"/>
              </a:rPr>
              <a:t>Scrum Master:</a:t>
            </a:r>
            <a:r>
              <a:rPr lang="es-MX" b="0" i="0" dirty="0">
                <a:solidFill>
                  <a:srgbClr val="333333"/>
                </a:solidFill>
                <a:effectLst/>
                <a:latin typeface="Lato"/>
              </a:rPr>
              <a:t> Actúa como facilitador ante todo el equipo de desarrollo, elimina todos aquellos impedimentos que identifique durante el proceso, así mismo se encarga de que el equipo siga los valores y los principios ágiles, las reglas y los procesos de Scrum, incentivando al grupo de trabajo.</a:t>
            </a:r>
          </a:p>
          <a:p>
            <a:pPr algn="l">
              <a:buFont typeface="Arial" panose="020B0604020202020204" pitchFamily="34" charset="0"/>
              <a:buChar char="•"/>
            </a:pPr>
            <a:r>
              <a:rPr lang="es-MX" b="0" i="0" dirty="0">
                <a:solidFill>
                  <a:srgbClr val="333333"/>
                </a:solidFill>
                <a:effectLst/>
                <a:latin typeface="Lato"/>
              </a:rPr>
              <a:t> </a:t>
            </a:r>
            <a:r>
              <a:rPr lang="es-MX" b="1" i="0" dirty="0">
                <a:solidFill>
                  <a:srgbClr val="191919"/>
                </a:solidFill>
                <a:effectLst/>
                <a:latin typeface="Lato"/>
              </a:rPr>
              <a:t>Scrum </a:t>
            </a:r>
            <a:r>
              <a:rPr lang="es-MX" b="1" i="0" dirty="0" err="1">
                <a:solidFill>
                  <a:srgbClr val="191919"/>
                </a:solidFill>
                <a:effectLst/>
                <a:latin typeface="Lato"/>
              </a:rPr>
              <a:t>Team</a:t>
            </a:r>
            <a:r>
              <a:rPr lang="es-MX" b="1" i="0" dirty="0">
                <a:solidFill>
                  <a:srgbClr val="191919"/>
                </a:solidFill>
                <a:effectLst/>
                <a:latin typeface="Lato"/>
              </a:rPr>
              <a:t> (Equipo de desarrollo):</a:t>
            </a:r>
            <a:r>
              <a:rPr lang="es-MX" b="0" i="0" dirty="0">
                <a:solidFill>
                  <a:srgbClr val="333333"/>
                </a:solidFill>
                <a:effectLst/>
                <a:latin typeface="Lato"/>
              </a:rPr>
              <a:t> Se encarga de desarrollar los casos de uso definidos en el </a:t>
            </a:r>
            <a:r>
              <a:rPr lang="es-MX" b="0" i="0" dirty="0" err="1">
                <a:solidFill>
                  <a:srgbClr val="333333"/>
                </a:solidFill>
                <a:effectLst/>
                <a:latin typeface="Lato"/>
              </a:rPr>
              <a:t>Product</a:t>
            </a:r>
            <a:r>
              <a:rPr lang="es-MX" b="0" i="0" dirty="0">
                <a:solidFill>
                  <a:srgbClr val="333333"/>
                </a:solidFill>
                <a:effectLst/>
                <a:latin typeface="Lato"/>
              </a:rPr>
              <a:t> Backlog, es un equipo auto gestionado lo que quiere decir que no existe un de jefe de equipo, motivo por el cual todos los miembros se deben de encargar de realizar las estimaciones y en base a la velocidad obtenida en las iteraciones irán construyendo el </a:t>
            </a:r>
            <a:r>
              <a:rPr lang="es-MX" b="1" i="0" dirty="0">
                <a:solidFill>
                  <a:srgbClr val="191919"/>
                </a:solidFill>
                <a:effectLst/>
                <a:latin typeface="Lato"/>
              </a:rPr>
              <a:t>Sprint Backlog</a:t>
            </a:r>
            <a:r>
              <a:rPr lang="es-MX" b="0" i="0" dirty="0">
                <a:solidFill>
                  <a:srgbClr val="333333"/>
                </a:solidFill>
                <a:effectLst/>
                <a:latin typeface="Lato"/>
              </a:rPr>
              <a:t>.</a:t>
            </a:r>
          </a:p>
          <a:p>
            <a:endParaRPr lang="es-CO" dirty="0"/>
          </a:p>
        </p:txBody>
      </p:sp>
      <p:pic>
        <p:nvPicPr>
          <p:cNvPr id="5" name="Imagen 4">
            <a:extLst>
              <a:ext uri="{FF2B5EF4-FFF2-40B4-BE49-F238E27FC236}">
                <a16:creationId xmlns:a16="http://schemas.microsoft.com/office/drawing/2014/main" id="{7513F1D8-A090-48A6-9C39-AF0D8FDE4FB2}"/>
              </a:ext>
            </a:extLst>
          </p:cNvPr>
          <p:cNvPicPr>
            <a:picLocks noChangeAspect="1"/>
          </p:cNvPicPr>
          <p:nvPr/>
        </p:nvPicPr>
        <p:blipFill rotWithShape="1">
          <a:blip r:embed="rId2"/>
          <a:srcRect l="26087" t="32262" r="26630" b="16119"/>
          <a:stretch/>
        </p:blipFill>
        <p:spPr>
          <a:xfrm>
            <a:off x="6718853" y="2650436"/>
            <a:ext cx="5274365" cy="3538330"/>
          </a:xfrm>
          <a:prstGeom prst="rect">
            <a:avLst/>
          </a:prstGeom>
        </p:spPr>
      </p:pic>
    </p:spTree>
    <p:extLst>
      <p:ext uri="{BB962C8B-B14F-4D97-AF65-F5344CB8AC3E}">
        <p14:creationId xmlns:p14="http://schemas.microsoft.com/office/powerpoint/2010/main" val="177112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8AE86-46DF-4E27-96A4-542D8383DD2E}"/>
              </a:ext>
            </a:extLst>
          </p:cNvPr>
          <p:cNvSpPr>
            <a:spLocks noGrp="1"/>
          </p:cNvSpPr>
          <p:nvPr>
            <p:ph type="title"/>
          </p:nvPr>
        </p:nvSpPr>
        <p:spPr/>
        <p:txBody>
          <a:bodyPr/>
          <a:lstStyle/>
          <a:p>
            <a:r>
              <a:rPr lang="es-CO" b="1" i="0" dirty="0">
                <a:solidFill>
                  <a:schemeClr val="bg1"/>
                </a:solidFill>
                <a:effectLst/>
                <a:latin typeface="Lato"/>
              </a:rPr>
              <a:t>Kanban</a:t>
            </a:r>
            <a:br>
              <a:rPr lang="es-CO" b="1" i="0" dirty="0">
                <a:solidFill>
                  <a:srgbClr val="191919"/>
                </a:solidFill>
                <a:effectLst/>
                <a:latin typeface="Lato"/>
              </a:rPr>
            </a:br>
            <a:endParaRPr lang="es-CO" dirty="0"/>
          </a:p>
        </p:txBody>
      </p:sp>
      <p:sp>
        <p:nvSpPr>
          <p:cNvPr id="3" name="Marcador de contenido 2">
            <a:extLst>
              <a:ext uri="{FF2B5EF4-FFF2-40B4-BE49-F238E27FC236}">
                <a16:creationId xmlns:a16="http://schemas.microsoft.com/office/drawing/2014/main" id="{353CC3DB-A64D-4CA3-AC63-166DACC90FEB}"/>
              </a:ext>
            </a:extLst>
          </p:cNvPr>
          <p:cNvSpPr>
            <a:spLocks noGrp="1"/>
          </p:cNvSpPr>
          <p:nvPr>
            <p:ph idx="1"/>
          </p:nvPr>
        </p:nvSpPr>
        <p:spPr>
          <a:xfrm>
            <a:off x="1154954" y="2603500"/>
            <a:ext cx="10308176" cy="1398657"/>
          </a:xfrm>
        </p:spPr>
        <p:txBody>
          <a:bodyPr/>
          <a:lstStyle/>
          <a:p>
            <a:r>
              <a:rPr lang="es-MX" dirty="0">
                <a:solidFill>
                  <a:srgbClr val="333333"/>
                </a:solidFill>
                <a:latin typeface="Lato"/>
              </a:rPr>
              <a:t>E</a:t>
            </a:r>
            <a:r>
              <a:rPr lang="es-MX" b="0" i="0" dirty="0">
                <a:solidFill>
                  <a:srgbClr val="333333"/>
                </a:solidFill>
                <a:effectLst/>
                <a:latin typeface="Lato"/>
              </a:rPr>
              <a:t>s un marco de trabajo que requiere una comunicación en tiempo real sobre la capacidad del equipo, utilizado para controlar el avance de trabajo en una línea de producción, en la cual se clasifican las tareas en sub estatus, esto con la intención de determinar los niveles de productividad en cada fase del proyecto.</a:t>
            </a:r>
            <a:endParaRPr lang="es-CO" dirty="0"/>
          </a:p>
        </p:txBody>
      </p:sp>
      <p:pic>
        <p:nvPicPr>
          <p:cNvPr id="5" name="Imagen 4">
            <a:extLst>
              <a:ext uri="{FF2B5EF4-FFF2-40B4-BE49-F238E27FC236}">
                <a16:creationId xmlns:a16="http://schemas.microsoft.com/office/drawing/2014/main" id="{64CBFDC3-8684-46A3-BC8A-67114CE78367}"/>
              </a:ext>
            </a:extLst>
          </p:cNvPr>
          <p:cNvPicPr>
            <a:picLocks noChangeAspect="1"/>
          </p:cNvPicPr>
          <p:nvPr/>
        </p:nvPicPr>
        <p:blipFill rotWithShape="1">
          <a:blip r:embed="rId2"/>
          <a:srcRect l="24456" t="18535" r="26305" b="19599"/>
          <a:stretch/>
        </p:blipFill>
        <p:spPr>
          <a:xfrm>
            <a:off x="2941982" y="3756439"/>
            <a:ext cx="6003235" cy="2945847"/>
          </a:xfrm>
          <a:prstGeom prst="rect">
            <a:avLst/>
          </a:prstGeom>
        </p:spPr>
      </p:pic>
    </p:spTree>
    <p:extLst>
      <p:ext uri="{BB962C8B-B14F-4D97-AF65-F5344CB8AC3E}">
        <p14:creationId xmlns:p14="http://schemas.microsoft.com/office/powerpoint/2010/main" val="123453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960E30-02A3-4B13-8E6C-6646D2B3FD87}"/>
              </a:ext>
            </a:extLst>
          </p:cNvPr>
          <p:cNvSpPr>
            <a:spLocks noGrp="1"/>
          </p:cNvSpPr>
          <p:nvPr>
            <p:ph type="title"/>
          </p:nvPr>
        </p:nvSpPr>
        <p:spPr/>
        <p:txBody>
          <a:bodyPr/>
          <a:lstStyle/>
          <a:p>
            <a:r>
              <a:rPr lang="es-CO" dirty="0"/>
              <a:t>Ventajas</a:t>
            </a:r>
          </a:p>
        </p:txBody>
      </p:sp>
      <p:sp>
        <p:nvSpPr>
          <p:cNvPr id="3" name="Marcador de contenido 2">
            <a:extLst>
              <a:ext uri="{FF2B5EF4-FFF2-40B4-BE49-F238E27FC236}">
                <a16:creationId xmlns:a16="http://schemas.microsoft.com/office/drawing/2014/main" id="{5D4A15C7-B234-4D9F-8DEC-60B84FA024DE}"/>
              </a:ext>
            </a:extLst>
          </p:cNvPr>
          <p:cNvSpPr>
            <a:spLocks noGrp="1"/>
          </p:cNvSpPr>
          <p:nvPr>
            <p:ph idx="1"/>
          </p:nvPr>
        </p:nvSpPr>
        <p:spPr/>
        <p:txBody>
          <a:bodyPr/>
          <a:lstStyle/>
          <a:p>
            <a:pPr algn="l"/>
            <a:r>
              <a:rPr lang="es-MX" b="0" i="0" dirty="0">
                <a:solidFill>
                  <a:srgbClr val="333333"/>
                </a:solidFill>
                <a:effectLst/>
                <a:latin typeface="Lato"/>
              </a:rPr>
              <a:t>A continuación se listan las principales ventajas:</a:t>
            </a:r>
          </a:p>
          <a:p>
            <a:pPr algn="l">
              <a:buFont typeface="Arial" panose="020B0604020202020204" pitchFamily="34" charset="0"/>
              <a:buChar char="•"/>
            </a:pPr>
            <a:r>
              <a:rPr lang="es-MX" b="0" i="0" dirty="0">
                <a:solidFill>
                  <a:srgbClr val="333333"/>
                </a:solidFill>
                <a:effectLst/>
                <a:latin typeface="Lato"/>
              </a:rPr>
              <a:t>Planificación de tareas.</a:t>
            </a:r>
          </a:p>
          <a:p>
            <a:pPr algn="l">
              <a:buFont typeface="Arial" panose="020B0604020202020204" pitchFamily="34" charset="0"/>
              <a:buChar char="•"/>
            </a:pPr>
            <a:r>
              <a:rPr lang="es-MX" b="0" i="0" dirty="0">
                <a:solidFill>
                  <a:srgbClr val="333333"/>
                </a:solidFill>
                <a:effectLst/>
                <a:latin typeface="Lato"/>
              </a:rPr>
              <a:t>Tiempos de ciclos reducidos.</a:t>
            </a:r>
          </a:p>
          <a:p>
            <a:pPr algn="l">
              <a:buFont typeface="Arial" panose="020B0604020202020204" pitchFamily="34" charset="0"/>
              <a:buChar char="•"/>
            </a:pPr>
            <a:r>
              <a:rPr lang="es-MX" b="0" i="0" dirty="0">
                <a:solidFill>
                  <a:srgbClr val="333333"/>
                </a:solidFill>
                <a:effectLst/>
                <a:latin typeface="Lato"/>
              </a:rPr>
              <a:t>Rendimiento del equipo de trabajo.</a:t>
            </a:r>
          </a:p>
          <a:p>
            <a:pPr algn="l">
              <a:buFont typeface="Arial" panose="020B0604020202020204" pitchFamily="34" charset="0"/>
              <a:buChar char="•"/>
            </a:pPr>
            <a:r>
              <a:rPr lang="es-MX" b="0" i="0" dirty="0">
                <a:solidFill>
                  <a:srgbClr val="333333"/>
                </a:solidFill>
                <a:effectLst/>
                <a:latin typeface="Lato"/>
              </a:rPr>
              <a:t>Métricas visuales.</a:t>
            </a:r>
          </a:p>
          <a:p>
            <a:pPr algn="l">
              <a:buFont typeface="Arial" panose="020B0604020202020204" pitchFamily="34" charset="0"/>
              <a:buChar char="•"/>
            </a:pPr>
            <a:r>
              <a:rPr lang="es-MX" b="0" i="0" dirty="0">
                <a:solidFill>
                  <a:srgbClr val="333333"/>
                </a:solidFill>
                <a:effectLst/>
                <a:latin typeface="Lato"/>
              </a:rPr>
              <a:t>Menos cuellos de botella.</a:t>
            </a:r>
          </a:p>
          <a:p>
            <a:pPr algn="l">
              <a:buFont typeface="Arial" panose="020B0604020202020204" pitchFamily="34" charset="0"/>
              <a:buChar char="•"/>
            </a:pPr>
            <a:r>
              <a:rPr lang="es-MX" b="0" i="0" dirty="0">
                <a:solidFill>
                  <a:srgbClr val="333333"/>
                </a:solidFill>
                <a:effectLst/>
                <a:latin typeface="Lato"/>
              </a:rPr>
              <a:t>Entrega continua.</a:t>
            </a:r>
          </a:p>
          <a:p>
            <a:pPr marL="0" indent="0">
              <a:buNone/>
            </a:pPr>
            <a:endParaRPr lang="es-CO" dirty="0"/>
          </a:p>
        </p:txBody>
      </p:sp>
    </p:spTree>
    <p:extLst>
      <p:ext uri="{BB962C8B-B14F-4D97-AF65-F5344CB8AC3E}">
        <p14:creationId xmlns:p14="http://schemas.microsoft.com/office/powerpoint/2010/main" val="706248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TM02900722[[fn=Sala de reuniones Ion]]</Template>
  <TotalTime>11</TotalTime>
  <Words>487</Words>
  <Application>Microsoft Office PowerPoint</Application>
  <PresentationFormat>Panorámica</PresentationFormat>
  <Paragraphs>29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Century Gothic</vt:lpstr>
      <vt:lpstr>Lato</vt:lpstr>
      <vt:lpstr>Wingdings 3</vt:lpstr>
      <vt:lpstr>Sala de reuniones Ion</vt:lpstr>
      <vt:lpstr>METODOS AGILES</vt:lpstr>
      <vt:lpstr>Programación extrema (XP) </vt:lpstr>
      <vt:lpstr>Características</vt:lpstr>
      <vt:lpstr>Scrum </vt:lpstr>
      <vt:lpstr>QUIENES CONFPRMAN SCRUM</vt:lpstr>
      <vt:lpstr>Kanban </vt:lpstr>
      <vt:lpstr>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METODOS AGILES</dc:title>
  <dc:creator>tuptc</dc:creator>
  <cp:lastModifiedBy>tuptc</cp:lastModifiedBy>
  <cp:revision>1</cp:revision>
  <dcterms:created xsi:type="dcterms:W3CDTF">2021-09-04T13:59:58Z</dcterms:created>
  <dcterms:modified xsi:type="dcterms:W3CDTF">2021-09-04T14:11:16Z</dcterms:modified>
</cp:coreProperties>
</file>