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8" r:id="rId3"/>
    <p:sldId id="259" r:id="rId4"/>
    <p:sldId id="260" r:id="rId5"/>
    <p:sldId id="261" r:id="rId6"/>
    <p:sldId id="262" r:id="rId7"/>
    <p:sldId id="263" r:id="rId8"/>
    <p:sldId id="257"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7" name="Date Placeholder 6"/>
          <p:cNvSpPr>
            <a:spLocks noGrp="1"/>
          </p:cNvSpPr>
          <p:nvPr>
            <p:ph type="dt" sz="half" idx="10"/>
          </p:nvPr>
        </p:nvSpPr>
        <p:spPr/>
        <p:txBody>
          <a:bodyPr/>
          <a:lstStyle/>
          <a:p>
            <a:fld id="{936ED90C-FC47-49D5-8C26-BD579F6814F4}" type="datetimeFigureOut">
              <a:rPr lang="es-CO" smtClean="0"/>
              <a:t>4/09/2021</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665BA901-68B5-40B4-A2BF-E2753EDC13AA}" type="slidenum">
              <a:rPr lang="es-CO" smtClean="0"/>
              <a:t>‹Nº›</a:t>
            </a:fld>
            <a:endParaRPr lang="es-CO"/>
          </a:p>
        </p:txBody>
      </p:sp>
    </p:spTree>
    <p:extLst>
      <p:ext uri="{BB962C8B-B14F-4D97-AF65-F5344CB8AC3E}">
        <p14:creationId xmlns:p14="http://schemas.microsoft.com/office/powerpoint/2010/main" val="42784397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36ED90C-FC47-49D5-8C26-BD579F6814F4}" type="datetimeFigureOut">
              <a:rPr lang="es-CO" smtClean="0"/>
              <a:t>4/09/2021</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665BA901-68B5-40B4-A2BF-E2753EDC13AA}" type="slidenum">
              <a:rPr lang="es-CO" smtClean="0"/>
              <a:t>‹Nº›</a:t>
            </a:fld>
            <a:endParaRPr lang="es-CO"/>
          </a:p>
        </p:txBody>
      </p:sp>
    </p:spTree>
    <p:extLst>
      <p:ext uri="{BB962C8B-B14F-4D97-AF65-F5344CB8AC3E}">
        <p14:creationId xmlns:p14="http://schemas.microsoft.com/office/powerpoint/2010/main" val="637389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36ED90C-FC47-49D5-8C26-BD579F6814F4}" type="datetimeFigureOut">
              <a:rPr lang="es-CO" smtClean="0"/>
              <a:t>4/09/2021</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665BA901-68B5-40B4-A2BF-E2753EDC13AA}" type="slidenum">
              <a:rPr lang="es-CO" smtClean="0"/>
              <a:t>‹Nº›</a:t>
            </a:fld>
            <a:endParaRPr lang="es-CO"/>
          </a:p>
        </p:txBody>
      </p:sp>
    </p:spTree>
    <p:extLst>
      <p:ext uri="{BB962C8B-B14F-4D97-AF65-F5344CB8AC3E}">
        <p14:creationId xmlns:p14="http://schemas.microsoft.com/office/powerpoint/2010/main" val="41976289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936ED90C-FC47-49D5-8C26-BD579F6814F4}" type="datetimeFigureOut">
              <a:rPr lang="es-CO" smtClean="0"/>
              <a:t>4/09/2021</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665BA901-68B5-40B4-A2BF-E2753EDC13AA}" type="slidenum">
              <a:rPr lang="es-CO" smtClean="0"/>
              <a:t>‹Nº›</a:t>
            </a:fld>
            <a:endParaRPr lang="es-CO"/>
          </a:p>
        </p:txBody>
      </p:sp>
    </p:spTree>
    <p:extLst>
      <p:ext uri="{BB962C8B-B14F-4D97-AF65-F5344CB8AC3E}">
        <p14:creationId xmlns:p14="http://schemas.microsoft.com/office/powerpoint/2010/main" val="22440817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7" name="Date Placeholder 6"/>
          <p:cNvSpPr>
            <a:spLocks noGrp="1"/>
          </p:cNvSpPr>
          <p:nvPr>
            <p:ph type="dt" sz="half" idx="10"/>
          </p:nvPr>
        </p:nvSpPr>
        <p:spPr/>
        <p:txBody>
          <a:bodyPr/>
          <a:lstStyle/>
          <a:p>
            <a:fld id="{936ED90C-FC47-49D5-8C26-BD579F6814F4}" type="datetimeFigureOut">
              <a:rPr lang="es-CO" smtClean="0"/>
              <a:t>4/09/2021</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665BA901-68B5-40B4-A2BF-E2753EDC13AA}" type="slidenum">
              <a:rPr lang="es-CO" smtClean="0"/>
              <a:t>‹Nº›</a:t>
            </a:fld>
            <a:endParaRPr lang="es-CO"/>
          </a:p>
        </p:txBody>
      </p:sp>
    </p:spTree>
    <p:extLst>
      <p:ext uri="{BB962C8B-B14F-4D97-AF65-F5344CB8AC3E}">
        <p14:creationId xmlns:p14="http://schemas.microsoft.com/office/powerpoint/2010/main" val="36518601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8" name="Date Placeholder 7"/>
          <p:cNvSpPr>
            <a:spLocks noGrp="1"/>
          </p:cNvSpPr>
          <p:nvPr>
            <p:ph type="dt" sz="half" idx="10"/>
          </p:nvPr>
        </p:nvSpPr>
        <p:spPr/>
        <p:txBody>
          <a:bodyPr/>
          <a:lstStyle/>
          <a:p>
            <a:fld id="{936ED90C-FC47-49D5-8C26-BD579F6814F4}" type="datetimeFigureOut">
              <a:rPr lang="es-CO" smtClean="0"/>
              <a:t>4/09/2021</a:t>
            </a:fld>
            <a:endParaRPr lang="es-CO"/>
          </a:p>
        </p:txBody>
      </p:sp>
      <p:sp>
        <p:nvSpPr>
          <p:cNvPr id="9" name="Footer Placeholder 8"/>
          <p:cNvSpPr>
            <a:spLocks noGrp="1"/>
          </p:cNvSpPr>
          <p:nvPr>
            <p:ph type="ftr" sz="quarter" idx="11"/>
          </p:nvPr>
        </p:nvSpPr>
        <p:spPr/>
        <p:txBody>
          <a:bodyPr/>
          <a:lstStyle/>
          <a:p>
            <a:endParaRPr lang="es-CO"/>
          </a:p>
        </p:txBody>
      </p:sp>
      <p:sp>
        <p:nvSpPr>
          <p:cNvPr id="10" name="Slide Number Placeholder 9"/>
          <p:cNvSpPr>
            <a:spLocks noGrp="1"/>
          </p:cNvSpPr>
          <p:nvPr>
            <p:ph type="sldNum" sz="quarter" idx="12"/>
          </p:nvPr>
        </p:nvSpPr>
        <p:spPr/>
        <p:txBody>
          <a:bodyPr/>
          <a:lstStyle/>
          <a:p>
            <a:fld id="{665BA901-68B5-40B4-A2BF-E2753EDC13AA}" type="slidenum">
              <a:rPr lang="es-CO" smtClean="0"/>
              <a:t>‹Nº›</a:t>
            </a:fld>
            <a:endParaRPr lang="es-CO"/>
          </a:p>
        </p:txBody>
      </p:sp>
    </p:spTree>
    <p:extLst>
      <p:ext uri="{BB962C8B-B14F-4D97-AF65-F5344CB8AC3E}">
        <p14:creationId xmlns:p14="http://schemas.microsoft.com/office/powerpoint/2010/main" val="41680984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583436" y="3143250"/>
            <a:ext cx="4270248" cy="2596776"/>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7" name="Date Placeholder 6"/>
          <p:cNvSpPr>
            <a:spLocks noGrp="1"/>
          </p:cNvSpPr>
          <p:nvPr>
            <p:ph type="dt" sz="half" idx="10"/>
          </p:nvPr>
        </p:nvSpPr>
        <p:spPr/>
        <p:txBody>
          <a:bodyPr/>
          <a:lstStyle/>
          <a:p>
            <a:fld id="{936ED90C-FC47-49D5-8C26-BD579F6814F4}" type="datetimeFigureOut">
              <a:rPr lang="es-CO" smtClean="0"/>
              <a:t>4/09/2021</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665BA901-68B5-40B4-A2BF-E2753EDC13AA}" type="slidenum">
              <a:rPr lang="es-CO" smtClean="0"/>
              <a:t>‹Nº›</a:t>
            </a:fld>
            <a:endParaRPr lang="es-CO"/>
          </a:p>
        </p:txBody>
      </p:sp>
      <p:sp>
        <p:nvSpPr>
          <p:cNvPr id="10" name="Title 9"/>
          <p:cNvSpPr>
            <a:spLocks noGrp="1"/>
          </p:cNvSpPr>
          <p:nvPr>
            <p:ph type="title"/>
          </p:nvPr>
        </p:nvSpPr>
        <p:spPr/>
        <p:txBody>
          <a:bodyPr/>
          <a:lstStyle/>
          <a:p>
            <a:r>
              <a:rPr lang="es-ES"/>
              <a:t>Haga clic para modificar el estilo de título del patrón</a:t>
            </a:r>
            <a:endParaRPr lang="en-US" dirty="0"/>
          </a:p>
        </p:txBody>
      </p:sp>
    </p:spTree>
    <p:extLst>
      <p:ext uri="{BB962C8B-B14F-4D97-AF65-F5344CB8AC3E}">
        <p14:creationId xmlns:p14="http://schemas.microsoft.com/office/powerpoint/2010/main" val="39807333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936ED90C-FC47-49D5-8C26-BD579F6814F4}" type="datetimeFigureOut">
              <a:rPr lang="es-CO" smtClean="0"/>
              <a:t>4/09/2021</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665BA901-68B5-40B4-A2BF-E2753EDC13AA}" type="slidenum">
              <a:rPr lang="es-CO" smtClean="0"/>
              <a:t>‹Nº›</a:t>
            </a:fld>
            <a:endParaRPr lang="es-CO"/>
          </a:p>
        </p:txBody>
      </p:sp>
    </p:spTree>
    <p:extLst>
      <p:ext uri="{BB962C8B-B14F-4D97-AF65-F5344CB8AC3E}">
        <p14:creationId xmlns:p14="http://schemas.microsoft.com/office/powerpoint/2010/main" val="2335994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6ED90C-FC47-49D5-8C26-BD579F6814F4}" type="datetimeFigureOut">
              <a:rPr lang="es-CO" smtClean="0"/>
              <a:t>4/09/2021</a:t>
            </a:fld>
            <a:endParaRPr lang="es-CO"/>
          </a:p>
        </p:txBody>
      </p:sp>
      <p:sp>
        <p:nvSpPr>
          <p:cNvPr id="3" name="Footer Placeholder 2"/>
          <p:cNvSpPr>
            <a:spLocks noGrp="1"/>
          </p:cNvSpPr>
          <p:nvPr>
            <p:ph type="ftr" sz="quarter" idx="11"/>
          </p:nvPr>
        </p:nvSpPr>
        <p:spPr/>
        <p:txBody>
          <a:bodyPr/>
          <a:lstStyle/>
          <a:p>
            <a:endParaRPr lang="es-CO"/>
          </a:p>
        </p:txBody>
      </p:sp>
      <p:sp>
        <p:nvSpPr>
          <p:cNvPr id="4" name="Slide Number Placeholder 3"/>
          <p:cNvSpPr>
            <a:spLocks noGrp="1"/>
          </p:cNvSpPr>
          <p:nvPr>
            <p:ph type="sldNum" sz="quarter" idx="12"/>
          </p:nvPr>
        </p:nvSpPr>
        <p:spPr/>
        <p:txBody>
          <a:bodyPr/>
          <a:lstStyle/>
          <a:p>
            <a:fld id="{665BA901-68B5-40B4-A2BF-E2753EDC13AA}" type="slidenum">
              <a:rPr lang="es-CO" smtClean="0"/>
              <a:t>‹Nº›</a:t>
            </a:fld>
            <a:endParaRPr lang="es-CO"/>
          </a:p>
        </p:txBody>
      </p:sp>
    </p:spTree>
    <p:extLst>
      <p:ext uri="{BB962C8B-B14F-4D97-AF65-F5344CB8AC3E}">
        <p14:creationId xmlns:p14="http://schemas.microsoft.com/office/powerpoint/2010/main" val="5204324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9" name="Date Placeholder 8"/>
          <p:cNvSpPr>
            <a:spLocks noGrp="1"/>
          </p:cNvSpPr>
          <p:nvPr>
            <p:ph type="dt" sz="half" idx="10"/>
          </p:nvPr>
        </p:nvSpPr>
        <p:spPr/>
        <p:txBody>
          <a:bodyPr/>
          <a:lstStyle/>
          <a:p>
            <a:fld id="{936ED90C-FC47-49D5-8C26-BD579F6814F4}" type="datetimeFigureOut">
              <a:rPr lang="es-CO" smtClean="0"/>
              <a:t>4/09/2021</a:t>
            </a:fld>
            <a:endParaRPr lang="es-CO"/>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s-CO"/>
          </a:p>
        </p:txBody>
      </p:sp>
      <p:sp>
        <p:nvSpPr>
          <p:cNvPr id="11" name="Slide Number Placeholder 10"/>
          <p:cNvSpPr>
            <a:spLocks noGrp="1"/>
          </p:cNvSpPr>
          <p:nvPr>
            <p:ph type="sldNum" sz="quarter" idx="12"/>
          </p:nvPr>
        </p:nvSpPr>
        <p:spPr/>
        <p:txBody>
          <a:bodyPr/>
          <a:lstStyle/>
          <a:p>
            <a:fld id="{665BA901-68B5-40B4-A2BF-E2753EDC13AA}" type="slidenum">
              <a:rPr lang="es-CO" smtClean="0"/>
              <a:t>‹Nº›</a:t>
            </a:fld>
            <a:endParaRPr lang="es-CO"/>
          </a:p>
        </p:txBody>
      </p:sp>
    </p:spTree>
    <p:extLst>
      <p:ext uri="{BB962C8B-B14F-4D97-AF65-F5344CB8AC3E}">
        <p14:creationId xmlns:p14="http://schemas.microsoft.com/office/powerpoint/2010/main" val="21792473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936ED90C-FC47-49D5-8C26-BD579F6814F4}" type="datetimeFigureOut">
              <a:rPr lang="es-CO" smtClean="0"/>
              <a:t>4/09/2021</a:t>
            </a:fld>
            <a:endParaRPr lang="es-CO"/>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s-CO"/>
          </a:p>
        </p:txBody>
      </p:sp>
      <p:sp>
        <p:nvSpPr>
          <p:cNvPr id="10" name="Slide Number Placeholder 9"/>
          <p:cNvSpPr>
            <a:spLocks noGrp="1"/>
          </p:cNvSpPr>
          <p:nvPr>
            <p:ph type="sldNum" sz="quarter" idx="12"/>
          </p:nvPr>
        </p:nvSpPr>
        <p:spPr/>
        <p:txBody>
          <a:bodyPr/>
          <a:lstStyle/>
          <a:p>
            <a:fld id="{665BA901-68B5-40B4-A2BF-E2753EDC13AA}" type="slidenum">
              <a:rPr lang="es-CO" smtClean="0"/>
              <a:t>‹Nº›</a:t>
            </a:fld>
            <a:endParaRPr lang="es-CO"/>
          </a:p>
        </p:txBody>
      </p:sp>
    </p:spTree>
    <p:extLst>
      <p:ext uri="{BB962C8B-B14F-4D97-AF65-F5344CB8AC3E}">
        <p14:creationId xmlns:p14="http://schemas.microsoft.com/office/powerpoint/2010/main" val="16917045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936ED90C-FC47-49D5-8C26-BD579F6814F4}" type="datetimeFigureOut">
              <a:rPr lang="es-CO" smtClean="0"/>
              <a:t>4/09/2021</a:t>
            </a:fld>
            <a:endParaRPr lang="es-CO"/>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s-CO"/>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665BA901-68B5-40B4-A2BF-E2753EDC13AA}" type="slidenum">
              <a:rPr lang="es-CO" smtClean="0"/>
              <a:t>‹Nº›</a:t>
            </a:fld>
            <a:endParaRPr lang="es-CO"/>
          </a:p>
        </p:txBody>
      </p:sp>
    </p:spTree>
    <p:extLst>
      <p:ext uri="{BB962C8B-B14F-4D97-AF65-F5344CB8AC3E}">
        <p14:creationId xmlns:p14="http://schemas.microsoft.com/office/powerpoint/2010/main" val="41867216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FDE94B5-E5C5-40F2-B445-50F46B9B6ADB}"/>
              </a:ext>
            </a:extLst>
          </p:cNvPr>
          <p:cNvSpPr>
            <a:spLocks noGrp="1"/>
          </p:cNvSpPr>
          <p:nvPr>
            <p:ph type="ctrTitle"/>
          </p:nvPr>
        </p:nvSpPr>
        <p:spPr/>
        <p:txBody>
          <a:bodyPr/>
          <a:lstStyle/>
          <a:p>
            <a:r>
              <a:rPr lang="es-CO" dirty="0"/>
              <a:t>FASE DE INTEGRACION EN EL DESARROLLO DE SOFWARE</a:t>
            </a:r>
          </a:p>
        </p:txBody>
      </p:sp>
      <p:sp>
        <p:nvSpPr>
          <p:cNvPr id="3" name="Subtítulo 2">
            <a:extLst>
              <a:ext uri="{FF2B5EF4-FFF2-40B4-BE49-F238E27FC236}">
                <a16:creationId xmlns:a16="http://schemas.microsoft.com/office/drawing/2014/main" id="{41C53CEB-C7BC-47ED-9F07-2E9DC7EC6F7C}"/>
              </a:ext>
            </a:extLst>
          </p:cNvPr>
          <p:cNvSpPr>
            <a:spLocks noGrp="1"/>
          </p:cNvSpPr>
          <p:nvPr>
            <p:ph type="subTitle" idx="1"/>
          </p:nvPr>
        </p:nvSpPr>
        <p:spPr/>
        <p:txBody>
          <a:bodyPr/>
          <a:lstStyle/>
          <a:p>
            <a:endParaRPr lang="es-CO"/>
          </a:p>
        </p:txBody>
      </p:sp>
    </p:spTree>
    <p:extLst>
      <p:ext uri="{BB962C8B-B14F-4D97-AF65-F5344CB8AC3E}">
        <p14:creationId xmlns:p14="http://schemas.microsoft.com/office/powerpoint/2010/main" val="10451344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6760F3-5F41-4BFE-B024-E58E54BF9242}"/>
              </a:ext>
            </a:extLst>
          </p:cNvPr>
          <p:cNvSpPr>
            <a:spLocks noGrp="1"/>
          </p:cNvSpPr>
          <p:nvPr>
            <p:ph type="title"/>
          </p:nvPr>
        </p:nvSpPr>
        <p:spPr/>
        <p:txBody>
          <a:bodyPr/>
          <a:lstStyle/>
          <a:p>
            <a:r>
              <a:rPr lang="es-MX" b="1" i="0" dirty="0">
                <a:solidFill>
                  <a:srgbClr val="000000"/>
                </a:solidFill>
                <a:effectLst/>
                <a:latin typeface="Montserrat"/>
              </a:rPr>
              <a:t>Tipos de mantenimiento de software</a:t>
            </a:r>
            <a:br>
              <a:rPr lang="es-MX" b="1" i="0" dirty="0">
                <a:solidFill>
                  <a:srgbClr val="111111"/>
                </a:solidFill>
                <a:effectLst/>
                <a:latin typeface="Montserrat"/>
              </a:rPr>
            </a:br>
            <a:endParaRPr lang="es-CO" dirty="0"/>
          </a:p>
        </p:txBody>
      </p:sp>
      <p:sp>
        <p:nvSpPr>
          <p:cNvPr id="3" name="Marcador de contenido 2">
            <a:extLst>
              <a:ext uri="{FF2B5EF4-FFF2-40B4-BE49-F238E27FC236}">
                <a16:creationId xmlns:a16="http://schemas.microsoft.com/office/drawing/2014/main" id="{06B26C7B-73F0-41EE-8868-33A1A9A23C3E}"/>
              </a:ext>
            </a:extLst>
          </p:cNvPr>
          <p:cNvSpPr>
            <a:spLocks noGrp="1"/>
          </p:cNvSpPr>
          <p:nvPr>
            <p:ph idx="1"/>
          </p:nvPr>
        </p:nvSpPr>
        <p:spPr>
          <a:xfrm>
            <a:off x="596347" y="2305878"/>
            <a:ext cx="11052313" cy="4174435"/>
          </a:xfrm>
        </p:spPr>
        <p:txBody>
          <a:bodyPr>
            <a:normAutofit fontScale="85000" lnSpcReduction="20000"/>
          </a:bodyPr>
          <a:lstStyle/>
          <a:p>
            <a:pPr algn="l">
              <a:buFont typeface="Arial" panose="020B0604020202020204" pitchFamily="34" charset="0"/>
              <a:buChar char="•"/>
            </a:pPr>
            <a:r>
              <a:rPr lang="es-MX" b="0" i="0" dirty="0">
                <a:solidFill>
                  <a:srgbClr val="333333"/>
                </a:solidFill>
                <a:effectLst/>
                <a:latin typeface="Lato"/>
              </a:rPr>
              <a:t>Mantenimiento preventivo: Consiste en la revisión constante del software para detectar posibles fuentes de problemas que puedan surgir en el futuro.</a:t>
            </a:r>
          </a:p>
          <a:p>
            <a:pPr algn="l">
              <a:buFont typeface="Arial" panose="020B0604020202020204" pitchFamily="34" charset="0"/>
              <a:buChar char="•"/>
            </a:pPr>
            <a:r>
              <a:rPr lang="es-MX" b="0" i="0" dirty="0">
                <a:solidFill>
                  <a:srgbClr val="333333"/>
                </a:solidFill>
                <a:effectLst/>
                <a:latin typeface="Lato"/>
              </a:rPr>
              <a:t>Mantenimiento predictivo. Evalúa el flujo de ejecución del programa para predecir con certeza cuándo ocurrirá la falla, y así determinar cuándo es apropiado hacer los ajustes correspondientes.</a:t>
            </a:r>
          </a:p>
          <a:p>
            <a:pPr algn="l">
              <a:buFont typeface="Arial" panose="020B0604020202020204" pitchFamily="34" charset="0"/>
              <a:buChar char="•"/>
            </a:pPr>
            <a:r>
              <a:rPr lang="es-MX" b="0" i="0" dirty="0">
                <a:solidFill>
                  <a:srgbClr val="333333"/>
                </a:solidFill>
                <a:effectLst/>
                <a:latin typeface="Lato"/>
              </a:rPr>
              <a:t>Mantenimiento correctivo. Corrige los defectos encontrados en el software, y que originan un comportamiento diferente al deseado. Estas fallas pueden ser de procesamiento, rendimiento (por ejemplo, uso ineficiente de recursos de hardware), programación (inconsistencias en la ejecución), seguridad o estabilidad, entre otras.</a:t>
            </a:r>
          </a:p>
          <a:p>
            <a:pPr algn="l">
              <a:buFont typeface="Arial" panose="020B0604020202020204" pitchFamily="34" charset="0"/>
              <a:buChar char="•"/>
            </a:pPr>
            <a:r>
              <a:rPr lang="es-MX" b="0" i="0" dirty="0">
                <a:solidFill>
                  <a:srgbClr val="333333"/>
                </a:solidFill>
                <a:effectLst/>
                <a:latin typeface="Lato"/>
              </a:rPr>
              <a:t>Mantenimiento adaptativo. Si es necesario cambiar el entorno en el que se utiliza la aplicación (que incluye el sistema operativo, la plataforma de hardware o, en el caso de las aplicaciones web, el navegador), puede ser necesario modificarla para mantener su plena funcionalidad en estas nuevas condiciones.</a:t>
            </a:r>
          </a:p>
          <a:p>
            <a:pPr algn="l">
              <a:buFont typeface="Arial" panose="020B0604020202020204" pitchFamily="34" charset="0"/>
              <a:buChar char="•"/>
            </a:pPr>
            <a:r>
              <a:rPr lang="es-MX" b="0" i="0" dirty="0">
                <a:solidFill>
                  <a:srgbClr val="333333"/>
                </a:solidFill>
                <a:effectLst/>
                <a:latin typeface="Lato"/>
              </a:rPr>
              <a:t>Mantenimiento evolutivo. Es un caso especial donde la adaptación es prácticamente obligatoria, ya que de lo contrario el programa quedaría obsoleto con el paso del tiempo. Por ejemplo, el cambio de versión en un navegador (a menudo impuesto sin el consentimiento del usuario) suele requerir ajustes en los </a:t>
            </a:r>
            <a:r>
              <a:rPr lang="es-MX" b="0" i="0" dirty="0" err="1">
                <a:solidFill>
                  <a:srgbClr val="333333"/>
                </a:solidFill>
                <a:effectLst/>
                <a:latin typeface="Lato"/>
              </a:rPr>
              <a:t>plugins</a:t>
            </a:r>
            <a:r>
              <a:rPr lang="es-MX" b="0" i="0" dirty="0">
                <a:solidFill>
                  <a:srgbClr val="333333"/>
                </a:solidFill>
                <a:effectLst/>
                <a:latin typeface="Lato"/>
              </a:rPr>
              <a:t> y aplicaciones web.</a:t>
            </a:r>
          </a:p>
          <a:p>
            <a:pPr algn="l">
              <a:buFont typeface="Arial" panose="020B0604020202020204" pitchFamily="34" charset="0"/>
              <a:buChar char="•"/>
            </a:pPr>
            <a:r>
              <a:rPr lang="es-MX" b="0" i="0" dirty="0">
                <a:solidFill>
                  <a:srgbClr val="333333"/>
                </a:solidFill>
                <a:effectLst/>
                <a:latin typeface="Lato"/>
              </a:rPr>
              <a:t>Mantenimiento perfecto. Por diferentes razones, el usuario puede solicitar la adición de nuevas funcionalidades o características no consideradas en el momento de la implementación del software. Un mantenimiento perfecto adapta la aplicación a este requisito. El mantenimiento permanente del software puede asegurar su funcionalidad durante muchos años, ahorrando tiempo y el coste económico de una migración total a una nueva aplicación.</a:t>
            </a:r>
          </a:p>
          <a:p>
            <a:endParaRPr lang="es-CO" dirty="0"/>
          </a:p>
        </p:txBody>
      </p:sp>
    </p:spTree>
    <p:extLst>
      <p:ext uri="{BB962C8B-B14F-4D97-AF65-F5344CB8AC3E}">
        <p14:creationId xmlns:p14="http://schemas.microsoft.com/office/powerpoint/2010/main" val="3919414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4DAD6E-F31C-4097-A50C-ACC627876AB5}"/>
              </a:ext>
            </a:extLst>
          </p:cNvPr>
          <p:cNvSpPr>
            <a:spLocks noGrp="1"/>
          </p:cNvSpPr>
          <p:nvPr>
            <p:ph type="title"/>
          </p:nvPr>
        </p:nvSpPr>
        <p:spPr/>
        <p:txBody>
          <a:bodyPr/>
          <a:lstStyle/>
          <a:p>
            <a:r>
              <a:rPr lang="es-CO" dirty="0" err="1"/>
              <a:t>integracion</a:t>
            </a:r>
            <a:endParaRPr lang="es-CO" dirty="0"/>
          </a:p>
        </p:txBody>
      </p:sp>
      <p:sp>
        <p:nvSpPr>
          <p:cNvPr id="3" name="Marcador de contenido 2">
            <a:extLst>
              <a:ext uri="{FF2B5EF4-FFF2-40B4-BE49-F238E27FC236}">
                <a16:creationId xmlns:a16="http://schemas.microsoft.com/office/drawing/2014/main" id="{280292D8-1054-4940-8FBF-B9FAEF7AB141}"/>
              </a:ext>
            </a:extLst>
          </p:cNvPr>
          <p:cNvSpPr>
            <a:spLocks noGrp="1"/>
          </p:cNvSpPr>
          <p:nvPr>
            <p:ph idx="1"/>
          </p:nvPr>
        </p:nvSpPr>
        <p:spPr/>
        <p:txBody>
          <a:bodyPr>
            <a:normAutofit/>
          </a:bodyPr>
          <a:lstStyle/>
          <a:p>
            <a:pPr marL="0" indent="0">
              <a:buNone/>
            </a:pPr>
            <a:r>
              <a:rPr lang="es-MX" b="0" i="0" dirty="0">
                <a:solidFill>
                  <a:srgbClr val="4A4A4A"/>
                </a:solidFill>
                <a:effectLst/>
                <a:latin typeface="MontserratLight"/>
              </a:rPr>
              <a:t>La </a:t>
            </a:r>
            <a:r>
              <a:rPr lang="es-MX" b="0" i="0" dirty="0" err="1">
                <a:solidFill>
                  <a:srgbClr val="4A4A4A"/>
                </a:solidFill>
                <a:effectLst/>
                <a:latin typeface="MontserratLight"/>
              </a:rPr>
              <a:t>integracion</a:t>
            </a:r>
            <a:r>
              <a:rPr lang="es-MX" b="0" i="0" dirty="0">
                <a:solidFill>
                  <a:srgbClr val="4A4A4A"/>
                </a:solidFill>
                <a:effectLst/>
                <a:latin typeface="MontserratLight"/>
              </a:rPr>
              <a:t> de software es la practica de conectar y unificar diferentes tipos de partes o subsistemas de software. A menudo, las organizaciones pueden necesitar realizar la </a:t>
            </a:r>
            <a:r>
              <a:rPr lang="es-MX" b="0" i="0" dirty="0" err="1">
                <a:solidFill>
                  <a:srgbClr val="4A4A4A"/>
                </a:solidFill>
                <a:effectLst/>
                <a:latin typeface="MontserratLight"/>
              </a:rPr>
              <a:t>integracion</a:t>
            </a:r>
            <a:r>
              <a:rPr lang="es-MX" b="0" i="0" dirty="0">
                <a:solidFill>
                  <a:srgbClr val="4A4A4A"/>
                </a:solidFill>
                <a:effectLst/>
                <a:latin typeface="MontserratLight"/>
              </a:rPr>
              <a:t> de software porque </a:t>
            </a:r>
            <a:r>
              <a:rPr lang="es-MX" b="0" i="0" dirty="0" err="1">
                <a:solidFill>
                  <a:srgbClr val="4A4A4A"/>
                </a:solidFill>
                <a:effectLst/>
                <a:latin typeface="MontserratLight"/>
              </a:rPr>
              <a:t>estan</a:t>
            </a:r>
            <a:r>
              <a:rPr lang="es-MX" b="0" i="0" dirty="0">
                <a:solidFill>
                  <a:srgbClr val="4A4A4A"/>
                </a:solidFill>
                <a:effectLst/>
                <a:latin typeface="MontserratLight"/>
              </a:rPr>
              <a:t> realizando la </a:t>
            </a:r>
            <a:r>
              <a:rPr lang="es-MX" b="0" i="0" dirty="0" err="1">
                <a:solidFill>
                  <a:srgbClr val="4A4A4A"/>
                </a:solidFill>
                <a:effectLst/>
                <a:latin typeface="MontserratLight"/>
              </a:rPr>
              <a:t>transicion</a:t>
            </a:r>
            <a:r>
              <a:rPr lang="es-MX" b="0" i="0" dirty="0">
                <a:solidFill>
                  <a:srgbClr val="4A4A4A"/>
                </a:solidFill>
                <a:effectLst/>
                <a:latin typeface="MontserratLight"/>
              </a:rPr>
              <a:t> a una nueva </a:t>
            </a:r>
            <a:r>
              <a:rPr lang="es-MX" b="0" i="0" dirty="0" err="1">
                <a:solidFill>
                  <a:srgbClr val="4A4A4A"/>
                </a:solidFill>
                <a:effectLst/>
                <a:latin typeface="MontserratLight"/>
              </a:rPr>
              <a:t>aplicacion</a:t>
            </a:r>
            <a:r>
              <a:rPr lang="es-MX" b="0" i="0" dirty="0">
                <a:solidFill>
                  <a:srgbClr val="4A4A4A"/>
                </a:solidFill>
                <a:effectLst/>
                <a:latin typeface="MontserratLight"/>
              </a:rPr>
              <a:t> de datos basada en la nube desde un sistema heredado.</a:t>
            </a:r>
            <a:br>
              <a:rPr lang="es-MX" dirty="0"/>
            </a:br>
            <a:endParaRPr lang="es-CO" dirty="0"/>
          </a:p>
        </p:txBody>
      </p:sp>
    </p:spTree>
    <p:extLst>
      <p:ext uri="{BB962C8B-B14F-4D97-AF65-F5344CB8AC3E}">
        <p14:creationId xmlns:p14="http://schemas.microsoft.com/office/powerpoint/2010/main" val="30448890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C7BD60-7C54-4468-8150-8ECCF53C83F6}"/>
              </a:ext>
            </a:extLst>
          </p:cNvPr>
          <p:cNvSpPr>
            <a:spLocks noGrp="1"/>
          </p:cNvSpPr>
          <p:nvPr>
            <p:ph type="title"/>
          </p:nvPr>
        </p:nvSpPr>
        <p:spPr/>
        <p:txBody>
          <a:bodyPr/>
          <a:lstStyle/>
          <a:p>
            <a:r>
              <a:rPr lang="es-CO" dirty="0"/>
              <a:t>Tipos de </a:t>
            </a:r>
            <a:r>
              <a:rPr lang="es-CO" dirty="0" err="1"/>
              <a:t>integracion</a:t>
            </a:r>
            <a:endParaRPr lang="es-CO" dirty="0"/>
          </a:p>
        </p:txBody>
      </p:sp>
      <p:sp>
        <p:nvSpPr>
          <p:cNvPr id="3" name="Marcador de contenido 2">
            <a:extLst>
              <a:ext uri="{FF2B5EF4-FFF2-40B4-BE49-F238E27FC236}">
                <a16:creationId xmlns:a16="http://schemas.microsoft.com/office/drawing/2014/main" id="{5D2BE94F-F378-43E5-94E6-F9A20AA30A24}"/>
              </a:ext>
            </a:extLst>
          </p:cNvPr>
          <p:cNvSpPr>
            <a:spLocks noGrp="1"/>
          </p:cNvSpPr>
          <p:nvPr>
            <p:ph idx="1"/>
          </p:nvPr>
        </p:nvSpPr>
        <p:spPr>
          <a:xfrm>
            <a:off x="2231135" y="2638044"/>
            <a:ext cx="7920029" cy="3868773"/>
          </a:xfrm>
        </p:spPr>
        <p:txBody>
          <a:bodyPr>
            <a:normAutofit fontScale="92500" lnSpcReduction="20000"/>
          </a:bodyPr>
          <a:lstStyle/>
          <a:p>
            <a:pPr algn="l"/>
            <a:r>
              <a:rPr lang="es-MX" b="0" i="0" dirty="0">
                <a:solidFill>
                  <a:srgbClr val="4A4A4A"/>
                </a:solidFill>
                <a:effectLst/>
                <a:latin typeface="MontserratLight"/>
              </a:rPr>
              <a:t>Tipos de </a:t>
            </a:r>
            <a:r>
              <a:rPr lang="es-MX" b="0" i="0" dirty="0" err="1">
                <a:solidFill>
                  <a:srgbClr val="4A4A4A"/>
                </a:solidFill>
                <a:effectLst/>
                <a:latin typeface="MontserratLight"/>
              </a:rPr>
              <a:t>integracion</a:t>
            </a:r>
            <a:r>
              <a:rPr lang="es-MX" b="0" i="0" dirty="0">
                <a:solidFill>
                  <a:srgbClr val="4A4A4A"/>
                </a:solidFill>
                <a:effectLst/>
                <a:latin typeface="MontserratLight"/>
              </a:rPr>
              <a:t> de software</a:t>
            </a:r>
          </a:p>
          <a:p>
            <a:pPr algn="l"/>
            <a:r>
              <a:rPr lang="es-MX" b="0" i="0" dirty="0">
                <a:solidFill>
                  <a:srgbClr val="4A4A4A"/>
                </a:solidFill>
                <a:effectLst/>
                <a:latin typeface="MontserratLight"/>
              </a:rPr>
              <a:t>Al realizar la </a:t>
            </a:r>
            <a:r>
              <a:rPr lang="es-MX" b="0" i="0" dirty="0" err="1">
                <a:solidFill>
                  <a:srgbClr val="4A4A4A"/>
                </a:solidFill>
                <a:effectLst/>
                <a:latin typeface="MontserratLight"/>
              </a:rPr>
              <a:t>integracion</a:t>
            </a:r>
            <a:r>
              <a:rPr lang="es-MX" b="0" i="0" dirty="0">
                <a:solidFill>
                  <a:srgbClr val="4A4A4A"/>
                </a:solidFill>
                <a:effectLst/>
                <a:latin typeface="MontserratLight"/>
              </a:rPr>
              <a:t> de software, los equipos de </a:t>
            </a:r>
            <a:r>
              <a:rPr lang="es-MX" b="0" i="0" dirty="0" err="1">
                <a:solidFill>
                  <a:srgbClr val="4A4A4A"/>
                </a:solidFill>
                <a:effectLst/>
                <a:latin typeface="MontserratLight"/>
              </a:rPr>
              <a:t>administracion</a:t>
            </a:r>
            <a:r>
              <a:rPr lang="es-MX" b="0" i="0" dirty="0">
                <a:solidFill>
                  <a:srgbClr val="4A4A4A"/>
                </a:solidFill>
                <a:effectLst/>
                <a:latin typeface="MontserratLight"/>
              </a:rPr>
              <a:t> deben considerar los 4 </a:t>
            </a:r>
            <a:r>
              <a:rPr lang="es-MX" b="0" i="0" dirty="0" err="1">
                <a:solidFill>
                  <a:srgbClr val="4A4A4A"/>
                </a:solidFill>
                <a:effectLst/>
                <a:latin typeface="MontserratLight"/>
              </a:rPr>
              <a:t>metodos</a:t>
            </a:r>
            <a:r>
              <a:rPr lang="es-MX" b="0" i="0" dirty="0">
                <a:solidFill>
                  <a:srgbClr val="4A4A4A"/>
                </a:solidFill>
                <a:effectLst/>
                <a:latin typeface="MontserratLight"/>
              </a:rPr>
              <a:t> principales.</a:t>
            </a:r>
          </a:p>
          <a:p>
            <a:pPr algn="l"/>
            <a:r>
              <a:rPr lang="es-MX" b="0" i="0" dirty="0">
                <a:solidFill>
                  <a:srgbClr val="4A4A4A"/>
                </a:solidFill>
                <a:effectLst/>
                <a:latin typeface="MontserratLight"/>
              </a:rPr>
              <a:t>1. La </a:t>
            </a:r>
            <a:r>
              <a:rPr lang="es-MX" b="0" i="0" dirty="0" err="1">
                <a:solidFill>
                  <a:srgbClr val="4A4A4A"/>
                </a:solidFill>
                <a:effectLst/>
                <a:latin typeface="MontserratLight"/>
              </a:rPr>
              <a:t>integracion</a:t>
            </a:r>
            <a:endParaRPr lang="es-MX" b="0" i="0" dirty="0">
              <a:solidFill>
                <a:srgbClr val="4A4A4A"/>
              </a:solidFill>
              <a:effectLst/>
              <a:latin typeface="MontserratLight"/>
            </a:endParaRPr>
          </a:p>
          <a:p>
            <a:r>
              <a:rPr lang="es-MX" b="0" i="0" dirty="0" err="1">
                <a:solidFill>
                  <a:srgbClr val="4A4A4A"/>
                </a:solidFill>
                <a:effectLst/>
                <a:latin typeface="MontserratLight"/>
              </a:rPr>
              <a:t>Star</a:t>
            </a:r>
            <a:r>
              <a:rPr lang="es-MX" b="0" i="0" dirty="0">
                <a:solidFill>
                  <a:srgbClr val="4A4A4A"/>
                </a:solidFill>
                <a:effectLst/>
                <a:latin typeface="MontserratLight"/>
              </a:rPr>
              <a:t> </a:t>
            </a:r>
            <a:r>
              <a:rPr lang="es-MX" b="0" i="0" dirty="0" err="1">
                <a:solidFill>
                  <a:srgbClr val="4A4A4A"/>
                </a:solidFill>
                <a:effectLst/>
                <a:latin typeface="MontserratLight"/>
              </a:rPr>
              <a:t>Integration</a:t>
            </a:r>
            <a:r>
              <a:rPr lang="es-MX" b="0" i="0" dirty="0">
                <a:solidFill>
                  <a:srgbClr val="4A4A4A"/>
                </a:solidFill>
                <a:effectLst/>
                <a:latin typeface="MontserratLight"/>
              </a:rPr>
              <a:t> </a:t>
            </a:r>
            <a:r>
              <a:rPr lang="es-MX" b="0" i="0" dirty="0" err="1">
                <a:solidFill>
                  <a:srgbClr val="4A4A4A"/>
                </a:solidFill>
                <a:effectLst/>
                <a:latin typeface="MontserratLight"/>
              </a:rPr>
              <a:t>Star</a:t>
            </a:r>
            <a:r>
              <a:rPr lang="es-MX" b="0" i="0" dirty="0">
                <a:solidFill>
                  <a:srgbClr val="4A4A4A"/>
                </a:solidFill>
                <a:effectLst/>
                <a:latin typeface="MontserratLight"/>
              </a:rPr>
              <a:t> es el proceso de desarrollo de conexiones dentro de todos los subsistemas de software. Su nombre proviene del hecho de que cuando todos los sistemas </a:t>
            </a:r>
            <a:r>
              <a:rPr lang="es-MX" b="0" i="0" dirty="0" err="1">
                <a:solidFill>
                  <a:srgbClr val="4A4A4A"/>
                </a:solidFill>
                <a:effectLst/>
                <a:latin typeface="MontserratLight"/>
              </a:rPr>
              <a:t>estan</a:t>
            </a:r>
            <a:r>
              <a:rPr lang="es-MX" b="0" i="0" dirty="0">
                <a:solidFill>
                  <a:srgbClr val="4A4A4A"/>
                </a:solidFill>
                <a:effectLst/>
                <a:latin typeface="MontserratLight"/>
              </a:rPr>
              <a:t> interconectados, su diagrama se </a:t>
            </a:r>
            <a:r>
              <a:rPr lang="es-MX" b="0" i="0" dirty="0" err="1">
                <a:solidFill>
                  <a:srgbClr val="4A4A4A"/>
                </a:solidFill>
                <a:effectLst/>
                <a:latin typeface="MontserratLight"/>
              </a:rPr>
              <a:t>veria</a:t>
            </a:r>
            <a:r>
              <a:rPr lang="es-MX" b="0" i="0" dirty="0">
                <a:solidFill>
                  <a:srgbClr val="4A4A4A"/>
                </a:solidFill>
                <a:effectLst/>
                <a:latin typeface="MontserratLight"/>
              </a:rPr>
              <a:t> como una estrella. Dependiendo del numero de sistemas que se </a:t>
            </a:r>
            <a:r>
              <a:rPr lang="es-MX" b="0" i="0" dirty="0" err="1">
                <a:solidFill>
                  <a:srgbClr val="4A4A4A"/>
                </a:solidFill>
                <a:effectLst/>
                <a:latin typeface="MontserratLight"/>
              </a:rPr>
              <a:t>estan</a:t>
            </a:r>
            <a:r>
              <a:rPr lang="es-MX" b="0" i="0" dirty="0">
                <a:solidFill>
                  <a:srgbClr val="4A4A4A"/>
                </a:solidFill>
                <a:effectLst/>
                <a:latin typeface="MontserratLight"/>
              </a:rPr>
              <a:t> integrando, sus enlaces </a:t>
            </a:r>
            <a:r>
              <a:rPr lang="es-MX" b="0" i="0" dirty="0" err="1">
                <a:solidFill>
                  <a:srgbClr val="4A4A4A"/>
                </a:solidFill>
                <a:effectLst/>
                <a:latin typeface="MontserratLight"/>
              </a:rPr>
              <a:t>tambien</a:t>
            </a:r>
            <a:r>
              <a:rPr lang="es-MX" b="0" i="0" dirty="0">
                <a:solidFill>
                  <a:srgbClr val="4A4A4A"/>
                </a:solidFill>
                <a:effectLst/>
                <a:latin typeface="MontserratLight"/>
              </a:rPr>
              <a:t> pueden parecer espagueti. Por lo tanto, este </a:t>
            </a:r>
            <a:r>
              <a:rPr lang="es-MX" b="0" i="0" dirty="0" err="1">
                <a:solidFill>
                  <a:srgbClr val="4A4A4A"/>
                </a:solidFill>
                <a:effectLst/>
                <a:latin typeface="MontserratLight"/>
              </a:rPr>
              <a:t>metodo</a:t>
            </a:r>
            <a:r>
              <a:rPr lang="es-MX" b="0" i="0" dirty="0">
                <a:solidFill>
                  <a:srgbClr val="4A4A4A"/>
                </a:solidFill>
                <a:effectLst/>
                <a:latin typeface="MontserratLight"/>
              </a:rPr>
              <a:t> a veces se conoce como el </a:t>
            </a:r>
            <a:r>
              <a:rPr lang="es-MX" b="0" i="0" dirty="0" err="1">
                <a:solidFill>
                  <a:srgbClr val="4A4A4A"/>
                </a:solidFill>
                <a:effectLst/>
                <a:latin typeface="MontserratLight"/>
              </a:rPr>
              <a:t>metodo</a:t>
            </a:r>
            <a:r>
              <a:rPr lang="es-MX" b="0" i="0" dirty="0">
                <a:solidFill>
                  <a:srgbClr val="4A4A4A"/>
                </a:solidFill>
                <a:effectLst/>
                <a:latin typeface="MontserratLight"/>
              </a:rPr>
              <a:t> de espaguetis.</a:t>
            </a:r>
            <a:br>
              <a:rPr lang="es-MX" dirty="0"/>
            </a:br>
            <a:br>
              <a:rPr lang="es-MX" dirty="0"/>
            </a:br>
            <a:r>
              <a:rPr lang="es-MX" b="0" i="0" dirty="0">
                <a:solidFill>
                  <a:srgbClr val="4A4A4A"/>
                </a:solidFill>
                <a:effectLst/>
                <a:latin typeface="MontserratLight"/>
              </a:rPr>
              <a:t>Este tipo de </a:t>
            </a:r>
            <a:r>
              <a:rPr lang="es-MX" b="0" i="0" dirty="0" err="1">
                <a:solidFill>
                  <a:srgbClr val="4A4A4A"/>
                </a:solidFill>
                <a:effectLst/>
                <a:latin typeface="MontserratLight"/>
              </a:rPr>
              <a:t>integracion</a:t>
            </a:r>
            <a:r>
              <a:rPr lang="es-MX" b="0" i="0" dirty="0">
                <a:solidFill>
                  <a:srgbClr val="4A4A4A"/>
                </a:solidFill>
                <a:effectLst/>
                <a:latin typeface="MontserratLight"/>
              </a:rPr>
              <a:t> se considera eficiente porque los equipos pueden reutilizar funcionalidades de software. Sin embargo, cuando las empresas necesiten </a:t>
            </a:r>
            <a:r>
              <a:rPr lang="es-MX" b="0" i="0" dirty="0" err="1">
                <a:solidFill>
                  <a:srgbClr val="4A4A4A"/>
                </a:solidFill>
                <a:effectLst/>
                <a:latin typeface="MontserratLight"/>
              </a:rPr>
              <a:t>anadir</a:t>
            </a:r>
            <a:r>
              <a:rPr lang="es-MX" b="0" i="0" dirty="0">
                <a:solidFill>
                  <a:srgbClr val="4A4A4A"/>
                </a:solidFill>
                <a:effectLst/>
                <a:latin typeface="MontserratLight"/>
              </a:rPr>
              <a:t> nuevos subsistemas, </a:t>
            </a:r>
            <a:r>
              <a:rPr lang="es-MX" b="0" i="0" dirty="0" err="1">
                <a:solidFill>
                  <a:srgbClr val="4A4A4A"/>
                </a:solidFill>
                <a:effectLst/>
                <a:latin typeface="MontserratLight"/>
              </a:rPr>
              <a:t>tendran</a:t>
            </a:r>
            <a:r>
              <a:rPr lang="es-MX" b="0" i="0" dirty="0">
                <a:solidFill>
                  <a:srgbClr val="4A4A4A"/>
                </a:solidFill>
                <a:effectLst/>
                <a:latin typeface="MontserratLight"/>
              </a:rPr>
              <a:t> que gastar una cantidad significativa de tiempo y dinero para realizar la </a:t>
            </a:r>
            <a:r>
              <a:rPr lang="es-MX" b="0" i="0" dirty="0" err="1">
                <a:solidFill>
                  <a:srgbClr val="4A4A4A"/>
                </a:solidFill>
                <a:effectLst/>
                <a:latin typeface="MontserratLight"/>
              </a:rPr>
              <a:t>integracion</a:t>
            </a:r>
            <a:r>
              <a:rPr lang="es-MX" b="0" i="0" dirty="0">
                <a:solidFill>
                  <a:srgbClr val="4A4A4A"/>
                </a:solidFill>
                <a:effectLst/>
                <a:latin typeface="MontserratLight"/>
              </a:rPr>
              <a:t>.</a:t>
            </a:r>
            <a:endParaRPr lang="es-CO" dirty="0"/>
          </a:p>
        </p:txBody>
      </p:sp>
    </p:spTree>
    <p:extLst>
      <p:ext uri="{BB962C8B-B14F-4D97-AF65-F5344CB8AC3E}">
        <p14:creationId xmlns:p14="http://schemas.microsoft.com/office/powerpoint/2010/main" val="29222482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FAE834C-C3F0-4931-9F3D-38488622737F}"/>
              </a:ext>
            </a:extLst>
          </p:cNvPr>
          <p:cNvSpPr>
            <a:spLocks noGrp="1"/>
          </p:cNvSpPr>
          <p:nvPr>
            <p:ph type="title"/>
          </p:nvPr>
        </p:nvSpPr>
        <p:spPr/>
        <p:txBody>
          <a:bodyPr/>
          <a:lstStyle/>
          <a:p>
            <a:r>
              <a:rPr lang="es-CO" dirty="0"/>
              <a:t>Tipos de </a:t>
            </a:r>
            <a:r>
              <a:rPr lang="es-CO" dirty="0" err="1"/>
              <a:t>integracion</a:t>
            </a:r>
            <a:endParaRPr lang="es-CO" dirty="0"/>
          </a:p>
        </p:txBody>
      </p:sp>
      <p:sp>
        <p:nvSpPr>
          <p:cNvPr id="3" name="Marcador de contenido 2">
            <a:extLst>
              <a:ext uri="{FF2B5EF4-FFF2-40B4-BE49-F238E27FC236}">
                <a16:creationId xmlns:a16="http://schemas.microsoft.com/office/drawing/2014/main" id="{9C5932F5-B686-4656-8187-3DD883D60D5F}"/>
              </a:ext>
            </a:extLst>
          </p:cNvPr>
          <p:cNvSpPr>
            <a:spLocks noGrp="1"/>
          </p:cNvSpPr>
          <p:nvPr>
            <p:ph idx="1"/>
          </p:nvPr>
        </p:nvSpPr>
        <p:spPr>
          <a:xfrm>
            <a:off x="2231135" y="2638044"/>
            <a:ext cx="8211577" cy="3988043"/>
          </a:xfrm>
        </p:spPr>
        <p:txBody>
          <a:bodyPr>
            <a:normAutofit/>
          </a:bodyPr>
          <a:lstStyle/>
          <a:p>
            <a:pPr marL="0" indent="0">
              <a:buNone/>
            </a:pPr>
            <a:r>
              <a:rPr lang="es-CO" b="0" i="0" dirty="0">
                <a:solidFill>
                  <a:srgbClr val="4A4A4A"/>
                </a:solidFill>
                <a:effectLst/>
                <a:latin typeface="MontserratLight"/>
              </a:rPr>
              <a:t>2. </a:t>
            </a:r>
            <a:r>
              <a:rPr lang="es-CO" b="0" i="0" dirty="0" err="1">
                <a:solidFill>
                  <a:srgbClr val="4A4A4A"/>
                </a:solidFill>
                <a:effectLst/>
                <a:latin typeface="MontserratLight"/>
              </a:rPr>
              <a:t>Integracion</a:t>
            </a:r>
            <a:r>
              <a:rPr lang="es-CO" b="0" i="0" dirty="0">
                <a:solidFill>
                  <a:srgbClr val="4A4A4A"/>
                </a:solidFill>
                <a:effectLst/>
                <a:latin typeface="MontserratLight"/>
              </a:rPr>
              <a:t> horizontal</a:t>
            </a:r>
          </a:p>
          <a:p>
            <a:pPr marL="0" indent="0">
              <a:buNone/>
            </a:pPr>
            <a:r>
              <a:rPr lang="es-MX" b="0" i="0" dirty="0">
                <a:solidFill>
                  <a:srgbClr val="4A4A4A"/>
                </a:solidFill>
                <a:effectLst/>
                <a:latin typeface="MontserratLight"/>
              </a:rPr>
              <a:t>Una </a:t>
            </a:r>
            <a:r>
              <a:rPr lang="es-MX" b="0" i="0" dirty="0" err="1">
                <a:solidFill>
                  <a:srgbClr val="4A4A4A"/>
                </a:solidFill>
                <a:effectLst/>
                <a:latin typeface="MontserratLight"/>
              </a:rPr>
              <a:t>integracion</a:t>
            </a:r>
            <a:r>
              <a:rPr lang="es-MX" b="0" i="0" dirty="0">
                <a:solidFill>
                  <a:srgbClr val="4A4A4A"/>
                </a:solidFill>
                <a:effectLst/>
                <a:latin typeface="MontserratLight"/>
              </a:rPr>
              <a:t> horizontal, </a:t>
            </a:r>
            <a:r>
              <a:rPr lang="es-MX" b="0" i="0" dirty="0" err="1">
                <a:solidFill>
                  <a:srgbClr val="4A4A4A"/>
                </a:solidFill>
                <a:effectLst/>
                <a:latin typeface="MontserratLight"/>
              </a:rPr>
              <a:t>tambien</a:t>
            </a:r>
            <a:r>
              <a:rPr lang="es-MX" b="0" i="0" dirty="0">
                <a:solidFill>
                  <a:srgbClr val="4A4A4A"/>
                </a:solidFill>
                <a:effectLst/>
                <a:latin typeface="MontserratLight"/>
              </a:rPr>
              <a:t> conocida como Enterprise </a:t>
            </a:r>
            <a:r>
              <a:rPr lang="es-MX" b="0" i="0" dirty="0" err="1">
                <a:solidFill>
                  <a:srgbClr val="4A4A4A"/>
                </a:solidFill>
                <a:effectLst/>
                <a:latin typeface="MontserratLight"/>
              </a:rPr>
              <a:t>Service</a:t>
            </a:r>
            <a:r>
              <a:rPr lang="es-MX" b="0" i="0" dirty="0">
                <a:solidFill>
                  <a:srgbClr val="4A4A4A"/>
                </a:solidFill>
                <a:effectLst/>
                <a:latin typeface="MontserratLight"/>
              </a:rPr>
              <a:t> Bus, es el </a:t>
            </a:r>
            <a:r>
              <a:rPr lang="es-MX" b="0" i="0" dirty="0" err="1">
                <a:solidFill>
                  <a:srgbClr val="4A4A4A"/>
                </a:solidFill>
                <a:effectLst/>
                <a:latin typeface="MontserratLight"/>
              </a:rPr>
              <a:t>metodo</a:t>
            </a:r>
            <a:r>
              <a:rPr lang="es-MX" b="0" i="0" dirty="0">
                <a:solidFill>
                  <a:srgbClr val="4A4A4A"/>
                </a:solidFill>
                <a:effectLst/>
                <a:latin typeface="MontserratLight"/>
              </a:rPr>
              <a:t> para establecer un sistema de </a:t>
            </a:r>
            <a:r>
              <a:rPr lang="es-MX" b="0" i="0" dirty="0" err="1">
                <a:solidFill>
                  <a:srgbClr val="4A4A4A"/>
                </a:solidFill>
                <a:effectLst/>
                <a:latin typeface="MontserratLight"/>
              </a:rPr>
              <a:t>comunicacion</a:t>
            </a:r>
            <a:r>
              <a:rPr lang="es-MX" b="0" i="0" dirty="0">
                <a:solidFill>
                  <a:srgbClr val="4A4A4A"/>
                </a:solidFill>
                <a:effectLst/>
                <a:latin typeface="MontserratLight"/>
              </a:rPr>
              <a:t>. Su </a:t>
            </a:r>
            <a:r>
              <a:rPr lang="es-MX" b="0" i="0" dirty="0" err="1">
                <a:solidFill>
                  <a:srgbClr val="4A4A4A"/>
                </a:solidFill>
                <a:effectLst/>
                <a:latin typeface="MontserratLight"/>
              </a:rPr>
              <a:t>caracteristica</a:t>
            </a:r>
            <a:r>
              <a:rPr lang="es-MX" b="0" i="0" dirty="0">
                <a:solidFill>
                  <a:srgbClr val="4A4A4A"/>
                </a:solidFill>
                <a:effectLst/>
                <a:latin typeface="MontserratLight"/>
              </a:rPr>
              <a:t> principal es la </a:t>
            </a:r>
            <a:r>
              <a:rPr lang="es-MX" b="0" i="0" dirty="0" err="1">
                <a:solidFill>
                  <a:srgbClr val="4A4A4A"/>
                </a:solidFill>
                <a:effectLst/>
                <a:latin typeface="MontserratLight"/>
              </a:rPr>
              <a:t>transmision</a:t>
            </a:r>
            <a:r>
              <a:rPr lang="es-MX" b="0" i="0" dirty="0">
                <a:solidFill>
                  <a:srgbClr val="4A4A4A"/>
                </a:solidFill>
                <a:effectLst/>
                <a:latin typeface="MontserratLight"/>
              </a:rPr>
              <a:t> de mensajes y el monitoreo de mensajes. </a:t>
            </a:r>
            <a:r>
              <a:rPr lang="es-MX" b="0" i="0" dirty="0" err="1">
                <a:solidFill>
                  <a:srgbClr val="4A4A4A"/>
                </a:solidFill>
                <a:effectLst/>
                <a:latin typeface="MontserratLight"/>
              </a:rPr>
              <a:t>Tambien</a:t>
            </a:r>
            <a:r>
              <a:rPr lang="es-MX" b="0" i="0" dirty="0">
                <a:solidFill>
                  <a:srgbClr val="4A4A4A"/>
                </a:solidFill>
                <a:effectLst/>
                <a:latin typeface="MontserratLight"/>
              </a:rPr>
              <a:t> proporciona servicios, como la </a:t>
            </a:r>
            <a:r>
              <a:rPr lang="es-MX" b="0" i="0" dirty="0" err="1">
                <a:solidFill>
                  <a:srgbClr val="4A4A4A"/>
                </a:solidFill>
                <a:effectLst/>
                <a:latin typeface="MontserratLight"/>
              </a:rPr>
              <a:t>transformacion</a:t>
            </a:r>
            <a:r>
              <a:rPr lang="es-MX" b="0" i="0" dirty="0">
                <a:solidFill>
                  <a:srgbClr val="4A4A4A"/>
                </a:solidFill>
                <a:effectLst/>
                <a:latin typeface="MontserratLight"/>
              </a:rPr>
              <a:t> de datos y el mapeo. </a:t>
            </a:r>
            <a:r>
              <a:rPr lang="es-MX" b="0" i="0" dirty="0" err="1">
                <a:solidFill>
                  <a:srgbClr val="4A4A4A"/>
                </a:solidFill>
                <a:effectLst/>
                <a:latin typeface="MontserratLight"/>
              </a:rPr>
              <a:t>Ademas</a:t>
            </a:r>
            <a:r>
              <a:rPr lang="es-MX" b="0" i="0" dirty="0">
                <a:solidFill>
                  <a:srgbClr val="4A4A4A"/>
                </a:solidFill>
                <a:effectLst/>
                <a:latin typeface="MontserratLight"/>
              </a:rPr>
              <a:t>, las integraciones horizontales </a:t>
            </a:r>
            <a:r>
              <a:rPr lang="es-MX" b="0" i="0" dirty="0" err="1">
                <a:solidFill>
                  <a:srgbClr val="4A4A4A"/>
                </a:solidFill>
                <a:effectLst/>
                <a:latin typeface="MontserratLight"/>
              </a:rPr>
              <a:t>reduciran</a:t>
            </a:r>
            <a:r>
              <a:rPr lang="es-MX" b="0" i="0" dirty="0">
                <a:solidFill>
                  <a:srgbClr val="4A4A4A"/>
                </a:solidFill>
                <a:effectLst/>
                <a:latin typeface="MontserratLight"/>
              </a:rPr>
              <a:t> el numero de enlaces para cada subsistema. Este enfoque </a:t>
            </a:r>
            <a:r>
              <a:rPr lang="es-MX" b="0" i="0" dirty="0" err="1">
                <a:solidFill>
                  <a:srgbClr val="4A4A4A"/>
                </a:solidFill>
                <a:effectLst/>
                <a:latin typeface="MontserratLight"/>
              </a:rPr>
              <a:t>permitira</a:t>
            </a:r>
            <a:r>
              <a:rPr lang="es-MX" b="0" i="0" dirty="0">
                <a:solidFill>
                  <a:srgbClr val="4A4A4A"/>
                </a:solidFill>
                <a:effectLst/>
                <a:latin typeface="MontserratLight"/>
              </a:rPr>
              <a:t> flexibilidad, en la que los equipos pueden agregar, quitar o ajustar un sistema sin interrumpir el resto de los componentes.</a:t>
            </a:r>
            <a:br>
              <a:rPr lang="es-MX" dirty="0"/>
            </a:br>
            <a:br>
              <a:rPr lang="es-MX" dirty="0"/>
            </a:br>
            <a:r>
              <a:rPr lang="es-MX" b="0" i="0" dirty="0">
                <a:solidFill>
                  <a:srgbClr val="4A4A4A"/>
                </a:solidFill>
                <a:effectLst/>
                <a:latin typeface="MontserratLight"/>
              </a:rPr>
              <a:t>Este tipo de </a:t>
            </a:r>
            <a:r>
              <a:rPr lang="es-MX" b="0" i="0" dirty="0" err="1">
                <a:solidFill>
                  <a:srgbClr val="4A4A4A"/>
                </a:solidFill>
                <a:effectLst/>
                <a:latin typeface="MontserratLight"/>
              </a:rPr>
              <a:t>integracion</a:t>
            </a:r>
            <a:r>
              <a:rPr lang="es-MX" b="0" i="0" dirty="0">
                <a:solidFill>
                  <a:srgbClr val="4A4A4A"/>
                </a:solidFill>
                <a:effectLst/>
                <a:latin typeface="MontserratLight"/>
              </a:rPr>
              <a:t> de software funciona bien para empresas que tienen muchos sistemas grandes y dispares. </a:t>
            </a:r>
            <a:r>
              <a:rPr lang="es-MX" b="0" i="0" dirty="0" err="1">
                <a:solidFill>
                  <a:srgbClr val="4A4A4A"/>
                </a:solidFill>
                <a:effectLst/>
                <a:latin typeface="MontserratLight"/>
              </a:rPr>
              <a:t>Tambien</a:t>
            </a:r>
            <a:r>
              <a:rPr lang="es-MX" b="0" i="0" dirty="0">
                <a:solidFill>
                  <a:srgbClr val="4A4A4A"/>
                </a:solidFill>
                <a:effectLst/>
                <a:latin typeface="MontserratLight"/>
              </a:rPr>
              <a:t> resulta rentable utilizar este </a:t>
            </a:r>
            <a:r>
              <a:rPr lang="es-MX" b="0" i="0" dirty="0" err="1">
                <a:solidFill>
                  <a:srgbClr val="4A4A4A"/>
                </a:solidFill>
                <a:effectLst/>
                <a:latin typeface="MontserratLight"/>
              </a:rPr>
              <a:t>metodo</a:t>
            </a:r>
            <a:r>
              <a:rPr lang="es-MX" b="0" i="0" dirty="0">
                <a:solidFill>
                  <a:srgbClr val="4A4A4A"/>
                </a:solidFill>
                <a:effectLst/>
                <a:latin typeface="MontserratLight"/>
              </a:rPr>
              <a:t> porque el gasto de </a:t>
            </a:r>
            <a:r>
              <a:rPr lang="es-MX" b="0" i="0" dirty="0" err="1">
                <a:solidFill>
                  <a:srgbClr val="4A4A4A"/>
                </a:solidFill>
                <a:effectLst/>
                <a:latin typeface="MontserratLight"/>
              </a:rPr>
              <a:t>integracion</a:t>
            </a:r>
            <a:r>
              <a:rPr lang="es-MX" b="0" i="0" dirty="0">
                <a:solidFill>
                  <a:srgbClr val="4A4A4A"/>
                </a:solidFill>
                <a:effectLst/>
                <a:latin typeface="MontserratLight"/>
              </a:rPr>
              <a:t> </a:t>
            </a:r>
            <a:r>
              <a:rPr lang="es-MX" b="0" i="0" dirty="0" err="1">
                <a:solidFill>
                  <a:srgbClr val="4A4A4A"/>
                </a:solidFill>
                <a:effectLst/>
                <a:latin typeface="MontserratLight"/>
              </a:rPr>
              <a:t>sera</a:t>
            </a:r>
            <a:r>
              <a:rPr lang="es-MX" b="0" i="0" dirty="0">
                <a:solidFill>
                  <a:srgbClr val="4A4A4A"/>
                </a:solidFill>
                <a:effectLst/>
                <a:latin typeface="MontserratLight"/>
              </a:rPr>
              <a:t> menos costoso a medida que se expanda el sistema. Por lo tanto, la </a:t>
            </a:r>
            <a:r>
              <a:rPr lang="es-MX" b="0" i="0" dirty="0" err="1">
                <a:solidFill>
                  <a:srgbClr val="4A4A4A"/>
                </a:solidFill>
                <a:effectLst/>
                <a:latin typeface="MontserratLight"/>
              </a:rPr>
              <a:t>integracion</a:t>
            </a:r>
            <a:r>
              <a:rPr lang="es-MX" b="0" i="0" dirty="0">
                <a:solidFill>
                  <a:srgbClr val="4A4A4A"/>
                </a:solidFill>
                <a:effectLst/>
                <a:latin typeface="MontserratLight"/>
              </a:rPr>
              <a:t> horizontal puede ayudar a las empresas a largo plazo.</a:t>
            </a:r>
            <a:endParaRPr lang="es-CO" dirty="0"/>
          </a:p>
        </p:txBody>
      </p:sp>
    </p:spTree>
    <p:extLst>
      <p:ext uri="{BB962C8B-B14F-4D97-AF65-F5344CB8AC3E}">
        <p14:creationId xmlns:p14="http://schemas.microsoft.com/office/powerpoint/2010/main" val="26844610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DBF1C2-8A89-47D2-AF33-38E04586C534}"/>
              </a:ext>
            </a:extLst>
          </p:cNvPr>
          <p:cNvSpPr>
            <a:spLocks noGrp="1"/>
          </p:cNvSpPr>
          <p:nvPr>
            <p:ph type="title"/>
          </p:nvPr>
        </p:nvSpPr>
        <p:spPr/>
        <p:txBody>
          <a:bodyPr/>
          <a:lstStyle/>
          <a:p>
            <a:r>
              <a:rPr lang="es-CO" dirty="0"/>
              <a:t>Tipos de </a:t>
            </a:r>
            <a:r>
              <a:rPr lang="es-CO" dirty="0" err="1"/>
              <a:t>integracion</a:t>
            </a:r>
            <a:endParaRPr lang="es-CO" dirty="0"/>
          </a:p>
        </p:txBody>
      </p:sp>
      <p:sp>
        <p:nvSpPr>
          <p:cNvPr id="3" name="Marcador de contenido 2">
            <a:extLst>
              <a:ext uri="{FF2B5EF4-FFF2-40B4-BE49-F238E27FC236}">
                <a16:creationId xmlns:a16="http://schemas.microsoft.com/office/drawing/2014/main" id="{729109BC-2C69-420E-ACA6-04D1A3D57B9F}"/>
              </a:ext>
            </a:extLst>
          </p:cNvPr>
          <p:cNvSpPr>
            <a:spLocks noGrp="1"/>
          </p:cNvSpPr>
          <p:nvPr>
            <p:ph idx="1"/>
          </p:nvPr>
        </p:nvSpPr>
        <p:spPr>
          <a:xfrm>
            <a:off x="2231135" y="2638044"/>
            <a:ext cx="8370603" cy="3882026"/>
          </a:xfrm>
        </p:spPr>
        <p:txBody>
          <a:bodyPr>
            <a:normAutofit/>
          </a:bodyPr>
          <a:lstStyle/>
          <a:p>
            <a:pPr marL="0" indent="0">
              <a:buNone/>
            </a:pPr>
            <a:r>
              <a:rPr lang="es-CO" b="0" i="0" dirty="0">
                <a:solidFill>
                  <a:srgbClr val="4A4A4A"/>
                </a:solidFill>
                <a:effectLst/>
                <a:latin typeface="MontserratLight"/>
              </a:rPr>
              <a:t>3. </a:t>
            </a:r>
            <a:r>
              <a:rPr lang="es-CO" b="0" i="0" dirty="0" err="1">
                <a:solidFill>
                  <a:srgbClr val="4A4A4A"/>
                </a:solidFill>
                <a:effectLst/>
                <a:latin typeface="MontserratLight"/>
              </a:rPr>
              <a:t>Integracion</a:t>
            </a:r>
            <a:r>
              <a:rPr lang="es-CO" b="0" i="0" dirty="0">
                <a:solidFill>
                  <a:srgbClr val="4A4A4A"/>
                </a:solidFill>
                <a:effectLst/>
                <a:latin typeface="MontserratLight"/>
              </a:rPr>
              <a:t> vertical</a:t>
            </a:r>
          </a:p>
          <a:p>
            <a:pPr marL="0" indent="0">
              <a:buNone/>
            </a:pPr>
            <a:r>
              <a:rPr lang="es-MX" b="0" i="0" dirty="0">
                <a:solidFill>
                  <a:srgbClr val="4A4A4A"/>
                </a:solidFill>
                <a:effectLst/>
                <a:latin typeface="MontserratLight"/>
              </a:rPr>
              <a:t>En contraste con la </a:t>
            </a:r>
            <a:r>
              <a:rPr lang="es-MX" b="0" i="0" dirty="0" err="1">
                <a:solidFill>
                  <a:srgbClr val="4A4A4A"/>
                </a:solidFill>
                <a:effectLst/>
                <a:latin typeface="MontserratLight"/>
              </a:rPr>
              <a:t>integracion</a:t>
            </a:r>
            <a:r>
              <a:rPr lang="es-MX" b="0" i="0" dirty="0">
                <a:solidFill>
                  <a:srgbClr val="4A4A4A"/>
                </a:solidFill>
                <a:effectLst/>
                <a:latin typeface="MontserratLight"/>
              </a:rPr>
              <a:t> horizontal, la </a:t>
            </a:r>
            <a:r>
              <a:rPr lang="es-MX" b="0" i="0" dirty="0" err="1">
                <a:solidFill>
                  <a:srgbClr val="4A4A4A"/>
                </a:solidFill>
                <a:effectLst/>
                <a:latin typeface="MontserratLight"/>
              </a:rPr>
              <a:t>integracion</a:t>
            </a:r>
            <a:r>
              <a:rPr lang="es-MX" b="0" i="0" dirty="0">
                <a:solidFill>
                  <a:srgbClr val="4A4A4A"/>
                </a:solidFill>
                <a:effectLst/>
                <a:latin typeface="MontserratLight"/>
              </a:rPr>
              <a:t> vertical es una </a:t>
            </a:r>
            <a:r>
              <a:rPr lang="es-MX" b="0" i="0" dirty="0" err="1">
                <a:solidFill>
                  <a:srgbClr val="4A4A4A"/>
                </a:solidFill>
                <a:effectLst/>
                <a:latin typeface="MontserratLight"/>
              </a:rPr>
              <a:t>solucion</a:t>
            </a:r>
            <a:r>
              <a:rPr lang="es-MX" b="0" i="0" dirty="0">
                <a:solidFill>
                  <a:srgbClr val="4A4A4A"/>
                </a:solidFill>
                <a:effectLst/>
                <a:latin typeface="MontserratLight"/>
              </a:rPr>
              <a:t> a corto plazo y se considera una </a:t>
            </a:r>
            <a:r>
              <a:rPr lang="es-MX" b="0" i="0" dirty="0" err="1">
                <a:solidFill>
                  <a:srgbClr val="4A4A4A"/>
                </a:solidFill>
                <a:effectLst/>
                <a:latin typeface="MontserratLight"/>
              </a:rPr>
              <a:t>opcion</a:t>
            </a:r>
            <a:r>
              <a:rPr lang="es-MX" b="0" i="0" dirty="0">
                <a:solidFill>
                  <a:srgbClr val="4A4A4A"/>
                </a:solidFill>
                <a:effectLst/>
                <a:latin typeface="MontserratLight"/>
              </a:rPr>
              <a:t> </a:t>
            </a:r>
            <a:r>
              <a:rPr lang="es-MX" b="0" i="0" dirty="0" err="1">
                <a:solidFill>
                  <a:srgbClr val="4A4A4A"/>
                </a:solidFill>
                <a:effectLst/>
                <a:latin typeface="MontserratLight"/>
              </a:rPr>
              <a:t>rapida</a:t>
            </a:r>
            <a:r>
              <a:rPr lang="es-MX" b="0" i="0" dirty="0">
                <a:solidFill>
                  <a:srgbClr val="4A4A4A"/>
                </a:solidFill>
                <a:effectLst/>
                <a:latin typeface="MontserratLight"/>
              </a:rPr>
              <a:t> y </a:t>
            </a:r>
            <a:r>
              <a:rPr lang="es-MX" b="0" i="0" dirty="0" err="1">
                <a:solidFill>
                  <a:srgbClr val="4A4A4A"/>
                </a:solidFill>
                <a:effectLst/>
                <a:latin typeface="MontserratLight"/>
              </a:rPr>
              <a:t>economica</a:t>
            </a:r>
            <a:r>
              <a:rPr lang="es-MX" b="0" i="0" dirty="0">
                <a:solidFill>
                  <a:srgbClr val="4A4A4A"/>
                </a:solidFill>
                <a:effectLst/>
                <a:latin typeface="MontserratLight"/>
              </a:rPr>
              <a:t> para la </a:t>
            </a:r>
            <a:r>
              <a:rPr lang="es-MX" b="0" i="0" dirty="0" err="1">
                <a:solidFill>
                  <a:srgbClr val="4A4A4A"/>
                </a:solidFill>
                <a:effectLst/>
                <a:latin typeface="MontserratLight"/>
              </a:rPr>
              <a:t>unificacion</a:t>
            </a:r>
            <a:r>
              <a:rPr lang="es-MX" b="0" i="0" dirty="0">
                <a:solidFill>
                  <a:srgbClr val="4A4A4A"/>
                </a:solidFill>
                <a:effectLst/>
                <a:latin typeface="MontserratLight"/>
              </a:rPr>
              <a:t> de software. Para este </a:t>
            </a:r>
            <a:r>
              <a:rPr lang="es-MX" b="0" i="0" dirty="0" err="1">
                <a:solidFill>
                  <a:srgbClr val="4A4A4A"/>
                </a:solidFill>
                <a:effectLst/>
                <a:latin typeface="MontserratLight"/>
              </a:rPr>
              <a:t>metodo</a:t>
            </a:r>
            <a:r>
              <a:rPr lang="es-MX" b="0" i="0" dirty="0">
                <a:solidFill>
                  <a:srgbClr val="4A4A4A"/>
                </a:solidFill>
                <a:effectLst/>
                <a:latin typeface="MontserratLight"/>
              </a:rPr>
              <a:t>, la empresa debe desarrollar entidades funcionales para sus sistemas de software y sincronizarlos verticalmente.</a:t>
            </a:r>
            <a:br>
              <a:rPr lang="es-MX" dirty="0"/>
            </a:br>
            <a:br>
              <a:rPr lang="es-MX" dirty="0"/>
            </a:br>
            <a:r>
              <a:rPr lang="es-MX" b="0" i="0" dirty="0">
                <a:solidFill>
                  <a:srgbClr val="4A4A4A"/>
                </a:solidFill>
                <a:effectLst/>
                <a:latin typeface="MontserratLight"/>
              </a:rPr>
              <a:t>Las integraciones verticales pueden proporcionar muchos beneficios, como un mejor control sobre los procesos empresariales y maximizar la competitividad. Para los minoristas, </a:t>
            </a:r>
            <a:r>
              <a:rPr lang="es-MX" b="0" i="0" dirty="0" err="1">
                <a:solidFill>
                  <a:srgbClr val="4A4A4A"/>
                </a:solidFill>
                <a:effectLst/>
                <a:latin typeface="MontserratLight"/>
              </a:rPr>
              <a:t>tambien</a:t>
            </a:r>
            <a:r>
              <a:rPr lang="es-MX" b="0" i="0" dirty="0">
                <a:solidFill>
                  <a:srgbClr val="4A4A4A"/>
                </a:solidFill>
                <a:effectLst/>
                <a:latin typeface="MontserratLight"/>
              </a:rPr>
              <a:t> puede ayudar a optimizar la </a:t>
            </a:r>
            <a:r>
              <a:rPr lang="es-MX" b="0" i="0" dirty="0" err="1">
                <a:solidFill>
                  <a:srgbClr val="4A4A4A"/>
                </a:solidFill>
                <a:effectLst/>
                <a:latin typeface="MontserratLight"/>
              </a:rPr>
              <a:t>administracion</a:t>
            </a:r>
            <a:r>
              <a:rPr lang="es-MX" b="0" i="0" dirty="0">
                <a:solidFill>
                  <a:srgbClr val="4A4A4A"/>
                </a:solidFill>
                <a:effectLst/>
                <a:latin typeface="MontserratLight"/>
              </a:rPr>
              <a:t> de la cadena de suministro, mejorar la </a:t>
            </a:r>
            <a:r>
              <a:rPr lang="es-MX" b="0" i="0" dirty="0" err="1">
                <a:solidFill>
                  <a:srgbClr val="4A4A4A"/>
                </a:solidFill>
                <a:effectLst/>
                <a:latin typeface="MontserratLight"/>
              </a:rPr>
              <a:t>comunicacion</a:t>
            </a:r>
            <a:r>
              <a:rPr lang="es-MX" b="0" i="0" dirty="0">
                <a:solidFill>
                  <a:srgbClr val="4A4A4A"/>
                </a:solidFill>
                <a:effectLst/>
                <a:latin typeface="MontserratLight"/>
              </a:rPr>
              <a:t> con los proveedores y reducir los costos operativos. Sin embargo, las integraciones verticales crearan un silo para escalar el software. Esto significa que la </a:t>
            </a:r>
            <a:r>
              <a:rPr lang="es-MX" b="0" i="0" dirty="0" err="1">
                <a:solidFill>
                  <a:srgbClr val="4A4A4A"/>
                </a:solidFill>
                <a:effectLst/>
                <a:latin typeface="MontserratLight"/>
              </a:rPr>
              <a:t>informacion</a:t>
            </a:r>
            <a:r>
              <a:rPr lang="es-MX" b="0" i="0" dirty="0">
                <a:solidFill>
                  <a:srgbClr val="4A4A4A"/>
                </a:solidFill>
                <a:effectLst/>
                <a:latin typeface="MontserratLight"/>
              </a:rPr>
              <a:t> no se </a:t>
            </a:r>
            <a:r>
              <a:rPr lang="es-MX" b="0" i="0" dirty="0" err="1">
                <a:solidFill>
                  <a:srgbClr val="4A4A4A"/>
                </a:solidFill>
                <a:effectLst/>
                <a:latin typeface="MontserratLight"/>
              </a:rPr>
              <a:t>compartira</a:t>
            </a:r>
            <a:r>
              <a:rPr lang="es-MX" b="0" i="0" dirty="0">
                <a:solidFill>
                  <a:srgbClr val="4A4A4A"/>
                </a:solidFill>
                <a:effectLst/>
                <a:latin typeface="MontserratLight"/>
              </a:rPr>
              <a:t> correctamente y se aislara en cada sistema.</a:t>
            </a:r>
            <a:endParaRPr lang="es-CO" dirty="0"/>
          </a:p>
        </p:txBody>
      </p:sp>
    </p:spTree>
    <p:extLst>
      <p:ext uri="{BB962C8B-B14F-4D97-AF65-F5344CB8AC3E}">
        <p14:creationId xmlns:p14="http://schemas.microsoft.com/office/powerpoint/2010/main" val="33849503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DBF1C2-8A89-47D2-AF33-38E04586C534}"/>
              </a:ext>
            </a:extLst>
          </p:cNvPr>
          <p:cNvSpPr>
            <a:spLocks noGrp="1"/>
          </p:cNvSpPr>
          <p:nvPr>
            <p:ph type="title"/>
          </p:nvPr>
        </p:nvSpPr>
        <p:spPr/>
        <p:txBody>
          <a:bodyPr/>
          <a:lstStyle/>
          <a:p>
            <a:r>
              <a:rPr lang="es-CO" dirty="0"/>
              <a:t>Tipos de </a:t>
            </a:r>
            <a:r>
              <a:rPr lang="es-CO" dirty="0" err="1"/>
              <a:t>integracion</a:t>
            </a:r>
            <a:endParaRPr lang="es-CO" dirty="0"/>
          </a:p>
        </p:txBody>
      </p:sp>
      <p:sp>
        <p:nvSpPr>
          <p:cNvPr id="3" name="Marcador de contenido 2">
            <a:extLst>
              <a:ext uri="{FF2B5EF4-FFF2-40B4-BE49-F238E27FC236}">
                <a16:creationId xmlns:a16="http://schemas.microsoft.com/office/drawing/2014/main" id="{729109BC-2C69-420E-ACA6-04D1A3D57B9F}"/>
              </a:ext>
            </a:extLst>
          </p:cNvPr>
          <p:cNvSpPr>
            <a:spLocks noGrp="1"/>
          </p:cNvSpPr>
          <p:nvPr>
            <p:ph idx="1"/>
          </p:nvPr>
        </p:nvSpPr>
        <p:spPr>
          <a:xfrm>
            <a:off x="2231135" y="2638044"/>
            <a:ext cx="8370603" cy="3882026"/>
          </a:xfrm>
        </p:spPr>
        <p:txBody>
          <a:bodyPr>
            <a:normAutofit/>
          </a:bodyPr>
          <a:lstStyle/>
          <a:p>
            <a:pPr marL="0" indent="0" algn="l">
              <a:buNone/>
            </a:pPr>
            <a:r>
              <a:rPr lang="es-MX" b="0" i="0" dirty="0">
                <a:solidFill>
                  <a:srgbClr val="4A4A4A"/>
                </a:solidFill>
                <a:effectLst/>
                <a:latin typeface="MontserratLight"/>
              </a:rPr>
              <a:t>4. </a:t>
            </a:r>
            <a:r>
              <a:rPr lang="es-MX" b="0" i="0" dirty="0" err="1">
                <a:solidFill>
                  <a:srgbClr val="4A4A4A"/>
                </a:solidFill>
                <a:effectLst/>
                <a:latin typeface="MontserratLight"/>
              </a:rPr>
              <a:t>Integracion</a:t>
            </a:r>
            <a:r>
              <a:rPr lang="es-MX" b="0" i="0" dirty="0">
                <a:solidFill>
                  <a:srgbClr val="4A4A4A"/>
                </a:solidFill>
                <a:effectLst/>
                <a:latin typeface="MontserratLight"/>
              </a:rPr>
              <a:t> de formato de datos común</a:t>
            </a:r>
            <a:br>
              <a:rPr lang="es-MX" b="0" i="0" dirty="0">
                <a:solidFill>
                  <a:srgbClr val="4A4A4A"/>
                </a:solidFill>
                <a:effectLst/>
                <a:latin typeface="MontserratLight"/>
              </a:rPr>
            </a:br>
            <a:endParaRPr lang="es-MX" b="0" i="0" dirty="0">
              <a:solidFill>
                <a:srgbClr val="4A4A4A"/>
              </a:solidFill>
              <a:effectLst/>
              <a:latin typeface="MontserratLight"/>
            </a:endParaRPr>
          </a:p>
          <a:p>
            <a:pPr marL="0" indent="0" algn="l">
              <a:buNone/>
            </a:pPr>
            <a:r>
              <a:rPr lang="es-MX" b="0" i="0" dirty="0">
                <a:solidFill>
                  <a:srgbClr val="4A4A4A"/>
                </a:solidFill>
                <a:effectLst/>
                <a:latin typeface="MontserratLight"/>
              </a:rPr>
              <a:t>Un formato de datos </a:t>
            </a:r>
            <a:r>
              <a:rPr lang="es-MX" b="0" i="0" dirty="0" err="1">
                <a:solidFill>
                  <a:srgbClr val="4A4A4A"/>
                </a:solidFill>
                <a:effectLst/>
                <a:latin typeface="MontserratLight"/>
              </a:rPr>
              <a:t>comun</a:t>
            </a:r>
            <a:r>
              <a:rPr lang="es-MX" b="0" i="0" dirty="0">
                <a:solidFill>
                  <a:srgbClr val="4A4A4A"/>
                </a:solidFill>
                <a:effectLst/>
                <a:latin typeface="MontserratLight"/>
              </a:rPr>
              <a:t> es un enfoque de </a:t>
            </a:r>
            <a:r>
              <a:rPr lang="es-MX" b="0" i="0" dirty="0" err="1">
                <a:solidFill>
                  <a:srgbClr val="4A4A4A"/>
                </a:solidFill>
                <a:effectLst/>
                <a:latin typeface="MontserratLight"/>
              </a:rPr>
              <a:t>integracion</a:t>
            </a:r>
            <a:r>
              <a:rPr lang="es-MX" b="0" i="0" dirty="0">
                <a:solidFill>
                  <a:srgbClr val="4A4A4A"/>
                </a:solidFill>
                <a:effectLst/>
                <a:latin typeface="MontserratLight"/>
              </a:rPr>
              <a:t> de software que permite a las empresas evitar el uso de un adaptador al convertir o transportar datos. Para que este </a:t>
            </a:r>
            <a:r>
              <a:rPr lang="es-MX" b="0" i="0" dirty="0" err="1">
                <a:solidFill>
                  <a:srgbClr val="4A4A4A"/>
                </a:solidFill>
                <a:effectLst/>
                <a:latin typeface="MontserratLight"/>
              </a:rPr>
              <a:t>metodo</a:t>
            </a:r>
            <a:r>
              <a:rPr lang="es-MX" b="0" i="0" dirty="0">
                <a:solidFill>
                  <a:srgbClr val="4A4A4A"/>
                </a:solidFill>
                <a:effectLst/>
                <a:latin typeface="MontserratLight"/>
              </a:rPr>
              <a:t> sea efectivo, el formato de datos de un sistema debe ser aceptado por el otro sistema. La </a:t>
            </a:r>
            <a:r>
              <a:rPr lang="es-MX" b="0" i="0" dirty="0" err="1">
                <a:solidFill>
                  <a:srgbClr val="4A4A4A"/>
                </a:solidFill>
                <a:effectLst/>
                <a:latin typeface="MontserratLight"/>
              </a:rPr>
              <a:t>integracion</a:t>
            </a:r>
            <a:r>
              <a:rPr lang="es-MX" b="0" i="0" dirty="0">
                <a:solidFill>
                  <a:srgbClr val="4A4A4A"/>
                </a:solidFill>
                <a:effectLst/>
                <a:latin typeface="MontserratLight"/>
              </a:rPr>
              <a:t> de formatos de datos comunes puede ayudar a las empresas al proporcionar </a:t>
            </a:r>
            <a:r>
              <a:rPr lang="es-MX" b="0" i="0" dirty="0" err="1">
                <a:solidFill>
                  <a:srgbClr val="4A4A4A"/>
                </a:solidFill>
                <a:effectLst/>
                <a:latin typeface="MontserratLight"/>
              </a:rPr>
              <a:t>traduccion</a:t>
            </a:r>
            <a:r>
              <a:rPr lang="es-MX" b="0" i="0" dirty="0">
                <a:solidFill>
                  <a:srgbClr val="4A4A4A"/>
                </a:solidFill>
                <a:effectLst/>
                <a:latin typeface="MontserratLight"/>
              </a:rPr>
              <a:t> de datos y promover la </a:t>
            </a:r>
            <a:r>
              <a:rPr lang="es-MX" b="0" i="0" dirty="0" err="1">
                <a:solidFill>
                  <a:srgbClr val="4A4A4A"/>
                </a:solidFill>
                <a:effectLst/>
                <a:latin typeface="MontserratLight"/>
              </a:rPr>
              <a:t>automatizacion</a:t>
            </a:r>
            <a:r>
              <a:rPr lang="es-MX" b="0" i="0" dirty="0">
                <a:solidFill>
                  <a:srgbClr val="4A4A4A"/>
                </a:solidFill>
                <a:effectLst/>
                <a:latin typeface="MontserratLight"/>
              </a:rPr>
              <a:t>.</a:t>
            </a:r>
          </a:p>
        </p:txBody>
      </p:sp>
    </p:spTree>
    <p:extLst>
      <p:ext uri="{BB962C8B-B14F-4D97-AF65-F5344CB8AC3E}">
        <p14:creationId xmlns:p14="http://schemas.microsoft.com/office/powerpoint/2010/main" val="2103902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3C8EFE-2518-46A5-BC83-7B15C9F24638}"/>
              </a:ext>
            </a:extLst>
          </p:cNvPr>
          <p:cNvSpPr>
            <a:spLocks noGrp="1"/>
          </p:cNvSpPr>
          <p:nvPr>
            <p:ph type="title"/>
          </p:nvPr>
        </p:nvSpPr>
        <p:spPr/>
        <p:txBody>
          <a:bodyPr>
            <a:normAutofit fontScale="90000"/>
          </a:bodyPr>
          <a:lstStyle/>
          <a:p>
            <a:r>
              <a:rPr lang="es-MX" b="0" i="0" dirty="0">
                <a:solidFill>
                  <a:srgbClr val="4A4A4A"/>
                </a:solidFill>
                <a:effectLst/>
                <a:latin typeface="MontserratLight"/>
              </a:rPr>
              <a:t>Pasos del proceso de </a:t>
            </a:r>
            <a:r>
              <a:rPr lang="es-MX" b="0" i="0" dirty="0" err="1">
                <a:solidFill>
                  <a:srgbClr val="4A4A4A"/>
                </a:solidFill>
                <a:effectLst/>
                <a:latin typeface="MontserratLight"/>
              </a:rPr>
              <a:t>integracion</a:t>
            </a:r>
            <a:r>
              <a:rPr lang="es-MX" b="0" i="0" dirty="0">
                <a:solidFill>
                  <a:srgbClr val="4A4A4A"/>
                </a:solidFill>
                <a:effectLst/>
                <a:latin typeface="MontserratLight"/>
              </a:rPr>
              <a:t> de software</a:t>
            </a:r>
            <a:br>
              <a:rPr lang="es-MX" b="0" i="0" dirty="0">
                <a:solidFill>
                  <a:srgbClr val="4A4A4A"/>
                </a:solidFill>
                <a:effectLst/>
                <a:latin typeface="MontserratLight"/>
              </a:rPr>
            </a:br>
            <a:endParaRPr lang="es-CO" dirty="0"/>
          </a:p>
        </p:txBody>
      </p:sp>
      <p:sp>
        <p:nvSpPr>
          <p:cNvPr id="3" name="Marcador de contenido 2">
            <a:extLst>
              <a:ext uri="{FF2B5EF4-FFF2-40B4-BE49-F238E27FC236}">
                <a16:creationId xmlns:a16="http://schemas.microsoft.com/office/drawing/2014/main" id="{CE9391C7-7D4C-470F-AB41-B39874A96737}"/>
              </a:ext>
            </a:extLst>
          </p:cNvPr>
          <p:cNvSpPr>
            <a:spLocks noGrp="1"/>
          </p:cNvSpPr>
          <p:nvPr>
            <p:ph idx="1"/>
          </p:nvPr>
        </p:nvSpPr>
        <p:spPr/>
        <p:txBody>
          <a:bodyPr/>
          <a:lstStyle/>
          <a:p>
            <a:r>
              <a:rPr lang="es-MX" b="0" i="0" dirty="0">
                <a:solidFill>
                  <a:srgbClr val="4A4A4A"/>
                </a:solidFill>
                <a:effectLst/>
                <a:latin typeface="MontserratLight"/>
              </a:rPr>
              <a:t>1. Recopilar definiciones, requisitos y especificaciones</a:t>
            </a:r>
          </a:p>
          <a:p>
            <a:r>
              <a:rPr lang="es-CO" b="0" i="0" dirty="0">
                <a:solidFill>
                  <a:srgbClr val="4A4A4A"/>
                </a:solidFill>
                <a:effectLst/>
                <a:latin typeface="MontserratLight"/>
              </a:rPr>
              <a:t>2. Analizar la </a:t>
            </a:r>
            <a:r>
              <a:rPr lang="es-CO" b="0" i="0" dirty="0" err="1">
                <a:solidFill>
                  <a:srgbClr val="4A4A4A"/>
                </a:solidFill>
                <a:effectLst/>
                <a:latin typeface="MontserratLight"/>
              </a:rPr>
              <a:t>informacion</a:t>
            </a:r>
            <a:endParaRPr lang="es-CO" b="0" i="0" dirty="0">
              <a:solidFill>
                <a:srgbClr val="4A4A4A"/>
              </a:solidFill>
              <a:effectLst/>
              <a:latin typeface="MontserratLight"/>
            </a:endParaRPr>
          </a:p>
          <a:p>
            <a:r>
              <a:rPr lang="es-MX" b="0" i="0" dirty="0">
                <a:solidFill>
                  <a:srgbClr val="4A4A4A"/>
                </a:solidFill>
                <a:effectLst/>
                <a:latin typeface="MontserratLight"/>
              </a:rPr>
              <a:t>3. Desarrollar planes de arquitectura y </a:t>
            </a:r>
            <a:r>
              <a:rPr lang="es-MX" b="0" i="0" dirty="0" err="1">
                <a:solidFill>
                  <a:srgbClr val="4A4A4A"/>
                </a:solidFill>
                <a:effectLst/>
                <a:latin typeface="MontserratLight"/>
              </a:rPr>
              <a:t>gestion</a:t>
            </a:r>
            <a:endParaRPr lang="es-MX" b="0" i="0" dirty="0">
              <a:solidFill>
                <a:srgbClr val="4A4A4A"/>
              </a:solidFill>
              <a:effectLst/>
              <a:latin typeface="MontserratLight"/>
            </a:endParaRPr>
          </a:p>
          <a:p>
            <a:r>
              <a:rPr lang="es-MX" b="0" i="0" dirty="0">
                <a:solidFill>
                  <a:srgbClr val="4A4A4A"/>
                </a:solidFill>
                <a:effectLst/>
                <a:latin typeface="MontserratLight"/>
              </a:rPr>
              <a:t>4. Crear el sistema de </a:t>
            </a:r>
            <a:r>
              <a:rPr lang="es-MX" b="0" i="0" dirty="0" err="1">
                <a:solidFill>
                  <a:srgbClr val="4A4A4A"/>
                </a:solidFill>
                <a:effectLst/>
                <a:latin typeface="MontserratLight"/>
              </a:rPr>
              <a:t>integracion</a:t>
            </a:r>
            <a:r>
              <a:rPr lang="es-MX" b="0" i="0" dirty="0">
                <a:solidFill>
                  <a:srgbClr val="4A4A4A"/>
                </a:solidFill>
                <a:effectLst/>
                <a:latin typeface="MontserratLight"/>
              </a:rPr>
              <a:t> de </a:t>
            </a:r>
            <a:r>
              <a:rPr lang="es-MX" b="0" i="0" dirty="0" err="1">
                <a:solidFill>
                  <a:srgbClr val="4A4A4A"/>
                </a:solidFill>
                <a:effectLst/>
                <a:latin typeface="MontserratLight"/>
              </a:rPr>
              <a:t>softw</a:t>
            </a:r>
            <a:endParaRPr lang="es-MX" b="0" i="0" dirty="0">
              <a:solidFill>
                <a:srgbClr val="4A4A4A"/>
              </a:solidFill>
              <a:effectLst/>
              <a:latin typeface="MontserratLight"/>
            </a:endParaRPr>
          </a:p>
          <a:p>
            <a:r>
              <a:rPr lang="es-MX" b="0" i="0" dirty="0">
                <a:solidFill>
                  <a:srgbClr val="4A4A4A"/>
                </a:solidFill>
                <a:effectLst/>
                <a:latin typeface="MontserratLight"/>
              </a:rPr>
              <a:t>5. Comience a utilizar el sistema de </a:t>
            </a:r>
            <a:r>
              <a:rPr lang="es-MX" b="0" i="0" dirty="0" err="1">
                <a:solidFill>
                  <a:srgbClr val="4A4A4A"/>
                </a:solidFill>
                <a:effectLst/>
                <a:latin typeface="MontserratLight"/>
              </a:rPr>
              <a:t>integracion</a:t>
            </a:r>
            <a:endParaRPr lang="es-MX" b="0" i="0" dirty="0">
              <a:solidFill>
                <a:srgbClr val="4A4A4A"/>
              </a:solidFill>
              <a:effectLst/>
              <a:latin typeface="MontserratLight"/>
            </a:endParaRPr>
          </a:p>
          <a:p>
            <a:r>
              <a:rPr lang="es-MX" b="0" i="0" dirty="0">
                <a:solidFill>
                  <a:srgbClr val="4A4A4A"/>
                </a:solidFill>
                <a:effectLst/>
                <a:latin typeface="MontserratLight"/>
              </a:rPr>
              <a:t>6. Evaluar el rendimiento del sistema </a:t>
            </a:r>
            <a:r>
              <a:rPr lang="es-MX" b="0" i="0" dirty="0" err="1">
                <a:solidFill>
                  <a:srgbClr val="4A4A4A"/>
                </a:solidFill>
                <a:effectLst/>
                <a:latin typeface="MontserratLight"/>
              </a:rPr>
              <a:t>periodicamente</a:t>
            </a:r>
            <a:endParaRPr lang="es-MX" b="0" i="0" dirty="0">
              <a:solidFill>
                <a:srgbClr val="4A4A4A"/>
              </a:solidFill>
              <a:effectLst/>
              <a:latin typeface="MontserratLight"/>
            </a:endParaRPr>
          </a:p>
          <a:p>
            <a:endParaRPr lang="es-CO" dirty="0"/>
          </a:p>
        </p:txBody>
      </p:sp>
    </p:spTree>
    <p:extLst>
      <p:ext uri="{BB962C8B-B14F-4D97-AF65-F5344CB8AC3E}">
        <p14:creationId xmlns:p14="http://schemas.microsoft.com/office/powerpoint/2010/main" val="7055897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FDE94B5-E5C5-40F2-B445-50F46B9B6ADB}"/>
              </a:ext>
            </a:extLst>
          </p:cNvPr>
          <p:cNvSpPr>
            <a:spLocks noGrp="1"/>
          </p:cNvSpPr>
          <p:nvPr>
            <p:ph type="ctrTitle"/>
          </p:nvPr>
        </p:nvSpPr>
        <p:spPr>
          <a:xfrm>
            <a:off x="1759226" y="2505456"/>
            <a:ext cx="8991600" cy="1645920"/>
          </a:xfrm>
        </p:spPr>
        <p:txBody>
          <a:bodyPr/>
          <a:lstStyle/>
          <a:p>
            <a:r>
              <a:rPr lang="es-CO" dirty="0"/>
              <a:t>FASE DE MANTENIMIENTO EN EL DESARROLLO DE SOFWARE</a:t>
            </a:r>
          </a:p>
        </p:txBody>
      </p:sp>
      <p:sp>
        <p:nvSpPr>
          <p:cNvPr id="3" name="Subtítulo 2">
            <a:extLst>
              <a:ext uri="{FF2B5EF4-FFF2-40B4-BE49-F238E27FC236}">
                <a16:creationId xmlns:a16="http://schemas.microsoft.com/office/drawing/2014/main" id="{41C53CEB-C7BC-47ED-9F07-2E9DC7EC6F7C}"/>
              </a:ext>
            </a:extLst>
          </p:cNvPr>
          <p:cNvSpPr>
            <a:spLocks noGrp="1"/>
          </p:cNvSpPr>
          <p:nvPr>
            <p:ph type="subTitle" idx="1"/>
          </p:nvPr>
        </p:nvSpPr>
        <p:spPr/>
        <p:txBody>
          <a:bodyPr/>
          <a:lstStyle/>
          <a:p>
            <a:endParaRPr lang="es-CO"/>
          </a:p>
        </p:txBody>
      </p:sp>
    </p:spTree>
    <p:extLst>
      <p:ext uri="{BB962C8B-B14F-4D97-AF65-F5344CB8AC3E}">
        <p14:creationId xmlns:p14="http://schemas.microsoft.com/office/powerpoint/2010/main" val="41144962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183A4D-4BB1-4052-9F6C-190586AB152C}"/>
              </a:ext>
            </a:extLst>
          </p:cNvPr>
          <p:cNvSpPr>
            <a:spLocks noGrp="1"/>
          </p:cNvSpPr>
          <p:nvPr>
            <p:ph type="title"/>
          </p:nvPr>
        </p:nvSpPr>
        <p:spPr/>
        <p:txBody>
          <a:bodyPr/>
          <a:lstStyle/>
          <a:p>
            <a:r>
              <a:rPr lang="es-MX" b="1" i="0" dirty="0">
                <a:solidFill>
                  <a:srgbClr val="000000"/>
                </a:solidFill>
                <a:effectLst/>
                <a:latin typeface="Montserrat"/>
              </a:rPr>
              <a:t>mantenimiento de software</a:t>
            </a:r>
            <a:br>
              <a:rPr lang="es-MX" b="1" i="0" dirty="0">
                <a:solidFill>
                  <a:srgbClr val="111111"/>
                </a:solidFill>
                <a:effectLst/>
                <a:latin typeface="Montserrat"/>
              </a:rPr>
            </a:br>
            <a:endParaRPr lang="es-CO" dirty="0"/>
          </a:p>
        </p:txBody>
      </p:sp>
      <p:sp>
        <p:nvSpPr>
          <p:cNvPr id="3" name="Marcador de contenido 2">
            <a:extLst>
              <a:ext uri="{FF2B5EF4-FFF2-40B4-BE49-F238E27FC236}">
                <a16:creationId xmlns:a16="http://schemas.microsoft.com/office/drawing/2014/main" id="{94566C3B-FB9A-498C-AC09-B760469CC5F9}"/>
              </a:ext>
            </a:extLst>
          </p:cNvPr>
          <p:cNvSpPr>
            <a:spLocks noGrp="1"/>
          </p:cNvSpPr>
          <p:nvPr>
            <p:ph idx="1"/>
          </p:nvPr>
        </p:nvSpPr>
        <p:spPr>
          <a:xfrm>
            <a:off x="2098614" y="3429000"/>
            <a:ext cx="7729728" cy="1774930"/>
          </a:xfrm>
        </p:spPr>
        <p:txBody>
          <a:bodyPr/>
          <a:lstStyle/>
          <a:p>
            <a:r>
              <a:rPr lang="es-MX" b="0" i="0" dirty="0">
                <a:solidFill>
                  <a:srgbClr val="333333"/>
                </a:solidFill>
                <a:effectLst/>
                <a:latin typeface="Lato"/>
              </a:rPr>
              <a:t>El mantenimiento del software es también una de las fases del ciclo de vida del desarrollo del sistema (SDLC), que se aplica al desarrollo de software. La fase de mantenimiento es la fase que sigue al despliegue (implementación) del software en el campo.</a:t>
            </a:r>
            <a:endParaRPr lang="es-CO" dirty="0"/>
          </a:p>
        </p:txBody>
      </p:sp>
    </p:spTree>
    <p:extLst>
      <p:ext uri="{BB962C8B-B14F-4D97-AF65-F5344CB8AC3E}">
        <p14:creationId xmlns:p14="http://schemas.microsoft.com/office/powerpoint/2010/main" val="2968420753"/>
      </p:ext>
    </p:extLst>
  </p:cSld>
  <p:clrMapOvr>
    <a:masterClrMapping/>
  </p:clrMapOvr>
</p:sld>
</file>

<file path=ppt/theme/theme1.xml><?xml version="1.0" encoding="utf-8"?>
<a:theme xmlns:a="http://schemas.openxmlformats.org/drawingml/2006/main" name="Paquete">
  <a:themeElements>
    <a:clrScheme name="Paquete">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quete">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quete">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Paquete</Template>
  <TotalTime>23</TotalTime>
  <Words>993</Words>
  <Application>Microsoft Office PowerPoint</Application>
  <PresentationFormat>Panorámica</PresentationFormat>
  <Paragraphs>34</Paragraphs>
  <Slides>10</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10</vt:i4>
      </vt:variant>
    </vt:vector>
  </HeadingPairs>
  <TitlesOfParts>
    <vt:vector size="16" baseType="lpstr">
      <vt:lpstr>Arial</vt:lpstr>
      <vt:lpstr>Gill Sans MT</vt:lpstr>
      <vt:lpstr>Lato</vt:lpstr>
      <vt:lpstr>Montserrat</vt:lpstr>
      <vt:lpstr>MontserratLight</vt:lpstr>
      <vt:lpstr>Paquete</vt:lpstr>
      <vt:lpstr>FASE DE INTEGRACION EN EL DESARROLLO DE SOFWARE</vt:lpstr>
      <vt:lpstr>integracion</vt:lpstr>
      <vt:lpstr>Tipos de integracion</vt:lpstr>
      <vt:lpstr>Tipos de integracion</vt:lpstr>
      <vt:lpstr>Tipos de integracion</vt:lpstr>
      <vt:lpstr>Tipos de integracion</vt:lpstr>
      <vt:lpstr>Pasos del proceso de integracion de software </vt:lpstr>
      <vt:lpstr>FASE DE MANTENIMIENTO EN EL DESARROLLO DE SOFWARE</vt:lpstr>
      <vt:lpstr>mantenimiento de software </vt:lpstr>
      <vt:lpstr>Tipos de mantenimiento de software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FASE DE INTEGRACION EN EL DESARROLLO DE SOFWARE</dc:title>
  <dc:creator>tuptc</dc:creator>
  <cp:lastModifiedBy>tuptc</cp:lastModifiedBy>
  <cp:revision>1</cp:revision>
  <dcterms:created xsi:type="dcterms:W3CDTF">2021-09-04T14:35:33Z</dcterms:created>
  <dcterms:modified xsi:type="dcterms:W3CDTF">2021-09-04T14:59:06Z</dcterms:modified>
</cp:coreProperties>
</file>