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9"/>
  </p:notesMasterIdLst>
  <p:sldIdLst>
    <p:sldId id="256" r:id="rId2"/>
    <p:sldId id="257" r:id="rId3"/>
    <p:sldId id="258" r:id="rId4"/>
    <p:sldId id="263" r:id="rId5"/>
    <p:sldId id="259" r:id="rId6"/>
    <p:sldId id="264" r:id="rId7"/>
    <p:sldId id="260" r:id="rId8"/>
    <p:sldId id="261" r:id="rId9"/>
    <p:sldId id="262" r:id="rId10"/>
    <p:sldId id="267" r:id="rId11"/>
    <p:sldId id="265"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398"/>
    <a:srgbClr val="C0CE4D"/>
    <a:srgbClr val="F2F2F2"/>
    <a:srgbClr val="00B386"/>
    <a:srgbClr val="86B7A8"/>
    <a:srgbClr val="3AC1E3"/>
    <a:srgbClr val="0F5A22"/>
    <a:srgbClr val="99ABA5"/>
    <a:srgbClr val="F59504"/>
    <a:srgbClr val="EE3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221"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A98AF-3524-4BDF-A9D7-396914A09833}" type="datetimeFigureOut">
              <a:rPr lang="es-CO" smtClean="0"/>
              <a:t>16/06/2021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35982-B72B-4B18-9763-52D6357CE899}" type="slidenum">
              <a:rPr lang="es-CO" smtClean="0"/>
              <a:t>‹Nº›</a:t>
            </a:fld>
            <a:endParaRPr lang="es-CO"/>
          </a:p>
        </p:txBody>
      </p:sp>
    </p:spTree>
    <p:extLst>
      <p:ext uri="{BB962C8B-B14F-4D97-AF65-F5344CB8AC3E}">
        <p14:creationId xmlns:p14="http://schemas.microsoft.com/office/powerpoint/2010/main" val="3715500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7039485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08940908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187547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0066015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05874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86213135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extLst>
      <p:ext uri="{BB962C8B-B14F-4D97-AF65-F5344CB8AC3E}">
        <p14:creationId xmlns:p14="http://schemas.microsoft.com/office/powerpoint/2010/main" val="3079783407"/>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472159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7595713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4432856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
        <p:nvSpPr>
          <p:cNvPr id="8" name="Rectángulo 7">
            <a:extLst>
              <a:ext uri="{FF2B5EF4-FFF2-40B4-BE49-F238E27FC236}">
                <a16:creationId xmlns:a16="http://schemas.microsoft.com/office/drawing/2014/main" id="{723A4B66-DFC7-4F36-BB66-B9CEF1FBD026}"/>
              </a:ext>
            </a:extLst>
          </p:cNvPr>
          <p:cNvSpPr/>
          <p:nvPr userDrawn="1"/>
        </p:nvSpPr>
        <p:spPr>
          <a:xfrm>
            <a:off x="6100293" y="1855418"/>
            <a:ext cx="5257800" cy="4351338"/>
          </a:xfrm>
          <a:prstGeom prst="rect">
            <a:avLst/>
          </a:prstGeom>
          <a:solidFill>
            <a:srgbClr val="C0C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3715882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03655142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9845453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045994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extLst>
      <p:ext uri="{BB962C8B-B14F-4D97-AF65-F5344CB8AC3E}">
        <p14:creationId xmlns:p14="http://schemas.microsoft.com/office/powerpoint/2010/main" val="425846774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587596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pic>
        <p:nvPicPr>
          <p:cNvPr id="18" name="Imagen 17">
            <a:extLst>
              <a:ext uri="{FF2B5EF4-FFF2-40B4-BE49-F238E27FC236}">
                <a16:creationId xmlns:a16="http://schemas.microsoft.com/office/drawing/2014/main" id="{442965B3-44AE-497B-AFFB-EB3784D0F97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138" y="0"/>
            <a:ext cx="12200092" cy="6870191"/>
          </a:xfrm>
          <a:prstGeom prst="rect">
            <a:avLst/>
          </a:prstGeom>
        </p:spPr>
      </p:pic>
    </p:spTree>
    <p:extLst>
      <p:ext uri="{BB962C8B-B14F-4D97-AF65-F5344CB8AC3E}">
        <p14:creationId xmlns:p14="http://schemas.microsoft.com/office/powerpoint/2010/main" val="33296331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spd="slow">
    <p:push dir="u"/>
  </p:transition>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0E0903-B9A9-49CE-B084-277D25FE5943}"/>
              </a:ext>
            </a:extLst>
          </p:cNvPr>
          <p:cNvSpPr txBox="1"/>
          <p:nvPr/>
        </p:nvSpPr>
        <p:spPr>
          <a:xfrm>
            <a:off x="1216936" y="4536733"/>
            <a:ext cx="3565359" cy="523220"/>
          </a:xfrm>
          <a:prstGeom prst="rect">
            <a:avLst/>
          </a:prstGeom>
          <a:noFill/>
        </p:spPr>
        <p:txBody>
          <a:bodyPr wrap="square" rtlCol="0">
            <a:spAutoFit/>
          </a:bodyPr>
          <a:lstStyle/>
          <a:p>
            <a:pPr algn="ctr"/>
            <a:r>
              <a:rPr lang="es-CO" sz="2800" b="1" dirty="0">
                <a:solidFill>
                  <a:schemeClr val="bg1"/>
                </a:solidFill>
              </a:rPr>
              <a:t>Listas enlazadas</a:t>
            </a:r>
          </a:p>
        </p:txBody>
      </p:sp>
      <p:sp>
        <p:nvSpPr>
          <p:cNvPr id="5" name="Rectángulo 4">
            <a:extLst>
              <a:ext uri="{FF2B5EF4-FFF2-40B4-BE49-F238E27FC236}">
                <a16:creationId xmlns:a16="http://schemas.microsoft.com/office/drawing/2014/main" id="{D3DAFF1F-0F27-40C6-BA51-E9A098C15F69}"/>
              </a:ext>
            </a:extLst>
          </p:cNvPr>
          <p:cNvSpPr/>
          <p:nvPr/>
        </p:nvSpPr>
        <p:spPr>
          <a:xfrm>
            <a:off x="2050472" y="932995"/>
            <a:ext cx="2313709" cy="387927"/>
          </a:xfrm>
          <a:prstGeom prst="rect">
            <a:avLst/>
          </a:prstGeom>
          <a:solidFill>
            <a:srgbClr val="6077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AB621D00-36F4-46B3-9627-49019FBAB999}"/>
              </a:ext>
            </a:extLst>
          </p:cNvPr>
          <p:cNvSpPr txBox="1"/>
          <p:nvPr/>
        </p:nvSpPr>
        <p:spPr>
          <a:xfrm>
            <a:off x="2050472" y="896125"/>
            <a:ext cx="1523430" cy="461665"/>
          </a:xfrm>
          <a:prstGeom prst="rect">
            <a:avLst/>
          </a:prstGeom>
          <a:noFill/>
        </p:spPr>
        <p:txBody>
          <a:bodyPr wrap="none" rtlCol="0">
            <a:spAutoFit/>
          </a:bodyPr>
          <a:lstStyle/>
          <a:p>
            <a:r>
              <a:rPr lang="es-CO"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CICLO 01</a:t>
            </a:r>
          </a:p>
        </p:txBody>
      </p:sp>
      <p:sp>
        <p:nvSpPr>
          <p:cNvPr id="9" name="Rectángulo 8">
            <a:extLst>
              <a:ext uri="{FF2B5EF4-FFF2-40B4-BE49-F238E27FC236}">
                <a16:creationId xmlns:a16="http://schemas.microsoft.com/office/drawing/2014/main" id="{19616F82-7BAB-45E6-BFDD-CEDDF17E005A}"/>
              </a:ext>
            </a:extLst>
          </p:cNvPr>
          <p:cNvSpPr/>
          <p:nvPr/>
        </p:nvSpPr>
        <p:spPr>
          <a:xfrm>
            <a:off x="1094397" y="2227002"/>
            <a:ext cx="4036682" cy="1138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0" name="Grupo 9">
            <a:extLst>
              <a:ext uri="{FF2B5EF4-FFF2-40B4-BE49-F238E27FC236}">
                <a16:creationId xmlns:a16="http://schemas.microsoft.com/office/drawing/2014/main" id="{6F8100C1-281F-41BB-8828-272E8627CCA0}"/>
              </a:ext>
            </a:extLst>
          </p:cNvPr>
          <p:cNvGrpSpPr/>
          <p:nvPr/>
        </p:nvGrpSpPr>
        <p:grpSpPr>
          <a:xfrm>
            <a:off x="1094397" y="2249051"/>
            <a:ext cx="4036682" cy="1243087"/>
            <a:chOff x="1094397" y="2185913"/>
            <a:chExt cx="4036682" cy="1243087"/>
          </a:xfrm>
        </p:grpSpPr>
        <p:sp>
          <p:nvSpPr>
            <p:cNvPr id="11" name="CuadroTexto 10">
              <a:extLst>
                <a:ext uri="{FF2B5EF4-FFF2-40B4-BE49-F238E27FC236}">
                  <a16:creationId xmlns:a16="http://schemas.microsoft.com/office/drawing/2014/main" id="{38994042-9B97-40C3-B984-7560DE829D7B}"/>
                </a:ext>
              </a:extLst>
            </p:cNvPr>
            <p:cNvSpPr txBox="1"/>
            <p:nvPr/>
          </p:nvSpPr>
          <p:spPr>
            <a:xfrm>
              <a:off x="1094397" y="2598003"/>
              <a:ext cx="4036682" cy="830997"/>
            </a:xfrm>
            <a:prstGeom prst="rect">
              <a:avLst/>
            </a:prstGeom>
            <a:noFill/>
          </p:spPr>
          <p:txBody>
            <a:bodyPr wrap="none" rtlCol="0">
              <a:spAutoFit/>
            </a:bodyPr>
            <a:lstStyle/>
            <a:p>
              <a:r>
                <a:rPr lang="es-CO" sz="4800" dirty="0">
                  <a:solidFill>
                    <a:srgbClr val="C0CE4D"/>
                  </a:solidFill>
                  <a:latin typeface="Zilla Slab SemiBold" pitchFamily="2" charset="0"/>
                  <a:ea typeface="Zilla Slab SemiBold" pitchFamily="2" charset="0"/>
                </a:rPr>
                <a:t>Programación</a:t>
              </a:r>
            </a:p>
          </p:txBody>
        </p:sp>
        <p:sp>
          <p:nvSpPr>
            <p:cNvPr id="12" name="CuadroTexto 11">
              <a:extLst>
                <a:ext uri="{FF2B5EF4-FFF2-40B4-BE49-F238E27FC236}">
                  <a16:creationId xmlns:a16="http://schemas.microsoft.com/office/drawing/2014/main" id="{C40D3A08-C62F-487F-870F-D1BAA7B9B355}"/>
                </a:ext>
              </a:extLst>
            </p:cNvPr>
            <p:cNvSpPr txBox="1"/>
            <p:nvPr/>
          </p:nvSpPr>
          <p:spPr>
            <a:xfrm>
              <a:off x="1094397" y="2185913"/>
              <a:ext cx="3507692" cy="646331"/>
            </a:xfrm>
            <a:prstGeom prst="rect">
              <a:avLst/>
            </a:prstGeom>
            <a:noFill/>
          </p:spPr>
          <p:txBody>
            <a:bodyPr wrap="none" rtlCol="0">
              <a:spAutoFit/>
            </a:bodyPr>
            <a:lstStyle/>
            <a:p>
              <a:r>
                <a:rPr lang="es-CO" sz="3600" dirty="0">
                  <a:solidFill>
                    <a:srgbClr val="607775"/>
                  </a:solidFill>
                  <a:latin typeface="Zilla Slab" pitchFamily="2" charset="0"/>
                  <a:ea typeface="Zilla Slab" pitchFamily="2" charset="0"/>
                </a:rPr>
                <a:t>Fundamentos de</a:t>
              </a:r>
            </a:p>
          </p:txBody>
        </p:sp>
      </p:grpSp>
    </p:spTree>
    <p:extLst>
      <p:ext uri="{BB962C8B-B14F-4D97-AF65-F5344CB8AC3E}">
        <p14:creationId xmlns:p14="http://schemas.microsoft.com/office/powerpoint/2010/main" val="356970326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2214E6-2382-4588-A263-CFEFC79F05A2}"/>
              </a:ext>
            </a:extLst>
          </p:cNvPr>
          <p:cNvSpPr>
            <a:spLocks noGrp="1"/>
          </p:cNvSpPr>
          <p:nvPr>
            <p:ph idx="1"/>
          </p:nvPr>
        </p:nvSpPr>
        <p:spPr>
          <a:xfrm>
            <a:off x="677334" y="1027523"/>
            <a:ext cx="8596668" cy="5013840"/>
          </a:xfrm>
        </p:spPr>
        <p:txBody>
          <a:bodyPr>
            <a:normAutofit/>
          </a:bodyPr>
          <a:lstStyle/>
          <a:p>
            <a:pPr marL="0" indent="0">
              <a:buNone/>
            </a:pPr>
            <a:r>
              <a:rPr lang="es-CO" dirty="0"/>
              <a:t>Cuando se trata de insertar en una lista enlazada existen varios puntos de inserción, analizaremos el caso AL INICIO DE LA LISTA, a lo cual deberemos tener en cuenta:</a:t>
            </a:r>
          </a:p>
          <a:p>
            <a:pPr marL="0" indent="0">
              <a:lnSpc>
                <a:spcPct val="90000"/>
              </a:lnSpc>
              <a:spcBef>
                <a:spcPts val="0"/>
              </a:spcBef>
              <a:buNone/>
            </a:pPr>
            <a:endParaRPr lang="es-CO" sz="1400" i="1" dirty="0">
              <a:solidFill>
                <a:srgbClr val="000000"/>
              </a:solidFill>
              <a:latin typeface="Cambria Math" panose="02040503050406030204" pitchFamily="18" charset="0"/>
            </a:endParaRPr>
          </a:p>
          <a:p>
            <a:pPr>
              <a:lnSpc>
                <a:spcPct val="90000"/>
              </a:lnSpc>
            </a:pPr>
            <a:r>
              <a:rPr lang="es-CO" dirty="0"/>
              <a:t>Al tratarse de una lista enlazada simplemente, es cuestión de añadir un nuevo nodo a la cabeza y en su apuntador relacionar la cabeza actual.</a:t>
            </a:r>
          </a:p>
          <a:p>
            <a:pPr marL="0" indent="0">
              <a:lnSpc>
                <a:spcPct val="90000"/>
              </a:lnSpc>
              <a:buNone/>
            </a:pPr>
            <a:endParaRPr lang="es-CO" dirty="0"/>
          </a:p>
          <a:p>
            <a:pPr marL="0" indent="0">
              <a:lnSpc>
                <a:spcPct val="90000"/>
              </a:lnSpc>
              <a:spcBef>
                <a:spcPts val="0"/>
              </a:spcBef>
              <a:buNone/>
            </a:pP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 Método para agregar elementos en el frente de la </a:t>
            </a:r>
            <a:r>
              <a:rPr lang="es-CO" sz="1400" i="1" dirty="0" err="1">
                <a:solidFill>
                  <a:schemeClr val="accent6">
                    <a:lumMod val="75000"/>
                  </a:schemeClr>
                </a:solidFill>
                <a:latin typeface="Cambria Math" panose="02040503050406030204" pitchFamily="18" charset="0"/>
              </a:rPr>
              <a:t>linked</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list</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def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add_at_front</a:t>
            </a:r>
            <a:r>
              <a:rPr lang="es-CO" sz="1400" i="1" dirty="0">
                <a:solidFill>
                  <a:schemeClr val="accent6">
                    <a:lumMod val="75000"/>
                  </a:schemeClr>
                </a:solidFill>
                <a:latin typeface="Cambria Math" panose="02040503050406030204" pitchFamily="18" charset="0"/>
              </a:rPr>
              <a:t>(</a:t>
            </a:r>
            <a:r>
              <a:rPr lang="es-CO" sz="1400" i="1" dirty="0" err="1">
                <a:solidFill>
                  <a:schemeClr val="accent6">
                    <a:lumMod val="75000"/>
                  </a:schemeClr>
                </a:solidFill>
                <a:latin typeface="Cambria Math" panose="02040503050406030204" pitchFamily="18" charset="0"/>
              </a:rPr>
              <a:t>self</a:t>
            </a:r>
            <a:r>
              <a:rPr lang="es-CO" sz="1400" i="1" dirty="0">
                <a:solidFill>
                  <a:schemeClr val="accent6">
                    <a:lumMod val="75000"/>
                  </a:schemeClr>
                </a:solidFill>
                <a:latin typeface="Cambria Math" panose="02040503050406030204" pitchFamily="18" charset="0"/>
              </a:rPr>
              <a:t>, data):</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self.head</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node</a:t>
            </a:r>
            <a:r>
              <a:rPr lang="es-CO" sz="1400" i="1" dirty="0">
                <a:solidFill>
                  <a:schemeClr val="accent6">
                    <a:lumMod val="75000"/>
                  </a:schemeClr>
                </a:solidFill>
                <a:latin typeface="Cambria Math" panose="02040503050406030204" pitchFamily="18" charset="0"/>
              </a:rPr>
              <a:t>(data=data, </a:t>
            </a:r>
            <a:r>
              <a:rPr lang="es-CO" sz="1400" i="1" dirty="0" err="1">
                <a:solidFill>
                  <a:schemeClr val="accent6">
                    <a:lumMod val="75000"/>
                  </a:schemeClr>
                </a:solidFill>
                <a:latin typeface="Cambria Math" panose="02040503050406030204" pitchFamily="18" charset="0"/>
              </a:rPr>
              <a:t>next</a:t>
            </a:r>
            <a:r>
              <a:rPr lang="es-CO" sz="1400" i="1" dirty="0">
                <a:solidFill>
                  <a:schemeClr val="accent6">
                    <a:lumMod val="75000"/>
                  </a:schemeClr>
                </a:solidFill>
                <a:latin typeface="Cambria Math" panose="02040503050406030204" pitchFamily="18" charset="0"/>
              </a:rPr>
              <a:t>=</a:t>
            </a:r>
            <a:r>
              <a:rPr lang="es-CO" sz="1400" i="1" dirty="0" err="1">
                <a:solidFill>
                  <a:schemeClr val="accent6">
                    <a:lumMod val="75000"/>
                  </a:schemeClr>
                </a:solidFill>
                <a:latin typeface="Cambria Math" panose="02040503050406030204" pitchFamily="18" charset="0"/>
              </a:rPr>
              <a:t>self.head</a:t>
            </a:r>
            <a:r>
              <a:rPr lang="es-CO" sz="1400" i="1" dirty="0">
                <a:solidFill>
                  <a:schemeClr val="accent6">
                    <a:lumMod val="75000"/>
                  </a:schemeClr>
                </a:solidFill>
                <a:latin typeface="Cambria Math" panose="02040503050406030204" pitchFamily="18" charset="0"/>
              </a:rPr>
              <a:t>) </a:t>
            </a:r>
          </a:p>
          <a:p>
            <a:pPr marL="0" indent="0">
              <a:lnSpc>
                <a:spcPct val="90000"/>
              </a:lnSpc>
              <a:spcBef>
                <a:spcPts val="0"/>
              </a:spcBef>
              <a:buNone/>
            </a:pPr>
            <a:endParaRPr lang="es-CO" sz="1400" i="1" dirty="0">
              <a:solidFill>
                <a:srgbClr val="000000"/>
              </a:solidFill>
              <a:latin typeface="Cambria Math" panose="02040503050406030204" pitchFamily="18" charset="0"/>
            </a:endParaRPr>
          </a:p>
        </p:txBody>
      </p:sp>
      <p:sp>
        <p:nvSpPr>
          <p:cNvPr id="4" name="Marcador de pie de página 3">
            <a:extLst>
              <a:ext uri="{FF2B5EF4-FFF2-40B4-BE49-F238E27FC236}">
                <a16:creationId xmlns:a16="http://schemas.microsoft.com/office/drawing/2014/main" id="{D124DABB-46ED-4250-87F6-663F8A422E07}"/>
              </a:ext>
            </a:extLst>
          </p:cNvPr>
          <p:cNvSpPr>
            <a:spLocks noGrp="1"/>
          </p:cNvSpPr>
          <p:nvPr>
            <p:ph type="ftr" sz="quarter" idx="11"/>
          </p:nvPr>
        </p:nvSpPr>
        <p:spPr/>
        <p:txBody>
          <a:bodyPr/>
          <a:lstStyle/>
          <a:p>
            <a:endParaRPr lang="en-US" dirty="0"/>
          </a:p>
        </p:txBody>
      </p:sp>
      <p:sp>
        <p:nvSpPr>
          <p:cNvPr id="5" name="Título 1">
            <a:extLst>
              <a:ext uri="{FF2B5EF4-FFF2-40B4-BE49-F238E27FC236}">
                <a16:creationId xmlns:a16="http://schemas.microsoft.com/office/drawing/2014/main" id="{EABF7130-39D8-4881-ADCC-AF2BCD4311C3}"/>
              </a:ext>
            </a:extLst>
          </p:cNvPr>
          <p:cNvSpPr>
            <a:spLocks noGrp="1"/>
          </p:cNvSpPr>
          <p:nvPr>
            <p:ph type="title"/>
          </p:nvPr>
        </p:nvSpPr>
        <p:spPr>
          <a:xfrm>
            <a:off x="677334" y="451513"/>
            <a:ext cx="8596668" cy="729006"/>
          </a:xfrm>
        </p:spPr>
        <p:txBody>
          <a:bodyPr>
            <a:noAutofit/>
          </a:bodyPr>
          <a:lstStyle/>
          <a:p>
            <a:r>
              <a:rPr lang="es-ES" sz="2800" dirty="0"/>
              <a:t>OPERACIONES (Métodos para insertar) - LSL</a:t>
            </a:r>
            <a:endParaRPr lang="es-CO" sz="2800" dirty="0"/>
          </a:p>
        </p:txBody>
      </p:sp>
    </p:spTree>
    <p:extLst>
      <p:ext uri="{BB962C8B-B14F-4D97-AF65-F5344CB8AC3E}">
        <p14:creationId xmlns:p14="http://schemas.microsoft.com/office/powerpoint/2010/main" val="19542788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7E6A7-68D1-4423-8DA9-A7E63363CDB7}"/>
              </a:ext>
            </a:extLst>
          </p:cNvPr>
          <p:cNvSpPr>
            <a:spLocks noGrp="1"/>
          </p:cNvSpPr>
          <p:nvPr>
            <p:ph type="title"/>
          </p:nvPr>
        </p:nvSpPr>
        <p:spPr>
          <a:xfrm>
            <a:off x="677334" y="609600"/>
            <a:ext cx="8596668" cy="862356"/>
          </a:xfrm>
        </p:spPr>
        <p:txBody>
          <a:bodyPr>
            <a:normAutofit/>
          </a:bodyPr>
          <a:lstStyle/>
          <a:p>
            <a:r>
              <a:rPr lang="es-CO" sz="3200" dirty="0"/>
              <a:t>OPERACIONES (Métodos para insertar) - LSL</a:t>
            </a:r>
          </a:p>
        </p:txBody>
      </p:sp>
      <p:sp>
        <p:nvSpPr>
          <p:cNvPr id="3" name="Marcador de contenido 2">
            <a:extLst>
              <a:ext uri="{FF2B5EF4-FFF2-40B4-BE49-F238E27FC236}">
                <a16:creationId xmlns:a16="http://schemas.microsoft.com/office/drawing/2014/main" id="{82276F2A-92DD-452F-AFD1-6CD94B03495E}"/>
              </a:ext>
            </a:extLst>
          </p:cNvPr>
          <p:cNvSpPr>
            <a:spLocks noGrp="1"/>
          </p:cNvSpPr>
          <p:nvPr>
            <p:ph idx="1"/>
          </p:nvPr>
        </p:nvSpPr>
        <p:spPr>
          <a:xfrm>
            <a:off x="677334" y="1140643"/>
            <a:ext cx="8596668" cy="4900719"/>
          </a:xfrm>
        </p:spPr>
        <p:txBody>
          <a:bodyPr>
            <a:normAutofit/>
          </a:bodyPr>
          <a:lstStyle/>
          <a:p>
            <a:pPr marL="0" indent="0">
              <a:buNone/>
            </a:pPr>
            <a:r>
              <a:rPr lang="es-CO" dirty="0"/>
              <a:t>Cuando se trata de insertar en una lista enlazada existen varios puntos de inserción, analizaremos el caso EN POSICIÓN ESPECIFICA, a lo cual deberemos tener en cuenta:</a:t>
            </a:r>
          </a:p>
          <a:p>
            <a:r>
              <a:rPr lang="es-CO" dirty="0"/>
              <a:t>Si no hay cabeza, utilizar método para agregar una nueva cabeza independiente de la posición</a:t>
            </a:r>
          </a:p>
          <a:p>
            <a:r>
              <a:rPr lang="es-CO" dirty="0"/>
              <a:t>Si ya existe al menos un nodo:</a:t>
            </a:r>
          </a:p>
          <a:p>
            <a:pPr lvl="1"/>
            <a:r>
              <a:rPr lang="es-CO" dirty="0"/>
              <a:t>Recorrer la lista hasta determinar si es el final de la lista o se ubica la posición, la misma será contabilizada por un contador del recorrido</a:t>
            </a:r>
          </a:p>
          <a:p>
            <a:pPr lvl="1"/>
            <a:r>
              <a:rPr lang="es-CO" dirty="0"/>
              <a:t>Una vez ubicado el punto de inserción se creara un nuevo nodo, indicándole al anterior que su apuntador ira al nuevo nodo e indicar el nuevo nodo que continuara en el apuntador que tenia apuntado su antecesor en esa posición. Ver imagen</a:t>
            </a:r>
          </a:p>
          <a:p>
            <a:pPr marL="0" indent="0">
              <a:buNone/>
            </a:pPr>
            <a:endParaRPr lang="es-CO" dirty="0"/>
          </a:p>
          <a:p>
            <a:pPr marL="0" indent="0">
              <a:buNone/>
            </a:pPr>
            <a:endParaRPr lang="es-CO" dirty="0"/>
          </a:p>
          <a:p>
            <a:pPr marL="0" indent="0">
              <a:lnSpc>
                <a:spcPct val="90000"/>
              </a:lnSpc>
              <a:spcBef>
                <a:spcPts val="0"/>
              </a:spcBef>
              <a:buNone/>
            </a:pPr>
            <a:endParaRPr lang="es-CO" dirty="0"/>
          </a:p>
          <a:p>
            <a:pPr marL="0" indent="0">
              <a:buNone/>
            </a:pPr>
            <a:endParaRPr lang="es-CO" dirty="0"/>
          </a:p>
          <a:p>
            <a:endParaRPr lang="es-CO" dirty="0"/>
          </a:p>
        </p:txBody>
      </p:sp>
      <p:sp>
        <p:nvSpPr>
          <p:cNvPr id="4" name="Marcador de pie de página 3">
            <a:extLst>
              <a:ext uri="{FF2B5EF4-FFF2-40B4-BE49-F238E27FC236}">
                <a16:creationId xmlns:a16="http://schemas.microsoft.com/office/drawing/2014/main" id="{5D07030C-BB06-423D-B57B-B5C5C06DF4DD}"/>
              </a:ext>
            </a:extLst>
          </p:cNvPr>
          <p:cNvSpPr>
            <a:spLocks noGrp="1"/>
          </p:cNvSpPr>
          <p:nvPr>
            <p:ph type="ftr" sz="quarter" idx="11"/>
          </p:nvPr>
        </p:nvSpPr>
        <p:spPr/>
        <p:txBody>
          <a:bodyPr/>
          <a:lstStyle/>
          <a:p>
            <a:endParaRPr lang="en-US" dirty="0"/>
          </a:p>
        </p:txBody>
      </p:sp>
      <p:pic>
        <p:nvPicPr>
          <p:cNvPr id="5" name="Picture 2">
            <a:extLst>
              <a:ext uri="{FF2B5EF4-FFF2-40B4-BE49-F238E27FC236}">
                <a16:creationId xmlns:a16="http://schemas.microsoft.com/office/drawing/2014/main" id="{619CD0BF-0B81-4AC5-A855-D4465C60A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243" y="4800993"/>
            <a:ext cx="45148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4744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19BF72-6936-4B47-BA14-3CB84AAE50F2}"/>
              </a:ext>
            </a:extLst>
          </p:cNvPr>
          <p:cNvSpPr>
            <a:spLocks noGrp="1"/>
          </p:cNvSpPr>
          <p:nvPr>
            <p:ph idx="1"/>
          </p:nvPr>
        </p:nvSpPr>
        <p:spPr>
          <a:xfrm>
            <a:off x="809309" y="614593"/>
            <a:ext cx="8596668" cy="3880773"/>
          </a:xfrm>
        </p:spPr>
        <p:txBody>
          <a:bodyPr/>
          <a:lstStyle/>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Método para agregar elementos en una posición especifica de la </a:t>
            </a:r>
            <a:r>
              <a:rPr lang="es-CO" sz="1800" i="1" dirty="0" err="1">
                <a:solidFill>
                  <a:schemeClr val="accent6">
                    <a:lumMod val="75000"/>
                  </a:schemeClr>
                </a:solidFill>
                <a:latin typeface="Cambria Math" panose="02040503050406030204" pitchFamily="18" charset="0"/>
              </a:rPr>
              <a:t>linked</a:t>
            </a: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list</a:t>
            </a:r>
            <a:endParaRPr lang="es-CO" sz="18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def</a:t>
            </a: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add_at_position</a:t>
            </a:r>
            <a:r>
              <a:rPr lang="es-CO" sz="1800" i="1" dirty="0">
                <a:solidFill>
                  <a:schemeClr val="accent6">
                    <a:lumMod val="75000"/>
                  </a:schemeClr>
                </a:solidFill>
                <a:latin typeface="Cambria Math" panose="02040503050406030204" pitchFamily="18" charset="0"/>
              </a:rPr>
              <a:t>(</a:t>
            </a:r>
            <a:r>
              <a:rPr lang="es-CO" sz="1800" i="1" dirty="0" err="1">
                <a:solidFill>
                  <a:schemeClr val="accent6">
                    <a:lumMod val="75000"/>
                  </a:schemeClr>
                </a:solidFill>
                <a:latin typeface="Cambria Math" panose="02040503050406030204" pitchFamily="18" charset="0"/>
              </a:rPr>
              <a:t>self</a:t>
            </a:r>
            <a:r>
              <a:rPr lang="es-CO" sz="1800" i="1" dirty="0">
                <a:solidFill>
                  <a:schemeClr val="accent6">
                    <a:lumMod val="75000"/>
                  </a:schemeClr>
                </a:solidFill>
                <a:latin typeface="Cambria Math" panose="02040503050406030204" pitchFamily="18" charset="0"/>
              </a:rPr>
              <a:t>, data, position):</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curr</a:t>
            </a:r>
            <a:r>
              <a:rPr lang="es-CO" sz="1800" i="1" dirty="0">
                <a:solidFill>
                  <a:schemeClr val="accent6">
                    <a:lumMod val="75000"/>
                  </a:schemeClr>
                </a:solidFill>
                <a:latin typeface="Cambria Math" panose="02040503050406030204" pitchFamily="18" charset="0"/>
              </a:rPr>
              <a:t> = </a:t>
            </a:r>
            <a:r>
              <a:rPr lang="es-CO" sz="1800" i="1" dirty="0" err="1">
                <a:solidFill>
                  <a:schemeClr val="accent6">
                    <a:lumMod val="75000"/>
                  </a:schemeClr>
                </a:solidFill>
                <a:latin typeface="Cambria Math" panose="02040503050406030204" pitchFamily="18" charset="0"/>
              </a:rPr>
              <a:t>self.head</a:t>
            </a:r>
            <a:endParaRPr lang="es-CO" sz="18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curr_pos</a:t>
            </a:r>
            <a:r>
              <a:rPr lang="es-CO" sz="1800" i="1" dirty="0">
                <a:solidFill>
                  <a:schemeClr val="accent6">
                    <a:lumMod val="75000"/>
                  </a:schemeClr>
                </a:solidFill>
                <a:latin typeface="Cambria Math" panose="02040503050406030204" pitchFamily="18" charset="0"/>
              </a:rPr>
              <a:t> = 0</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if</a:t>
            </a: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self.head</a:t>
            </a:r>
            <a:r>
              <a:rPr lang="es-CO" sz="18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while</a:t>
            </a: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curr</a:t>
            </a:r>
            <a:r>
              <a:rPr lang="es-CO" sz="1800" i="1" dirty="0">
                <a:solidFill>
                  <a:schemeClr val="accent6">
                    <a:lumMod val="75000"/>
                  </a:schemeClr>
                </a:solidFill>
                <a:latin typeface="Cambria Math" panose="02040503050406030204" pitchFamily="18" charset="0"/>
              </a:rPr>
              <a:t> and </a:t>
            </a:r>
            <a:r>
              <a:rPr lang="es-CO" sz="1800" i="1" dirty="0" err="1">
                <a:solidFill>
                  <a:schemeClr val="accent6">
                    <a:lumMod val="75000"/>
                  </a:schemeClr>
                </a:solidFill>
                <a:latin typeface="Cambria Math" panose="02040503050406030204" pitchFamily="18" charset="0"/>
              </a:rPr>
              <a:t>curr_pos</a:t>
            </a:r>
            <a:r>
              <a:rPr lang="es-CO" sz="1800" i="1" dirty="0">
                <a:solidFill>
                  <a:schemeClr val="accent6">
                    <a:lumMod val="75000"/>
                  </a:schemeClr>
                </a:solidFill>
                <a:latin typeface="Cambria Math" panose="02040503050406030204" pitchFamily="18" charset="0"/>
              </a:rPr>
              <a:t> != position:</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node_replace</a:t>
            </a:r>
            <a:r>
              <a:rPr lang="es-CO" sz="1800" i="1" dirty="0">
                <a:solidFill>
                  <a:schemeClr val="accent6">
                    <a:lumMod val="75000"/>
                  </a:schemeClr>
                </a:solidFill>
                <a:latin typeface="Cambria Math" panose="02040503050406030204" pitchFamily="18" charset="0"/>
              </a:rPr>
              <a:t> = </a:t>
            </a:r>
            <a:r>
              <a:rPr lang="es-CO" sz="1800" i="1" dirty="0" err="1">
                <a:solidFill>
                  <a:schemeClr val="accent6">
                    <a:lumMod val="75000"/>
                  </a:schemeClr>
                </a:solidFill>
                <a:latin typeface="Cambria Math" panose="02040503050406030204" pitchFamily="18" charset="0"/>
              </a:rPr>
              <a:t>curr</a:t>
            </a:r>
            <a:endParaRPr lang="es-CO" sz="18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curr</a:t>
            </a:r>
            <a:r>
              <a:rPr lang="es-CO" sz="1800" i="1" dirty="0">
                <a:solidFill>
                  <a:schemeClr val="accent6">
                    <a:lumMod val="75000"/>
                  </a:schemeClr>
                </a:solidFill>
                <a:latin typeface="Cambria Math" panose="02040503050406030204" pitchFamily="18" charset="0"/>
              </a:rPr>
              <a:t> = </a:t>
            </a:r>
            <a:r>
              <a:rPr lang="es-CO" sz="1800" i="1" dirty="0" err="1">
                <a:solidFill>
                  <a:schemeClr val="accent6">
                    <a:lumMod val="75000"/>
                  </a:schemeClr>
                </a:solidFill>
                <a:latin typeface="Cambria Math" panose="02040503050406030204" pitchFamily="18" charset="0"/>
              </a:rPr>
              <a:t>curr.next</a:t>
            </a:r>
            <a:endParaRPr lang="es-CO" sz="18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curr_pos</a:t>
            </a:r>
            <a:r>
              <a:rPr lang="es-CO" sz="1800" i="1" dirty="0">
                <a:solidFill>
                  <a:schemeClr val="accent6">
                    <a:lumMod val="75000"/>
                  </a:schemeClr>
                </a:solidFill>
                <a:latin typeface="Cambria Math" panose="02040503050406030204" pitchFamily="18" charset="0"/>
              </a:rPr>
              <a:t> += 1</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node_replace.next</a:t>
            </a:r>
            <a:r>
              <a:rPr lang="es-CO" sz="1800" i="1" dirty="0">
                <a:solidFill>
                  <a:schemeClr val="accent6">
                    <a:lumMod val="75000"/>
                  </a:schemeClr>
                </a:solidFill>
                <a:latin typeface="Cambria Math" panose="02040503050406030204" pitchFamily="18" charset="0"/>
              </a:rPr>
              <a:t> = </a:t>
            </a:r>
            <a:r>
              <a:rPr lang="es-CO" sz="1800" i="1" dirty="0" err="1">
                <a:solidFill>
                  <a:schemeClr val="accent6">
                    <a:lumMod val="75000"/>
                  </a:schemeClr>
                </a:solidFill>
                <a:latin typeface="Cambria Math" panose="02040503050406030204" pitchFamily="18" charset="0"/>
              </a:rPr>
              <a:t>node</a:t>
            </a:r>
            <a:r>
              <a:rPr lang="es-CO" sz="1800" i="1" dirty="0">
                <a:solidFill>
                  <a:schemeClr val="accent6">
                    <a:lumMod val="75000"/>
                  </a:schemeClr>
                </a:solidFill>
                <a:latin typeface="Cambria Math" panose="02040503050406030204" pitchFamily="18" charset="0"/>
              </a:rPr>
              <a:t>(data=data, </a:t>
            </a:r>
            <a:r>
              <a:rPr lang="es-CO" sz="1800" i="1" dirty="0" err="1">
                <a:solidFill>
                  <a:schemeClr val="accent6">
                    <a:lumMod val="75000"/>
                  </a:schemeClr>
                </a:solidFill>
                <a:latin typeface="Cambria Math" panose="02040503050406030204" pitchFamily="18" charset="0"/>
              </a:rPr>
              <a:t>next</a:t>
            </a:r>
            <a:r>
              <a:rPr lang="es-CO" sz="1800" i="1" dirty="0">
                <a:solidFill>
                  <a:schemeClr val="accent6">
                    <a:lumMod val="75000"/>
                  </a:schemeClr>
                </a:solidFill>
                <a:latin typeface="Cambria Math" panose="02040503050406030204" pitchFamily="18" charset="0"/>
              </a:rPr>
              <a:t>=</a:t>
            </a:r>
            <a:r>
              <a:rPr lang="es-CO" sz="1800" i="1" dirty="0" err="1">
                <a:solidFill>
                  <a:schemeClr val="accent6">
                    <a:lumMod val="75000"/>
                  </a:schemeClr>
                </a:solidFill>
                <a:latin typeface="Cambria Math" panose="02040503050406030204" pitchFamily="18" charset="0"/>
              </a:rPr>
              <a:t>curr</a:t>
            </a:r>
            <a:r>
              <a:rPr lang="es-CO" sz="18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else</a:t>
            </a:r>
            <a:r>
              <a:rPr lang="es-CO" sz="18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self.add_at_front</a:t>
            </a:r>
            <a:r>
              <a:rPr lang="es-CO" sz="1800" i="1" dirty="0">
                <a:solidFill>
                  <a:schemeClr val="accent6">
                    <a:lumMod val="75000"/>
                  </a:schemeClr>
                </a:solidFill>
                <a:latin typeface="Cambria Math" panose="02040503050406030204" pitchFamily="18" charset="0"/>
              </a:rPr>
              <a:t>(data)</a:t>
            </a:r>
            <a:r>
              <a:rPr lang="es-CO" i="1" dirty="0">
                <a:solidFill>
                  <a:schemeClr val="accent6">
                    <a:lumMod val="75000"/>
                  </a:schemeClr>
                </a:solidFill>
                <a:latin typeface="Cambria Math" panose="02040503050406030204" pitchFamily="18" charset="0"/>
              </a:rPr>
              <a:t>       </a:t>
            </a:r>
            <a:endParaRPr lang="es-CO" sz="1800" i="1" dirty="0">
              <a:solidFill>
                <a:schemeClr val="accent6">
                  <a:lumMod val="75000"/>
                </a:schemeClr>
              </a:solidFill>
              <a:latin typeface="Cambria Math" panose="02040503050406030204" pitchFamily="18" charset="0"/>
            </a:endParaRPr>
          </a:p>
          <a:p>
            <a:pPr marL="0" indent="0">
              <a:buNone/>
            </a:pPr>
            <a:endParaRPr lang="es-CO" dirty="0"/>
          </a:p>
        </p:txBody>
      </p:sp>
      <p:sp>
        <p:nvSpPr>
          <p:cNvPr id="4" name="Marcador de pie de página 3">
            <a:extLst>
              <a:ext uri="{FF2B5EF4-FFF2-40B4-BE49-F238E27FC236}">
                <a16:creationId xmlns:a16="http://schemas.microsoft.com/office/drawing/2014/main" id="{DC6D5BCD-009D-4FD9-876C-A2F18C637B2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349500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2214E6-2382-4588-A263-CFEFC79F05A2}"/>
              </a:ext>
            </a:extLst>
          </p:cNvPr>
          <p:cNvSpPr>
            <a:spLocks noGrp="1"/>
          </p:cNvSpPr>
          <p:nvPr>
            <p:ph idx="1"/>
          </p:nvPr>
        </p:nvSpPr>
        <p:spPr>
          <a:xfrm>
            <a:off x="677334" y="1027523"/>
            <a:ext cx="8596668" cy="5013840"/>
          </a:xfrm>
        </p:spPr>
        <p:txBody>
          <a:bodyPr>
            <a:normAutofit/>
          </a:bodyPr>
          <a:lstStyle/>
          <a:p>
            <a:pPr marL="0" indent="0">
              <a:buNone/>
            </a:pPr>
            <a:r>
              <a:rPr lang="es-CO" dirty="0"/>
              <a:t>En cuanto a eliminar, tendremos un método que ubicara la primera aparición  dentro de la lista y procederá a eliminar el nodo, re apuntando el nodo anterior al siguiente para mantener la consistencia de la lista.</a:t>
            </a:r>
          </a:p>
          <a:p>
            <a:pPr marL="0" indent="0">
              <a:lnSpc>
                <a:spcPct val="90000"/>
              </a:lnSpc>
              <a:spcBef>
                <a:spcPts val="0"/>
              </a:spcBef>
              <a:buNone/>
            </a:pPr>
            <a:endParaRPr lang="es-CO" sz="1400" i="1" dirty="0">
              <a:solidFill>
                <a:srgbClr val="000000"/>
              </a:solidFill>
              <a:latin typeface="Cambria Math" panose="02040503050406030204" pitchFamily="18" charset="0"/>
            </a:endParaRPr>
          </a:p>
          <a:p>
            <a:pPr marL="0" indent="0">
              <a:lnSpc>
                <a:spcPct val="90000"/>
              </a:lnSpc>
              <a:buNone/>
            </a:pPr>
            <a:endParaRPr lang="es-CO" dirty="0"/>
          </a:p>
          <a:p>
            <a:pPr marL="0" indent="0">
              <a:lnSpc>
                <a:spcPct val="90000"/>
              </a:lnSpc>
              <a:spcBef>
                <a:spcPts val="0"/>
              </a:spcBef>
              <a:buNone/>
            </a:pP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Método para </a:t>
            </a:r>
            <a:r>
              <a:rPr lang="es-CO" sz="1400" i="1" dirty="0" err="1">
                <a:solidFill>
                  <a:schemeClr val="accent6">
                    <a:lumMod val="75000"/>
                  </a:schemeClr>
                </a:solidFill>
                <a:latin typeface="Cambria Math" panose="02040503050406030204" pitchFamily="18" charset="0"/>
              </a:rPr>
              <a:t>eleminar</a:t>
            </a:r>
            <a:r>
              <a:rPr lang="es-CO" sz="1400" i="1" dirty="0">
                <a:solidFill>
                  <a:schemeClr val="accent6">
                    <a:lumMod val="75000"/>
                  </a:schemeClr>
                </a:solidFill>
                <a:latin typeface="Cambria Math" panose="02040503050406030204" pitchFamily="18" charset="0"/>
              </a:rPr>
              <a:t> nodos</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def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delete_node</a:t>
            </a:r>
            <a:r>
              <a:rPr lang="es-CO" sz="1400" i="1" dirty="0">
                <a:solidFill>
                  <a:schemeClr val="accent6">
                    <a:lumMod val="75000"/>
                  </a:schemeClr>
                </a:solidFill>
                <a:latin typeface="Cambria Math" panose="02040503050406030204" pitchFamily="18" charset="0"/>
              </a:rPr>
              <a:t>(</a:t>
            </a:r>
            <a:r>
              <a:rPr lang="es-CO" sz="1400" i="1" dirty="0" err="1">
                <a:solidFill>
                  <a:schemeClr val="accent6">
                    <a:lumMod val="75000"/>
                  </a:schemeClr>
                </a:solidFill>
                <a:latin typeface="Cambria Math" panose="02040503050406030204" pitchFamily="18" charset="0"/>
              </a:rPr>
              <a:t>self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value</a:t>
            </a:r>
            <a:r>
              <a:rPr lang="es-CO" sz="14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self.head</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prev</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None</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while</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a:t>
            </a:r>
            <a:r>
              <a:rPr lang="es-CO" sz="1400" i="1" dirty="0">
                <a:solidFill>
                  <a:schemeClr val="accent6">
                    <a:lumMod val="75000"/>
                  </a:schemeClr>
                </a:solidFill>
                <a:latin typeface="Cambria Math" panose="02040503050406030204" pitchFamily="18" charset="0"/>
              </a:rPr>
              <a:t> and </a:t>
            </a:r>
            <a:r>
              <a:rPr lang="es-CO" sz="1400" i="1" dirty="0" err="1">
                <a:solidFill>
                  <a:schemeClr val="accent6">
                    <a:lumMod val="75000"/>
                  </a:schemeClr>
                </a:solidFill>
                <a:latin typeface="Cambria Math" panose="02040503050406030204" pitchFamily="18" charset="0"/>
              </a:rPr>
              <a:t>curr.data</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value</a:t>
            </a:r>
            <a:r>
              <a:rPr lang="es-CO" sz="14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prev</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curr</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curr.next</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if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prev</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is</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None</a:t>
            </a:r>
            <a:r>
              <a:rPr lang="es-CO" sz="14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self.head</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curr.next</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elif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a:t>
            </a:r>
            <a:r>
              <a:rPr lang="es-CO" sz="14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prev.next</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curr.next</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curr.next</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None</a:t>
            </a:r>
            <a:endParaRPr lang="es-CO" sz="1400" i="1" dirty="0">
              <a:solidFill>
                <a:srgbClr val="000000"/>
              </a:solidFill>
              <a:latin typeface="Cambria Math" panose="02040503050406030204" pitchFamily="18" charset="0"/>
            </a:endParaRPr>
          </a:p>
        </p:txBody>
      </p:sp>
      <p:sp>
        <p:nvSpPr>
          <p:cNvPr id="4" name="Marcador de pie de página 3">
            <a:extLst>
              <a:ext uri="{FF2B5EF4-FFF2-40B4-BE49-F238E27FC236}">
                <a16:creationId xmlns:a16="http://schemas.microsoft.com/office/drawing/2014/main" id="{D124DABB-46ED-4250-87F6-663F8A422E07}"/>
              </a:ext>
            </a:extLst>
          </p:cNvPr>
          <p:cNvSpPr>
            <a:spLocks noGrp="1"/>
          </p:cNvSpPr>
          <p:nvPr>
            <p:ph type="ftr" sz="quarter" idx="11"/>
          </p:nvPr>
        </p:nvSpPr>
        <p:spPr/>
        <p:txBody>
          <a:bodyPr/>
          <a:lstStyle/>
          <a:p>
            <a:endParaRPr lang="en-US" dirty="0"/>
          </a:p>
        </p:txBody>
      </p:sp>
      <p:sp>
        <p:nvSpPr>
          <p:cNvPr id="5" name="Título 1">
            <a:extLst>
              <a:ext uri="{FF2B5EF4-FFF2-40B4-BE49-F238E27FC236}">
                <a16:creationId xmlns:a16="http://schemas.microsoft.com/office/drawing/2014/main" id="{EABF7130-39D8-4881-ADCC-AF2BCD4311C3}"/>
              </a:ext>
            </a:extLst>
          </p:cNvPr>
          <p:cNvSpPr>
            <a:spLocks noGrp="1"/>
          </p:cNvSpPr>
          <p:nvPr>
            <p:ph type="title"/>
          </p:nvPr>
        </p:nvSpPr>
        <p:spPr>
          <a:xfrm>
            <a:off x="677334" y="451513"/>
            <a:ext cx="8596668" cy="729006"/>
          </a:xfrm>
        </p:spPr>
        <p:txBody>
          <a:bodyPr>
            <a:noAutofit/>
          </a:bodyPr>
          <a:lstStyle/>
          <a:p>
            <a:r>
              <a:rPr lang="es-ES" sz="2800" dirty="0"/>
              <a:t>OPERACIONES (Método para eliminar por valor) - LSL</a:t>
            </a:r>
            <a:endParaRPr lang="es-CO" sz="2800" dirty="0"/>
          </a:p>
        </p:txBody>
      </p:sp>
    </p:spTree>
    <p:extLst>
      <p:ext uri="{BB962C8B-B14F-4D97-AF65-F5344CB8AC3E}">
        <p14:creationId xmlns:p14="http://schemas.microsoft.com/office/powerpoint/2010/main" val="30027516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3857B-2F8C-44E5-99AA-418B30E46EED}"/>
              </a:ext>
            </a:extLst>
          </p:cNvPr>
          <p:cNvSpPr>
            <a:spLocks noGrp="1"/>
          </p:cNvSpPr>
          <p:nvPr>
            <p:ph type="title"/>
          </p:nvPr>
        </p:nvSpPr>
        <p:spPr>
          <a:xfrm>
            <a:off x="677334" y="609600"/>
            <a:ext cx="8596668" cy="757287"/>
          </a:xfrm>
        </p:spPr>
        <p:txBody>
          <a:bodyPr/>
          <a:lstStyle/>
          <a:p>
            <a:r>
              <a:rPr lang="es-ES" dirty="0"/>
              <a:t>Algunas utilidades</a:t>
            </a:r>
            <a:endParaRPr lang="es-CO" dirty="0"/>
          </a:p>
        </p:txBody>
      </p:sp>
      <p:sp>
        <p:nvSpPr>
          <p:cNvPr id="3" name="Marcador de contenido 2">
            <a:extLst>
              <a:ext uri="{FF2B5EF4-FFF2-40B4-BE49-F238E27FC236}">
                <a16:creationId xmlns:a16="http://schemas.microsoft.com/office/drawing/2014/main" id="{6161F2D5-A846-4D5E-8C19-9EA3976E3F2F}"/>
              </a:ext>
            </a:extLst>
          </p:cNvPr>
          <p:cNvSpPr>
            <a:spLocks noGrp="1"/>
          </p:cNvSpPr>
          <p:nvPr>
            <p:ph idx="1"/>
          </p:nvPr>
        </p:nvSpPr>
        <p:spPr>
          <a:xfrm>
            <a:off x="677334" y="1366887"/>
            <a:ext cx="8596668" cy="4674475"/>
          </a:xfrm>
        </p:spPr>
        <p:txBody>
          <a:bodyPr>
            <a:normAutofit lnSpcReduction="10000"/>
          </a:bodyPr>
          <a:lstStyle/>
          <a:p>
            <a:r>
              <a:rPr lang="es-ES" dirty="0"/>
              <a:t>Validar si la lista esta vacía</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Método para verificar si la estructura de datos esta </a:t>
            </a:r>
            <a:r>
              <a:rPr lang="es-CO" sz="1800" i="1" dirty="0" err="1">
                <a:solidFill>
                  <a:schemeClr val="accent6">
                    <a:lumMod val="75000"/>
                  </a:schemeClr>
                </a:solidFill>
                <a:latin typeface="Cambria Math" panose="02040503050406030204" pitchFamily="18" charset="0"/>
              </a:rPr>
              <a:t>vacia</a:t>
            </a:r>
            <a:endParaRPr lang="es-CO" sz="18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def</a:t>
            </a: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is_empty</a:t>
            </a:r>
            <a:r>
              <a:rPr lang="es-CO" sz="1800" i="1" dirty="0">
                <a:solidFill>
                  <a:schemeClr val="accent6">
                    <a:lumMod val="75000"/>
                  </a:schemeClr>
                </a:solidFill>
                <a:latin typeface="Cambria Math" panose="02040503050406030204" pitchFamily="18" charset="0"/>
              </a:rPr>
              <a:t>(</a:t>
            </a:r>
            <a:r>
              <a:rPr lang="es-CO" sz="1800" i="1" dirty="0" err="1">
                <a:solidFill>
                  <a:schemeClr val="accent6">
                    <a:lumMod val="75000"/>
                  </a:schemeClr>
                </a:solidFill>
                <a:latin typeface="Cambria Math" panose="02040503050406030204" pitchFamily="18" charset="0"/>
              </a:rPr>
              <a:t>self</a:t>
            </a:r>
            <a:r>
              <a:rPr lang="es-CO" sz="18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return</a:t>
            </a:r>
            <a:r>
              <a:rPr lang="es-CO" sz="1800" i="1" dirty="0">
                <a:solidFill>
                  <a:schemeClr val="accent6">
                    <a:lumMod val="75000"/>
                  </a:schemeClr>
                </a:solidFill>
                <a:latin typeface="Cambria Math" panose="02040503050406030204" pitchFamily="18" charset="0"/>
              </a:rPr>
              <a:t> </a:t>
            </a:r>
            <a:r>
              <a:rPr lang="es-CO" sz="1800" i="1" dirty="0" err="1">
                <a:solidFill>
                  <a:schemeClr val="accent6">
                    <a:lumMod val="75000"/>
                  </a:schemeClr>
                </a:solidFill>
                <a:latin typeface="Cambria Math" panose="02040503050406030204" pitchFamily="18" charset="0"/>
              </a:rPr>
              <a:t>self.head</a:t>
            </a:r>
            <a:r>
              <a:rPr lang="es-CO" sz="1800" i="1" dirty="0">
                <a:solidFill>
                  <a:schemeClr val="accent6">
                    <a:lumMod val="75000"/>
                  </a:schemeClr>
                </a:solidFill>
                <a:latin typeface="Cambria Math" panose="02040503050406030204" pitchFamily="18" charset="0"/>
              </a:rPr>
              <a:t> == </a:t>
            </a:r>
            <a:r>
              <a:rPr lang="es-CO" sz="1800" i="1" dirty="0" err="1">
                <a:solidFill>
                  <a:schemeClr val="accent6">
                    <a:lumMod val="75000"/>
                  </a:schemeClr>
                </a:solidFill>
                <a:latin typeface="Cambria Math" panose="02040503050406030204" pitchFamily="18" charset="0"/>
              </a:rPr>
              <a:t>None</a:t>
            </a:r>
            <a:endParaRPr lang="es-CO" sz="1800" i="1" dirty="0">
              <a:solidFill>
                <a:schemeClr val="accent6">
                  <a:lumMod val="75000"/>
                </a:schemeClr>
              </a:solidFill>
              <a:latin typeface="Cambria Math" panose="02040503050406030204" pitchFamily="18" charset="0"/>
            </a:endParaRPr>
          </a:p>
          <a:p>
            <a:pPr>
              <a:lnSpc>
                <a:spcPct val="90000"/>
              </a:lnSpc>
            </a:pPr>
            <a:r>
              <a:rPr lang="es-CO" dirty="0"/>
              <a:t>Obtener la cola de la lista</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Método para obtener el ultimo nodo</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def</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get_last_node</a:t>
            </a:r>
            <a:r>
              <a:rPr lang="es-CO" i="1" dirty="0">
                <a:solidFill>
                  <a:schemeClr val="accent6">
                    <a:lumMod val="75000"/>
                  </a:schemeClr>
                </a:solidFill>
                <a:latin typeface="Cambria Math" panose="02040503050406030204" pitchFamily="18" charset="0"/>
              </a:rPr>
              <a:t>(</a:t>
            </a:r>
            <a:r>
              <a:rPr lang="es-CO" i="1" dirty="0" err="1">
                <a:solidFill>
                  <a:schemeClr val="accent6">
                    <a:lumMod val="75000"/>
                  </a:schemeClr>
                </a:solidFill>
                <a:latin typeface="Cambria Math" panose="02040503050406030204" pitchFamily="18" charset="0"/>
              </a:rPr>
              <a:t>self</a:t>
            </a:r>
            <a:r>
              <a:rPr lang="es-CO"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temp</a:t>
            </a:r>
            <a:r>
              <a:rPr lang="es-CO" i="1" dirty="0">
                <a:solidFill>
                  <a:schemeClr val="accent6">
                    <a:lumMod val="75000"/>
                  </a:schemeClr>
                </a:solidFill>
                <a:latin typeface="Cambria Math" panose="02040503050406030204" pitchFamily="18" charset="0"/>
              </a:rPr>
              <a:t> = </a:t>
            </a:r>
            <a:r>
              <a:rPr lang="es-CO" i="1" dirty="0" err="1">
                <a:solidFill>
                  <a:schemeClr val="accent6">
                    <a:lumMod val="75000"/>
                  </a:schemeClr>
                </a:solidFill>
                <a:latin typeface="Cambria Math" panose="02040503050406030204" pitchFamily="18" charset="0"/>
              </a:rPr>
              <a:t>self.head</a:t>
            </a:r>
            <a:endParaRPr lang="es-CO"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while</a:t>
            </a:r>
            <a:r>
              <a:rPr lang="es-CO" i="1" dirty="0">
                <a:solidFill>
                  <a:schemeClr val="accent6">
                    <a:lumMod val="75000"/>
                  </a:schemeClr>
                </a:solidFill>
                <a:latin typeface="Cambria Math" panose="02040503050406030204" pitchFamily="18" charset="0"/>
              </a:rPr>
              <a:t>(</a:t>
            </a:r>
            <a:r>
              <a:rPr lang="es-CO" i="1" dirty="0" err="1">
                <a:solidFill>
                  <a:schemeClr val="accent6">
                    <a:lumMod val="75000"/>
                  </a:schemeClr>
                </a:solidFill>
                <a:latin typeface="Cambria Math" panose="02040503050406030204" pitchFamily="18" charset="0"/>
              </a:rPr>
              <a:t>temp.next</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is</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not</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None</a:t>
            </a:r>
            <a:r>
              <a:rPr lang="es-CO"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temp</a:t>
            </a:r>
            <a:r>
              <a:rPr lang="es-CO" i="1" dirty="0">
                <a:solidFill>
                  <a:schemeClr val="accent6">
                    <a:lumMod val="75000"/>
                  </a:schemeClr>
                </a:solidFill>
                <a:latin typeface="Cambria Math" panose="02040503050406030204" pitchFamily="18" charset="0"/>
              </a:rPr>
              <a:t> = </a:t>
            </a:r>
            <a:r>
              <a:rPr lang="es-CO" i="1" dirty="0" err="1">
                <a:solidFill>
                  <a:schemeClr val="accent6">
                    <a:lumMod val="75000"/>
                  </a:schemeClr>
                </a:solidFill>
                <a:latin typeface="Cambria Math" panose="02040503050406030204" pitchFamily="18" charset="0"/>
              </a:rPr>
              <a:t>temp.next</a:t>
            </a:r>
            <a:endParaRPr lang="es-CO"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return</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temp.data</a:t>
            </a:r>
            <a:endParaRPr lang="es-CO" i="1" dirty="0">
              <a:solidFill>
                <a:schemeClr val="accent6">
                  <a:lumMod val="75000"/>
                </a:schemeClr>
              </a:solidFill>
              <a:latin typeface="Cambria Math" panose="02040503050406030204" pitchFamily="18" charset="0"/>
            </a:endParaRPr>
          </a:p>
          <a:p>
            <a:pPr>
              <a:lnSpc>
                <a:spcPct val="90000"/>
              </a:lnSpc>
              <a:spcBef>
                <a:spcPts val="0"/>
              </a:spcBef>
            </a:pPr>
            <a:r>
              <a:rPr lang="es-CO" dirty="0"/>
              <a:t>Imprimir la lista</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 Método para imprimir la lista de nodos</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def</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print_list</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self</a:t>
            </a:r>
            <a:r>
              <a:rPr lang="es-CO" i="1" dirty="0">
                <a:solidFill>
                  <a:schemeClr val="accent6">
                    <a:lumMod val="75000"/>
                  </a:schemeClr>
                </a:solidFill>
                <a:latin typeface="Cambria Math" panose="02040503050406030204" pitchFamily="18" charset="0"/>
              </a:rPr>
              <a:t> ):</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node</a:t>
            </a:r>
            <a:r>
              <a:rPr lang="es-CO" i="1" dirty="0">
                <a:solidFill>
                  <a:schemeClr val="accent6">
                    <a:lumMod val="75000"/>
                  </a:schemeClr>
                </a:solidFill>
                <a:latin typeface="Cambria Math" panose="02040503050406030204" pitchFamily="18" charset="0"/>
              </a:rPr>
              <a:t> = </a:t>
            </a:r>
            <a:r>
              <a:rPr lang="es-CO" i="1" dirty="0" err="1">
                <a:solidFill>
                  <a:schemeClr val="accent6">
                    <a:lumMod val="75000"/>
                  </a:schemeClr>
                </a:solidFill>
                <a:latin typeface="Cambria Math" panose="02040503050406030204" pitchFamily="18" charset="0"/>
              </a:rPr>
              <a:t>self.head</a:t>
            </a:r>
            <a:endParaRPr lang="es-CO"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while</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node</a:t>
            </a:r>
            <a:r>
              <a:rPr lang="es-CO" i="1" dirty="0">
                <a:solidFill>
                  <a:schemeClr val="accent6">
                    <a:lumMod val="75000"/>
                  </a:schemeClr>
                </a:solidFill>
                <a:latin typeface="Cambria Math" panose="02040503050406030204" pitchFamily="18" charset="0"/>
              </a:rPr>
              <a:t> != </a:t>
            </a:r>
            <a:r>
              <a:rPr lang="es-CO" i="1" dirty="0" err="1">
                <a:solidFill>
                  <a:schemeClr val="accent6">
                    <a:lumMod val="75000"/>
                  </a:schemeClr>
                </a:solidFill>
                <a:latin typeface="Cambria Math" panose="02040503050406030204" pitchFamily="18" charset="0"/>
              </a:rPr>
              <a:t>None</a:t>
            </a:r>
            <a:r>
              <a:rPr lang="es-CO"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print</a:t>
            </a:r>
            <a:r>
              <a:rPr lang="es-CO" i="1" dirty="0">
                <a:solidFill>
                  <a:schemeClr val="accent6">
                    <a:lumMod val="75000"/>
                  </a:schemeClr>
                </a:solidFill>
                <a:latin typeface="Cambria Math" panose="02040503050406030204" pitchFamily="18" charset="0"/>
              </a:rPr>
              <a:t>(</a:t>
            </a:r>
            <a:r>
              <a:rPr lang="es-CO" i="1" dirty="0" err="1">
                <a:solidFill>
                  <a:schemeClr val="accent6">
                    <a:lumMod val="75000"/>
                  </a:schemeClr>
                </a:solidFill>
                <a:latin typeface="Cambria Math" panose="02040503050406030204" pitchFamily="18" charset="0"/>
              </a:rPr>
              <a:t>node.data</a:t>
            </a: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end</a:t>
            </a:r>
            <a:r>
              <a:rPr lang="es-CO" i="1" dirty="0">
                <a:solidFill>
                  <a:schemeClr val="accent6">
                    <a:lumMod val="75000"/>
                  </a:schemeClr>
                </a:solidFill>
                <a:latin typeface="Cambria Math" panose="02040503050406030204" pitchFamily="18" charset="0"/>
              </a:rPr>
              <a:t> =" =&gt; ")</a:t>
            </a: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node</a:t>
            </a:r>
            <a:r>
              <a:rPr lang="es-CO" i="1" dirty="0">
                <a:solidFill>
                  <a:schemeClr val="accent6">
                    <a:lumMod val="75000"/>
                  </a:schemeClr>
                </a:solidFill>
                <a:latin typeface="Cambria Math" panose="02040503050406030204" pitchFamily="18" charset="0"/>
              </a:rPr>
              <a:t> = </a:t>
            </a:r>
            <a:r>
              <a:rPr lang="es-CO" i="1" dirty="0" err="1">
                <a:solidFill>
                  <a:schemeClr val="accent6">
                    <a:lumMod val="75000"/>
                  </a:schemeClr>
                </a:solidFill>
                <a:latin typeface="Cambria Math" panose="02040503050406030204" pitchFamily="18" charset="0"/>
              </a:rPr>
              <a:t>node.next</a:t>
            </a:r>
            <a:endParaRPr lang="es-CO"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i="1" dirty="0">
                <a:solidFill>
                  <a:schemeClr val="accent6">
                    <a:lumMod val="75000"/>
                  </a:schemeClr>
                </a:solidFill>
                <a:latin typeface="Cambria Math" panose="02040503050406030204" pitchFamily="18" charset="0"/>
              </a:rPr>
              <a:t>        </a:t>
            </a:r>
            <a:r>
              <a:rPr lang="es-CO" i="1" dirty="0" err="1">
                <a:solidFill>
                  <a:schemeClr val="accent6">
                    <a:lumMod val="75000"/>
                  </a:schemeClr>
                </a:solidFill>
                <a:latin typeface="Cambria Math" panose="02040503050406030204" pitchFamily="18" charset="0"/>
              </a:rPr>
              <a:t>print</a:t>
            </a:r>
            <a:r>
              <a:rPr lang="es-CO" i="1" dirty="0">
                <a:solidFill>
                  <a:schemeClr val="accent6">
                    <a:lumMod val="75000"/>
                  </a:schemeClr>
                </a:solidFill>
                <a:latin typeface="Cambria Math" panose="02040503050406030204" pitchFamily="18" charset="0"/>
              </a:rPr>
              <a:t>("\n")</a:t>
            </a:r>
            <a:endParaRPr lang="es-CO" dirty="0"/>
          </a:p>
        </p:txBody>
      </p:sp>
      <p:sp>
        <p:nvSpPr>
          <p:cNvPr id="4" name="Marcador de pie de página 3">
            <a:extLst>
              <a:ext uri="{FF2B5EF4-FFF2-40B4-BE49-F238E27FC236}">
                <a16:creationId xmlns:a16="http://schemas.microsoft.com/office/drawing/2014/main" id="{4262E358-E038-4563-8440-005C6CC1B0F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02216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82420-FB4B-4C05-9BE7-BB7F0D20566A}"/>
              </a:ext>
            </a:extLst>
          </p:cNvPr>
          <p:cNvSpPr>
            <a:spLocks noGrp="1"/>
          </p:cNvSpPr>
          <p:nvPr>
            <p:ph type="title"/>
          </p:nvPr>
        </p:nvSpPr>
        <p:spPr>
          <a:xfrm>
            <a:off x="677334" y="609600"/>
            <a:ext cx="8596668" cy="804421"/>
          </a:xfrm>
        </p:spPr>
        <p:txBody>
          <a:bodyPr/>
          <a:lstStyle/>
          <a:p>
            <a:r>
              <a:rPr lang="es-ES" dirty="0"/>
              <a:t>Listas doblemente enlazadas</a:t>
            </a:r>
            <a:endParaRPr lang="es-CO" dirty="0"/>
          </a:p>
        </p:txBody>
      </p:sp>
      <p:sp>
        <p:nvSpPr>
          <p:cNvPr id="3" name="Marcador de contenido 2">
            <a:extLst>
              <a:ext uri="{FF2B5EF4-FFF2-40B4-BE49-F238E27FC236}">
                <a16:creationId xmlns:a16="http://schemas.microsoft.com/office/drawing/2014/main" id="{28688DEA-D8AC-450D-AE53-88C41DF2CFBB}"/>
              </a:ext>
            </a:extLst>
          </p:cNvPr>
          <p:cNvSpPr>
            <a:spLocks noGrp="1"/>
          </p:cNvSpPr>
          <p:nvPr>
            <p:ph idx="1"/>
          </p:nvPr>
        </p:nvSpPr>
        <p:spPr>
          <a:xfrm>
            <a:off x="677334" y="1414021"/>
            <a:ext cx="8596668" cy="4627341"/>
          </a:xfrm>
        </p:spPr>
        <p:txBody>
          <a:bodyPr/>
          <a:lstStyle/>
          <a:p>
            <a:pPr marL="0" indent="0">
              <a:buNone/>
            </a:pPr>
            <a:r>
              <a:rPr lang="es-CO" dirty="0"/>
              <a:t>Una lista de doble enlace contiene dos punteros conectado a la nodo anterior y el siguiente nodo en la lista vinculada. Tenemos que almacenar los datos y dos punteros para cada nodo en la lista vinculada.</a:t>
            </a:r>
          </a:p>
          <a:p>
            <a:pPr marL="0" indent="0">
              <a:buNone/>
            </a:pPr>
            <a:r>
              <a:rPr lang="es-CO" dirty="0"/>
              <a:t>El puntero anterior del primer nodo es nulo y el siguiente puntero del último nodo es nulo para representar el final de la lista enlazada en ambos lados.</a:t>
            </a:r>
          </a:p>
          <a:p>
            <a:pPr marL="0" indent="0">
              <a:buNone/>
            </a:pPr>
            <a:r>
              <a:rPr lang="es-CO" dirty="0"/>
              <a:t>Puede ver la ilustración de un enlace a continuación.</a:t>
            </a:r>
          </a:p>
        </p:txBody>
      </p:sp>
      <p:sp>
        <p:nvSpPr>
          <p:cNvPr id="4" name="Marcador de pie de página 3">
            <a:extLst>
              <a:ext uri="{FF2B5EF4-FFF2-40B4-BE49-F238E27FC236}">
                <a16:creationId xmlns:a16="http://schemas.microsoft.com/office/drawing/2014/main" id="{BF4C690E-BFF9-49FE-983E-FFA0CF1A08F0}"/>
              </a:ext>
            </a:extLst>
          </p:cNvPr>
          <p:cNvSpPr>
            <a:spLocks noGrp="1"/>
          </p:cNvSpPr>
          <p:nvPr>
            <p:ph type="ftr" sz="quarter" idx="11"/>
          </p:nvPr>
        </p:nvSpPr>
        <p:spPr/>
        <p:txBody>
          <a:bodyPr/>
          <a:lstStyle/>
          <a:p>
            <a:endParaRPr lang="en-US" dirty="0"/>
          </a:p>
        </p:txBody>
      </p:sp>
      <p:pic>
        <p:nvPicPr>
          <p:cNvPr id="9218" name="Picture 2">
            <a:extLst>
              <a:ext uri="{FF2B5EF4-FFF2-40B4-BE49-F238E27FC236}">
                <a16:creationId xmlns:a16="http://schemas.microsoft.com/office/drawing/2014/main" id="{F975FC56-F983-46A1-AFB6-669B8C7E01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68" b="12778"/>
          <a:stretch/>
        </p:blipFill>
        <p:spPr bwMode="auto">
          <a:xfrm>
            <a:off x="1069942" y="3429000"/>
            <a:ext cx="7620000" cy="213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8479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C6950-2DBE-48DE-BA02-AE05B72FEA62}"/>
              </a:ext>
            </a:extLst>
          </p:cNvPr>
          <p:cNvSpPr>
            <a:spLocks noGrp="1"/>
          </p:cNvSpPr>
          <p:nvPr>
            <p:ph type="title"/>
          </p:nvPr>
        </p:nvSpPr>
        <p:spPr>
          <a:xfrm>
            <a:off x="677334" y="609600"/>
            <a:ext cx="8596668" cy="785567"/>
          </a:xfrm>
        </p:spPr>
        <p:txBody>
          <a:bodyPr/>
          <a:lstStyle/>
          <a:p>
            <a:r>
              <a:rPr lang="es-CO" dirty="0"/>
              <a:t>Lista enlazada circular</a:t>
            </a:r>
          </a:p>
        </p:txBody>
      </p:sp>
      <p:sp>
        <p:nvSpPr>
          <p:cNvPr id="3" name="Marcador de contenido 2">
            <a:extLst>
              <a:ext uri="{FF2B5EF4-FFF2-40B4-BE49-F238E27FC236}">
                <a16:creationId xmlns:a16="http://schemas.microsoft.com/office/drawing/2014/main" id="{D8A38FFF-A244-4439-B991-8BFB01769CE3}"/>
              </a:ext>
            </a:extLst>
          </p:cNvPr>
          <p:cNvSpPr>
            <a:spLocks noGrp="1"/>
          </p:cNvSpPr>
          <p:nvPr>
            <p:ph idx="1"/>
          </p:nvPr>
        </p:nvSpPr>
        <p:spPr>
          <a:xfrm>
            <a:off x="677334" y="1536569"/>
            <a:ext cx="8596668" cy="4504793"/>
          </a:xfrm>
        </p:spPr>
        <p:txBody>
          <a:bodyPr/>
          <a:lstStyle/>
          <a:p>
            <a:pPr marL="0" indent="0">
              <a:buNone/>
            </a:pPr>
            <a:r>
              <a:rPr lang="es-ES" dirty="0"/>
              <a:t>Previamente se hizo la implementación de una LSL o lista simplemente ligada/enlazada. Cuando se trata de una lista circular simple. La teoría es exactamente la misma con la leve diferencia que el ultimo nodo en vez de apuntar a </a:t>
            </a:r>
            <a:r>
              <a:rPr lang="es-ES" dirty="0" err="1"/>
              <a:t>None</a:t>
            </a:r>
            <a:r>
              <a:rPr lang="es-ES" dirty="0"/>
              <a:t> / </a:t>
            </a:r>
            <a:r>
              <a:rPr lang="es-ES" dirty="0" err="1"/>
              <a:t>Null</a:t>
            </a:r>
            <a:r>
              <a:rPr lang="es-ES" dirty="0"/>
              <a:t> apuntara nuevamente a la cabeza o principio de la lista formando un anillo o una Lista Enlazada Circular (Ver imagen adjunta)</a:t>
            </a:r>
            <a:endParaRPr lang="es-CO" dirty="0"/>
          </a:p>
        </p:txBody>
      </p:sp>
      <p:sp>
        <p:nvSpPr>
          <p:cNvPr id="4" name="Marcador de pie de página 3">
            <a:extLst>
              <a:ext uri="{FF2B5EF4-FFF2-40B4-BE49-F238E27FC236}">
                <a16:creationId xmlns:a16="http://schemas.microsoft.com/office/drawing/2014/main" id="{6774AD0E-EEB9-426A-8FEC-EFE50AAD9994}"/>
              </a:ext>
            </a:extLst>
          </p:cNvPr>
          <p:cNvSpPr>
            <a:spLocks noGrp="1"/>
          </p:cNvSpPr>
          <p:nvPr>
            <p:ph type="ftr" sz="quarter" idx="11"/>
          </p:nvPr>
        </p:nvSpPr>
        <p:spPr/>
        <p:txBody>
          <a:bodyPr/>
          <a:lstStyle/>
          <a:p>
            <a:endParaRPr lang="en-US" dirty="0"/>
          </a:p>
        </p:txBody>
      </p:sp>
      <p:pic>
        <p:nvPicPr>
          <p:cNvPr id="10244" name="Picture 4">
            <a:extLst>
              <a:ext uri="{FF2B5EF4-FFF2-40B4-BE49-F238E27FC236}">
                <a16:creationId xmlns:a16="http://schemas.microsoft.com/office/drawing/2014/main" id="{52508BC1-AC34-4532-B6A5-2DAF60AEF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905" y="3183805"/>
            <a:ext cx="76295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23114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0DD0A-CCA0-4B7B-B7F4-AAE48DF9A178}"/>
              </a:ext>
            </a:extLst>
          </p:cNvPr>
          <p:cNvSpPr>
            <a:spLocks noGrp="1"/>
          </p:cNvSpPr>
          <p:nvPr>
            <p:ph type="title"/>
          </p:nvPr>
        </p:nvSpPr>
        <p:spPr>
          <a:xfrm>
            <a:off x="677333" y="609600"/>
            <a:ext cx="9088835" cy="710153"/>
          </a:xfrm>
        </p:spPr>
        <p:txBody>
          <a:bodyPr>
            <a:normAutofit/>
          </a:bodyPr>
          <a:lstStyle/>
          <a:p>
            <a:r>
              <a:rPr lang="es-ES" sz="3200" dirty="0"/>
              <a:t>Listas enlazadas circular doblemente enlazada</a:t>
            </a:r>
            <a:endParaRPr lang="es-CO" sz="3200" dirty="0"/>
          </a:p>
        </p:txBody>
      </p:sp>
      <p:sp>
        <p:nvSpPr>
          <p:cNvPr id="3" name="Marcador de contenido 2">
            <a:extLst>
              <a:ext uri="{FF2B5EF4-FFF2-40B4-BE49-F238E27FC236}">
                <a16:creationId xmlns:a16="http://schemas.microsoft.com/office/drawing/2014/main" id="{C58CE5B8-99E1-417A-8183-D54AB2773005}"/>
              </a:ext>
            </a:extLst>
          </p:cNvPr>
          <p:cNvSpPr>
            <a:spLocks noGrp="1"/>
          </p:cNvSpPr>
          <p:nvPr>
            <p:ph idx="1"/>
          </p:nvPr>
        </p:nvSpPr>
        <p:spPr>
          <a:xfrm>
            <a:off x="677334" y="1319753"/>
            <a:ext cx="8596668" cy="4721609"/>
          </a:xfrm>
        </p:spPr>
        <p:txBody>
          <a:bodyPr/>
          <a:lstStyle/>
          <a:p>
            <a:pPr marL="0" indent="0">
              <a:buNone/>
            </a:pPr>
            <a:r>
              <a:rPr lang="es-CO" dirty="0"/>
              <a:t>En una lista enlazada doblemente circular, cada nodo tiene dos enlaces, similares a los de la lista doblemente enlazada, excepto que el enlace anterior del primer nodo apunta al último y el enlace siguiente del último nodo, apunta al primero. Como en una lista doblemente enlazada, las inserciones y eliminaciones pueden ser hechas desde cualquier punto con acceso a algún nodo cercano. Aunque estructuralmente una lista circular doblemente enlazada no tiene ni principio ni fin, un puntero de acceso externo puede establecer el nodo apuntado que está en la cabeza o al nodo cola, y así mantener el orden tan bien como en una lista doblemente enlazada.</a:t>
            </a:r>
          </a:p>
          <a:p>
            <a:pPr marL="0" indent="0">
              <a:buNone/>
            </a:pPr>
            <a:endParaRPr lang="es-CO" dirty="0"/>
          </a:p>
        </p:txBody>
      </p:sp>
      <p:sp>
        <p:nvSpPr>
          <p:cNvPr id="4" name="Marcador de pie de página 3">
            <a:extLst>
              <a:ext uri="{FF2B5EF4-FFF2-40B4-BE49-F238E27FC236}">
                <a16:creationId xmlns:a16="http://schemas.microsoft.com/office/drawing/2014/main" id="{E1DD2910-B306-40C1-B471-6AF9EC1DCCC5}"/>
              </a:ext>
            </a:extLst>
          </p:cNvPr>
          <p:cNvSpPr>
            <a:spLocks noGrp="1"/>
          </p:cNvSpPr>
          <p:nvPr>
            <p:ph type="ftr" sz="quarter" idx="11"/>
          </p:nvPr>
        </p:nvSpPr>
        <p:spPr/>
        <p:txBody>
          <a:bodyPr/>
          <a:lstStyle/>
          <a:p>
            <a:endParaRPr lang="en-US" dirty="0"/>
          </a:p>
        </p:txBody>
      </p:sp>
      <p:pic>
        <p:nvPicPr>
          <p:cNvPr id="11266" name="Picture 2">
            <a:extLst>
              <a:ext uri="{FF2B5EF4-FFF2-40B4-BE49-F238E27FC236}">
                <a16:creationId xmlns:a16="http://schemas.microsoft.com/office/drawing/2014/main" id="{EC526DF2-42C4-474E-A588-890B65822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780" y="4220312"/>
            <a:ext cx="4562475"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346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D2856-B3C1-4710-8A1B-64CA5DE65621}"/>
              </a:ext>
            </a:extLst>
          </p:cNvPr>
          <p:cNvSpPr>
            <a:spLocks noGrp="1"/>
          </p:cNvSpPr>
          <p:nvPr>
            <p:ph type="title"/>
          </p:nvPr>
        </p:nvSpPr>
        <p:spPr>
          <a:xfrm>
            <a:off x="675065" y="609600"/>
            <a:ext cx="2930518" cy="1320800"/>
          </a:xfrm>
        </p:spPr>
        <p:txBody>
          <a:bodyPr anchor="ctr">
            <a:normAutofit/>
          </a:bodyPr>
          <a:lstStyle/>
          <a:p>
            <a:r>
              <a:rPr lang="es-ES" dirty="0"/>
              <a:t>¿Qué es?</a:t>
            </a:r>
            <a:endParaRPr lang="es-CO" dirty="0"/>
          </a:p>
        </p:txBody>
      </p:sp>
      <p:sp>
        <p:nvSpPr>
          <p:cNvPr id="3" name="Marcador de contenido 2">
            <a:extLst>
              <a:ext uri="{FF2B5EF4-FFF2-40B4-BE49-F238E27FC236}">
                <a16:creationId xmlns:a16="http://schemas.microsoft.com/office/drawing/2014/main" id="{029D3812-ABC4-4887-ABB5-738BB4FC5655}"/>
              </a:ext>
            </a:extLst>
          </p:cNvPr>
          <p:cNvSpPr>
            <a:spLocks noGrp="1"/>
          </p:cNvSpPr>
          <p:nvPr>
            <p:ph idx="1"/>
          </p:nvPr>
        </p:nvSpPr>
        <p:spPr>
          <a:xfrm>
            <a:off x="671361" y="2160589"/>
            <a:ext cx="3468996" cy="3880773"/>
          </a:xfrm>
        </p:spPr>
        <p:txBody>
          <a:bodyPr>
            <a:normAutofit/>
          </a:bodyPr>
          <a:lstStyle/>
          <a:p>
            <a:pPr marL="0" indent="0" algn="ctr">
              <a:buNone/>
            </a:pPr>
            <a:r>
              <a:rPr lang="es-CO" dirty="0"/>
              <a:t>Una lista enlazada es una estructura de datos dinámica. La cantidad de nodos en una lista no es fija y puede crecer y contraerse a demanda. Cualquier aplicación que tenga que tratar con un número desconocido de objetos necesitará usar una lista vinculada.</a:t>
            </a:r>
          </a:p>
        </p:txBody>
      </p:sp>
      <p:pic>
        <p:nvPicPr>
          <p:cNvPr id="6" name="Picture 4" descr="Resultado de imagen para linked list">
            <a:extLst>
              <a:ext uri="{FF2B5EF4-FFF2-40B4-BE49-F238E27FC236}">
                <a16:creationId xmlns:a16="http://schemas.microsoft.com/office/drawing/2014/main" id="{581B7C17-BCB8-4B39-A747-D026AD6D38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0420" y="609600"/>
            <a:ext cx="3468996" cy="260174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4CB8371D-9EB9-4B23-964F-667D1F5F1639}"/>
              </a:ext>
            </a:extLst>
          </p:cNvPr>
          <p:cNvSpPr>
            <a:spLocks noGrp="1"/>
          </p:cNvSpPr>
          <p:nvPr>
            <p:ph type="ftr" sz="quarter" idx="11"/>
          </p:nvPr>
        </p:nvSpPr>
        <p:spPr>
          <a:xfrm>
            <a:off x="677334" y="6041362"/>
            <a:ext cx="5192560" cy="365125"/>
          </a:xfrm>
        </p:spPr>
        <p:txBody>
          <a:bodyPr>
            <a:normAutofit/>
          </a:bodyPr>
          <a:lstStyle/>
          <a:p>
            <a:endParaRPr lang="en-US"/>
          </a:p>
        </p:txBody>
      </p:sp>
      <p:pic>
        <p:nvPicPr>
          <p:cNvPr id="1026" name="Picture 2" descr="Pin de Rachel en Los Simpsons memes react | Memes de los simpson, Memes  divertidos, Memes para conversaciones">
            <a:extLst>
              <a:ext uri="{FF2B5EF4-FFF2-40B4-BE49-F238E27FC236}">
                <a16:creationId xmlns:a16="http://schemas.microsoft.com/office/drawing/2014/main" id="{CD1D89C1-07D4-4AD2-8405-3CB0085549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857" b="4488"/>
          <a:stretch/>
        </p:blipFill>
        <p:spPr bwMode="auto">
          <a:xfrm>
            <a:off x="4251693" y="3439020"/>
            <a:ext cx="4626452" cy="26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066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13A39-A738-4879-B28B-A9FCC97D2858}"/>
              </a:ext>
            </a:extLst>
          </p:cNvPr>
          <p:cNvSpPr>
            <a:spLocks noGrp="1"/>
          </p:cNvSpPr>
          <p:nvPr>
            <p:ph type="title"/>
          </p:nvPr>
        </p:nvSpPr>
        <p:spPr>
          <a:xfrm>
            <a:off x="677334" y="451513"/>
            <a:ext cx="8596668" cy="766713"/>
          </a:xfrm>
        </p:spPr>
        <p:txBody>
          <a:bodyPr/>
          <a:lstStyle/>
          <a:p>
            <a:r>
              <a:rPr lang="es-ES" dirty="0"/>
              <a:t>¿Que es un NODO?</a:t>
            </a:r>
            <a:endParaRPr lang="es-CO" dirty="0"/>
          </a:p>
        </p:txBody>
      </p:sp>
      <p:sp>
        <p:nvSpPr>
          <p:cNvPr id="3" name="Marcador de contenido 2">
            <a:extLst>
              <a:ext uri="{FF2B5EF4-FFF2-40B4-BE49-F238E27FC236}">
                <a16:creationId xmlns:a16="http://schemas.microsoft.com/office/drawing/2014/main" id="{B3B22B72-06C7-46BA-9F5E-33D907AAE1F7}"/>
              </a:ext>
            </a:extLst>
          </p:cNvPr>
          <p:cNvSpPr>
            <a:spLocks noGrp="1"/>
          </p:cNvSpPr>
          <p:nvPr>
            <p:ph idx="1"/>
          </p:nvPr>
        </p:nvSpPr>
        <p:spPr>
          <a:xfrm>
            <a:off x="677334" y="1352746"/>
            <a:ext cx="8596668" cy="4580207"/>
          </a:xfrm>
        </p:spPr>
        <p:txBody>
          <a:bodyPr/>
          <a:lstStyle/>
          <a:p>
            <a:pPr marL="0" indent="0">
              <a:buNone/>
            </a:pPr>
            <a:r>
              <a:rPr lang="es-CO" dirty="0"/>
              <a:t>Antes de enseñarles lo que son las listas enlazadas, les comparto lo que son los nodos, ya que estos son los que conforman dichas listas y demás estructuras que veremos más adelante.</a:t>
            </a:r>
          </a:p>
          <a:p>
            <a:pPr marL="0" indent="0">
              <a:buNone/>
            </a:pPr>
            <a:r>
              <a:rPr lang="es-CO" dirty="0"/>
              <a:t>Un nodo es una estructura sencilla que almacena información y además hace referencia a algún otro nodo. De manera ejemplificada es como una carta o un correo electrónico que además del documento en sí, posee la dirección del remitente y la del receptor.</a:t>
            </a:r>
          </a:p>
          <a:p>
            <a:pPr marL="0" indent="0">
              <a:buNone/>
            </a:pPr>
            <a:r>
              <a:rPr lang="es-CO" dirty="0"/>
              <a:t>Utilizamos punteros(el dolor de cabeza de muchos); aunque es más sencillo de como se oye. Por eso, muy frecuentemente van a encontrar los nodos representados de la siguiente manera.</a:t>
            </a:r>
          </a:p>
          <a:p>
            <a:pPr marL="0" indent="0">
              <a:buNone/>
            </a:pPr>
            <a:endParaRPr lang="es-CO" dirty="0"/>
          </a:p>
          <a:p>
            <a:pPr marL="0" indent="0">
              <a:buNone/>
            </a:pPr>
            <a:endParaRPr lang="es-CO" dirty="0"/>
          </a:p>
          <a:p>
            <a:pPr marL="0" indent="0">
              <a:buNone/>
            </a:pPr>
            <a:r>
              <a:rPr lang="es-CO" dirty="0"/>
              <a:t>La idea es que el puntero() haga referencia a otro objeto del tipo Nodo y el campo de Dato almacene información*</a:t>
            </a:r>
          </a:p>
          <a:p>
            <a:pPr marL="0" indent="0">
              <a:buNone/>
            </a:pPr>
            <a:endParaRPr lang="es-CO" dirty="0"/>
          </a:p>
          <a:p>
            <a:pPr marL="0" indent="0">
              <a:buNone/>
            </a:pPr>
            <a:endParaRPr lang="es-CO" dirty="0"/>
          </a:p>
          <a:p>
            <a:pPr marL="0" indent="0">
              <a:buNone/>
            </a:pPr>
            <a:endParaRPr lang="es-CO" dirty="0"/>
          </a:p>
        </p:txBody>
      </p:sp>
      <p:sp>
        <p:nvSpPr>
          <p:cNvPr id="4" name="Marcador de pie de página 3">
            <a:extLst>
              <a:ext uri="{FF2B5EF4-FFF2-40B4-BE49-F238E27FC236}">
                <a16:creationId xmlns:a16="http://schemas.microsoft.com/office/drawing/2014/main" id="{FF7D3076-0E49-415B-92E0-B7E8724E866D}"/>
              </a:ext>
            </a:extLst>
          </p:cNvPr>
          <p:cNvSpPr>
            <a:spLocks noGrp="1"/>
          </p:cNvSpPr>
          <p:nvPr>
            <p:ph type="ftr" sz="quarter" idx="11"/>
          </p:nvPr>
        </p:nvSpPr>
        <p:spPr/>
        <p:txBody>
          <a:bodyPr/>
          <a:lstStyle/>
          <a:p>
            <a:endParaRPr lang="en-US" dirty="0"/>
          </a:p>
        </p:txBody>
      </p:sp>
      <p:pic>
        <p:nvPicPr>
          <p:cNvPr id="2050" name="Picture 2" descr="Nodo">
            <a:extLst>
              <a:ext uri="{FF2B5EF4-FFF2-40B4-BE49-F238E27FC236}">
                <a16:creationId xmlns:a16="http://schemas.microsoft.com/office/drawing/2014/main" id="{68177685-94D1-43A6-A7F2-10D3428D5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66" y="4450238"/>
            <a:ext cx="28575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167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C3673-8CB5-499B-89F0-D3283331CE0C}"/>
              </a:ext>
            </a:extLst>
          </p:cNvPr>
          <p:cNvSpPr>
            <a:spLocks noGrp="1"/>
          </p:cNvSpPr>
          <p:nvPr>
            <p:ph type="title"/>
          </p:nvPr>
        </p:nvSpPr>
        <p:spPr>
          <a:xfrm>
            <a:off x="677334" y="609600"/>
            <a:ext cx="8596668" cy="738433"/>
          </a:xfrm>
        </p:spPr>
        <p:txBody>
          <a:bodyPr/>
          <a:lstStyle/>
          <a:p>
            <a:r>
              <a:rPr lang="es-ES" dirty="0"/>
              <a:t>Desventajas Listas enlazadas</a:t>
            </a:r>
            <a:endParaRPr lang="es-CO" dirty="0"/>
          </a:p>
        </p:txBody>
      </p:sp>
      <p:sp>
        <p:nvSpPr>
          <p:cNvPr id="3" name="Marcador de contenido 2">
            <a:extLst>
              <a:ext uri="{FF2B5EF4-FFF2-40B4-BE49-F238E27FC236}">
                <a16:creationId xmlns:a16="http://schemas.microsoft.com/office/drawing/2014/main" id="{86ECA53B-8F71-4555-866A-5CEFA769019B}"/>
              </a:ext>
            </a:extLst>
          </p:cNvPr>
          <p:cNvSpPr>
            <a:spLocks noGrp="1"/>
          </p:cNvSpPr>
          <p:nvPr>
            <p:ph idx="1"/>
          </p:nvPr>
        </p:nvSpPr>
        <p:spPr>
          <a:xfrm>
            <a:off x="677334" y="1442301"/>
            <a:ext cx="8596668" cy="4599061"/>
          </a:xfrm>
        </p:spPr>
        <p:txBody>
          <a:bodyPr/>
          <a:lstStyle/>
          <a:p>
            <a:pPr>
              <a:buFont typeface="Wingdings" panose="05000000000000000000" pitchFamily="2" charset="2"/>
              <a:buChar char="q"/>
            </a:pPr>
            <a:r>
              <a:rPr lang="es-CO" b="0" i="0" dirty="0">
                <a:solidFill>
                  <a:srgbClr val="666666"/>
                </a:solidFill>
                <a:effectLst/>
                <a:latin typeface="arial" panose="020B0604020202020204" pitchFamily="34" charset="0"/>
              </a:rPr>
              <a:t>Utilizan más memoria que las matrices debido al almacenamiento utilizado por sus punteros .</a:t>
            </a:r>
            <a:endParaRPr lang="es-CO" b="0" i="0" dirty="0">
              <a:solidFill>
                <a:srgbClr val="222222"/>
              </a:solidFill>
              <a:effectLst/>
              <a:latin typeface="Maven Pro"/>
            </a:endParaRPr>
          </a:p>
          <a:p>
            <a:pPr>
              <a:buFont typeface="Wingdings" panose="05000000000000000000" pitchFamily="2" charset="2"/>
              <a:buChar char="q"/>
            </a:pPr>
            <a:r>
              <a:rPr lang="es-CO" b="0" i="0" dirty="0">
                <a:solidFill>
                  <a:srgbClr val="666666"/>
                </a:solidFill>
                <a:effectLst/>
                <a:latin typeface="arial" panose="020B0604020202020204" pitchFamily="34" charset="0"/>
              </a:rPr>
              <a:t>Los nodos en una lista vinculada deben leerse en orden desde el principio, ya que las listas vinculadas son intrínsecamente de acceso secuencial .</a:t>
            </a:r>
            <a:endParaRPr lang="es-CO" b="0" i="0" dirty="0">
              <a:solidFill>
                <a:srgbClr val="222222"/>
              </a:solidFill>
              <a:effectLst/>
              <a:latin typeface="Maven Pro"/>
            </a:endParaRPr>
          </a:p>
          <a:p>
            <a:pPr>
              <a:buFont typeface="Wingdings" panose="05000000000000000000" pitchFamily="2" charset="2"/>
              <a:buChar char="q"/>
            </a:pPr>
            <a:r>
              <a:rPr lang="es-CO" b="0" i="0" dirty="0">
                <a:solidFill>
                  <a:srgbClr val="666666"/>
                </a:solidFill>
                <a:effectLst/>
                <a:latin typeface="arial" panose="020B0604020202020204" pitchFamily="34" charset="0"/>
              </a:rPr>
              <a:t>Los nodos se almacenan de forma incontinua, lo que aumenta en gran medida los períodos de tiempo necesarios para acceder a elementos individuales dentro de la lista, especialmente con un caché de CPU .</a:t>
            </a:r>
            <a:endParaRPr lang="es-CO" b="0" i="0" dirty="0">
              <a:solidFill>
                <a:srgbClr val="222222"/>
              </a:solidFill>
              <a:effectLst/>
              <a:latin typeface="Maven Pro"/>
            </a:endParaRPr>
          </a:p>
          <a:p>
            <a:pPr>
              <a:buFont typeface="Wingdings" panose="05000000000000000000" pitchFamily="2" charset="2"/>
              <a:buChar char="q"/>
            </a:pPr>
            <a:r>
              <a:rPr lang="es-CO" b="0" i="0" dirty="0">
                <a:solidFill>
                  <a:srgbClr val="666666"/>
                </a:solidFill>
                <a:effectLst/>
                <a:latin typeface="arial" panose="020B0604020202020204" pitchFamily="34" charset="0"/>
              </a:rPr>
              <a:t>Las dificultades surgen en las listas vinculadas cuando se trata de atravesar en reversa. Por ejemplo, las listas vinculadas individualmente son engorrosas para navegar hacia atrás y mientras que las listas doblemente enlazadas son algo más fáciles de leer, la memoria se consume al asignar espacio para un puntero reverso .</a:t>
            </a:r>
            <a:endParaRPr lang="es-CO" b="0" i="0" dirty="0">
              <a:solidFill>
                <a:srgbClr val="222222"/>
              </a:solidFill>
              <a:effectLst/>
              <a:latin typeface="Maven Pro"/>
            </a:endParaRPr>
          </a:p>
          <a:p>
            <a:pPr marL="0" indent="0" algn="l">
              <a:buNone/>
            </a:pPr>
            <a:endParaRPr lang="es-CO" b="0" i="0" dirty="0">
              <a:solidFill>
                <a:srgbClr val="222222"/>
              </a:solidFill>
              <a:effectLst/>
              <a:latin typeface="Montserrat"/>
            </a:endParaRPr>
          </a:p>
        </p:txBody>
      </p:sp>
      <p:sp>
        <p:nvSpPr>
          <p:cNvPr id="4" name="Marcador de pie de página 3">
            <a:extLst>
              <a:ext uri="{FF2B5EF4-FFF2-40B4-BE49-F238E27FC236}">
                <a16:creationId xmlns:a16="http://schemas.microsoft.com/office/drawing/2014/main" id="{31880920-E8C1-4C0F-AC91-DB20BBE1005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345190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1BE01-53B9-4768-84B7-674B2CC2DB1E}"/>
              </a:ext>
            </a:extLst>
          </p:cNvPr>
          <p:cNvSpPr>
            <a:spLocks noGrp="1"/>
          </p:cNvSpPr>
          <p:nvPr>
            <p:ph type="title"/>
          </p:nvPr>
        </p:nvSpPr>
        <p:spPr>
          <a:xfrm>
            <a:off x="677334" y="609600"/>
            <a:ext cx="8596668" cy="681872"/>
          </a:xfrm>
        </p:spPr>
        <p:txBody>
          <a:bodyPr/>
          <a:lstStyle/>
          <a:p>
            <a:r>
              <a:rPr lang="es-ES" dirty="0"/>
              <a:t>Ahora si, Lista enlazada (simplemente)</a:t>
            </a:r>
            <a:endParaRPr lang="es-CO" dirty="0"/>
          </a:p>
        </p:txBody>
      </p:sp>
      <p:sp>
        <p:nvSpPr>
          <p:cNvPr id="3" name="Marcador de contenido 2">
            <a:extLst>
              <a:ext uri="{FF2B5EF4-FFF2-40B4-BE49-F238E27FC236}">
                <a16:creationId xmlns:a16="http://schemas.microsoft.com/office/drawing/2014/main" id="{49AA0D13-6024-49F2-B8C9-1499BBF6A65D}"/>
              </a:ext>
            </a:extLst>
          </p:cNvPr>
          <p:cNvSpPr>
            <a:spLocks noGrp="1"/>
          </p:cNvSpPr>
          <p:nvPr>
            <p:ph idx="1"/>
          </p:nvPr>
        </p:nvSpPr>
        <p:spPr>
          <a:xfrm>
            <a:off x="752748" y="1291471"/>
            <a:ext cx="8596668" cy="4817097"/>
          </a:xfrm>
        </p:spPr>
        <p:txBody>
          <a:bodyPr>
            <a:normAutofit/>
          </a:bodyPr>
          <a:lstStyle/>
          <a:p>
            <a:pPr marL="0" indent="0" algn="l" fontAlgn="base">
              <a:buNone/>
            </a:pPr>
            <a:r>
              <a:rPr lang="es-CO" b="0" i="0" dirty="0">
                <a:solidFill>
                  <a:srgbClr val="000000"/>
                </a:solidFill>
                <a:effectLst/>
                <a:latin typeface="Arial" panose="020B0604020202020204" pitchFamily="34" charset="0"/>
              </a:rPr>
              <a:t>Una lista enlazada individualmente contiene un </a:t>
            </a:r>
            <a:r>
              <a:rPr lang="es-CO" b="1" i="0" dirty="0">
                <a:solidFill>
                  <a:srgbClr val="000000"/>
                </a:solidFill>
                <a:effectLst/>
                <a:latin typeface="Arial" panose="020B0604020202020204" pitchFamily="34" charset="0"/>
              </a:rPr>
              <a:t>puntero único </a:t>
            </a:r>
            <a:r>
              <a:rPr lang="es-CO" b="0" i="0" dirty="0">
                <a:solidFill>
                  <a:srgbClr val="000000"/>
                </a:solidFill>
                <a:effectLst/>
                <a:latin typeface="Arial" panose="020B0604020202020204" pitchFamily="34" charset="0"/>
              </a:rPr>
              <a:t>conectado a la </a:t>
            </a:r>
            <a:r>
              <a:rPr lang="es-CO" b="1" i="0" dirty="0">
                <a:solidFill>
                  <a:srgbClr val="000000"/>
                </a:solidFill>
                <a:effectLst/>
                <a:latin typeface="Arial" panose="020B0604020202020204" pitchFamily="34" charset="0"/>
              </a:rPr>
              <a:t>siguiente nodo </a:t>
            </a:r>
            <a:r>
              <a:rPr lang="es-CO" b="0" i="0" dirty="0">
                <a:solidFill>
                  <a:srgbClr val="000000"/>
                </a:solidFill>
                <a:effectLst/>
                <a:latin typeface="Arial" panose="020B0604020202020204" pitchFamily="34" charset="0"/>
              </a:rPr>
              <a:t>en la lista vinculada. Tenemos que almacenar los datos y el puntero de cada nodo en la lista vinculada.</a:t>
            </a:r>
          </a:p>
          <a:p>
            <a:pPr marL="0" indent="0" algn="l" fontAlgn="base">
              <a:buNone/>
            </a:pPr>
            <a:r>
              <a:rPr lang="es-CO" b="0" i="0" dirty="0">
                <a:solidFill>
                  <a:srgbClr val="000000"/>
                </a:solidFill>
                <a:effectLst/>
                <a:latin typeface="Arial" panose="020B0604020202020204" pitchFamily="34" charset="0"/>
              </a:rPr>
              <a:t>El último nodo de la lista vinculada contiene </a:t>
            </a:r>
            <a:r>
              <a:rPr lang="es-CO" b="1" i="0" dirty="0">
                <a:solidFill>
                  <a:srgbClr val="000000"/>
                </a:solidFill>
                <a:effectLst/>
                <a:latin typeface="Arial" panose="020B0604020202020204" pitchFamily="34" charset="0"/>
              </a:rPr>
              <a:t>nulo </a:t>
            </a:r>
            <a:r>
              <a:rPr lang="es-CO" b="0" i="0" dirty="0">
                <a:solidFill>
                  <a:srgbClr val="000000"/>
                </a:solidFill>
                <a:effectLst/>
                <a:latin typeface="Arial" panose="020B0604020202020204" pitchFamily="34" charset="0"/>
              </a:rPr>
              <a:t>como el siguiente puntero para representar el final de la lista vinculada.</a:t>
            </a:r>
          </a:p>
          <a:p>
            <a:pPr marL="0" indent="0" algn="l" fontAlgn="base">
              <a:buNone/>
            </a:pPr>
            <a:r>
              <a:rPr lang="es-CO" b="0" i="0" dirty="0">
                <a:solidFill>
                  <a:srgbClr val="000000"/>
                </a:solidFill>
                <a:effectLst/>
                <a:latin typeface="Arial" panose="020B0604020202020204" pitchFamily="34" charset="0"/>
              </a:rPr>
              <a:t>Puede ver la ilustración de un enlace a continuación.</a:t>
            </a:r>
          </a:p>
          <a:p>
            <a:pPr marL="0" indent="0" algn="l" fontAlgn="base">
              <a:buNone/>
            </a:pPr>
            <a:endParaRPr lang="es-CO" dirty="0">
              <a:solidFill>
                <a:srgbClr val="000000"/>
              </a:solidFill>
              <a:latin typeface="Arial" panose="020B0604020202020204" pitchFamily="34" charset="0"/>
            </a:endParaRPr>
          </a:p>
          <a:p>
            <a:pPr marL="0" indent="0" algn="l" fontAlgn="base">
              <a:buNone/>
            </a:pPr>
            <a:endParaRPr lang="es-CO" b="0" i="0" dirty="0">
              <a:solidFill>
                <a:srgbClr val="000000"/>
              </a:solidFill>
              <a:effectLst/>
              <a:latin typeface="Arial" panose="020B0604020202020204" pitchFamily="34" charset="0"/>
            </a:endParaRPr>
          </a:p>
          <a:p>
            <a:pPr marL="0" indent="0" algn="l" fontAlgn="base">
              <a:buNone/>
            </a:pPr>
            <a:endParaRPr lang="es-CO" dirty="0">
              <a:solidFill>
                <a:srgbClr val="000000"/>
              </a:solidFill>
              <a:latin typeface="Arial" panose="020B0604020202020204" pitchFamily="34" charset="0"/>
            </a:endParaRPr>
          </a:p>
          <a:p>
            <a:pPr marL="0" indent="0" algn="l" fontAlgn="base">
              <a:buNone/>
            </a:pPr>
            <a:endParaRPr lang="es-CO" b="0" i="0" dirty="0">
              <a:solidFill>
                <a:srgbClr val="000000"/>
              </a:solidFill>
              <a:effectLst/>
              <a:latin typeface="Arial" panose="020B0604020202020204" pitchFamily="34" charset="0"/>
            </a:endParaRPr>
          </a:p>
          <a:p>
            <a:pPr marL="0" indent="0" algn="l" fontAlgn="base">
              <a:buNone/>
            </a:pPr>
            <a:endParaRPr lang="es-CO" dirty="0">
              <a:solidFill>
                <a:srgbClr val="000000"/>
              </a:solidFill>
              <a:latin typeface="Arial" panose="020B0604020202020204" pitchFamily="34" charset="0"/>
            </a:endParaRPr>
          </a:p>
          <a:p>
            <a:pPr marL="0" indent="0">
              <a:buNone/>
            </a:pPr>
            <a:endParaRPr lang="es-CO" dirty="0"/>
          </a:p>
        </p:txBody>
      </p:sp>
      <p:sp>
        <p:nvSpPr>
          <p:cNvPr id="4" name="Marcador de pie de página 3">
            <a:extLst>
              <a:ext uri="{FF2B5EF4-FFF2-40B4-BE49-F238E27FC236}">
                <a16:creationId xmlns:a16="http://schemas.microsoft.com/office/drawing/2014/main" id="{D021BD87-ADA8-498D-ABFD-D26D7003F960}"/>
              </a:ext>
            </a:extLst>
          </p:cNvPr>
          <p:cNvSpPr>
            <a:spLocks noGrp="1"/>
          </p:cNvSpPr>
          <p:nvPr>
            <p:ph type="ftr" sz="quarter" idx="11"/>
          </p:nvPr>
        </p:nvSpPr>
        <p:spPr/>
        <p:txBody>
          <a:bodyPr/>
          <a:lstStyle/>
          <a:p>
            <a:endParaRPr lang="en-US" dirty="0"/>
          </a:p>
        </p:txBody>
      </p:sp>
      <p:pic>
        <p:nvPicPr>
          <p:cNvPr id="3074" name="Picture 2">
            <a:extLst>
              <a:ext uri="{FF2B5EF4-FFF2-40B4-BE49-F238E27FC236}">
                <a16:creationId xmlns:a16="http://schemas.microsoft.com/office/drawing/2014/main" id="{83F61AA9-4273-41B9-BF53-51A4185CC0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 t="10935" r="64" b="15227"/>
          <a:stretch/>
        </p:blipFill>
        <p:spPr bwMode="auto">
          <a:xfrm>
            <a:off x="1839946" y="3379507"/>
            <a:ext cx="6723929" cy="186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71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2AE27E-CF89-4B5D-96EB-2498A79BE1CA}"/>
              </a:ext>
            </a:extLst>
          </p:cNvPr>
          <p:cNvSpPr>
            <a:spLocks noGrp="1"/>
          </p:cNvSpPr>
          <p:nvPr>
            <p:ph idx="1"/>
          </p:nvPr>
        </p:nvSpPr>
        <p:spPr>
          <a:xfrm>
            <a:off x="677334" y="451513"/>
            <a:ext cx="8596668" cy="5589849"/>
          </a:xfrm>
        </p:spPr>
        <p:txBody>
          <a:bodyPr/>
          <a:lstStyle/>
          <a:p>
            <a:pPr marL="0" indent="0">
              <a:buNone/>
            </a:pPr>
            <a:r>
              <a:rPr lang="es-CO" dirty="0"/>
              <a:t>La referencia que guarda un nodo a otro nodo se puede considerar un enlace o un puntero hacia el segundo nodo y el salto que los relaciona recibe el nombre de salto de enlace o salto de puntero. El primer nodo de una lista recibe el nombre de cabeza, cabecera o primero y el último es llamado final, cola o último (es el único nodo con la referencia a otro objeto como nula).</a:t>
            </a:r>
          </a:p>
          <a:p>
            <a:pPr marL="0" indent="0">
              <a:buNone/>
            </a:pPr>
            <a:endParaRPr lang="es-CO" dirty="0"/>
          </a:p>
          <a:p>
            <a:pPr marL="0" indent="0">
              <a:buNone/>
            </a:pPr>
            <a:r>
              <a:rPr lang="es-CO" dirty="0"/>
              <a:t>Un nodo de una lista enlazada simple puede determinar quien se encuentra después de él pero no puede determinar quien se encuentra antes, ya que solo cuenta con la dirección del nodo siguiente pero no del anterior.</a:t>
            </a:r>
          </a:p>
          <a:p>
            <a:pPr marL="0" indent="0">
              <a:buNone/>
            </a:pPr>
            <a:endParaRPr lang="es-CO" dirty="0"/>
          </a:p>
          <a:p>
            <a:pPr marL="0" indent="0">
              <a:buNone/>
            </a:pPr>
            <a:endParaRPr lang="es-CO" dirty="0"/>
          </a:p>
          <a:p>
            <a:pPr marL="0" indent="0">
              <a:buNone/>
            </a:pPr>
            <a:r>
              <a:rPr lang="es-CO" b="0" i="0" dirty="0">
                <a:solidFill>
                  <a:srgbClr val="000000"/>
                </a:solidFill>
                <a:effectLst/>
                <a:latin typeface="Arial" panose="020B0604020202020204" pitchFamily="34" charset="0"/>
              </a:rPr>
              <a:t>Ahora, tenemos una comprensión completa de una lista enlazada individualmente. Veamos los pasos para implementarlo en Python.</a:t>
            </a:r>
          </a:p>
          <a:p>
            <a:pPr marL="0" indent="0">
              <a:buNone/>
            </a:pPr>
            <a:endParaRPr lang="es-CO" dirty="0"/>
          </a:p>
        </p:txBody>
      </p:sp>
      <p:sp>
        <p:nvSpPr>
          <p:cNvPr id="4" name="Marcador de pie de página 3">
            <a:extLst>
              <a:ext uri="{FF2B5EF4-FFF2-40B4-BE49-F238E27FC236}">
                <a16:creationId xmlns:a16="http://schemas.microsoft.com/office/drawing/2014/main" id="{AB664501-8337-4C77-B4B8-C3CBE3478977}"/>
              </a:ext>
            </a:extLst>
          </p:cNvPr>
          <p:cNvSpPr>
            <a:spLocks noGrp="1"/>
          </p:cNvSpPr>
          <p:nvPr>
            <p:ph type="ftr" sz="quarter" idx="11"/>
          </p:nvPr>
        </p:nvSpPr>
        <p:spPr/>
        <p:txBody>
          <a:bodyPr/>
          <a:lstStyle/>
          <a:p>
            <a:endParaRPr lang="en-US" dirty="0"/>
          </a:p>
        </p:txBody>
      </p:sp>
      <p:pic>
        <p:nvPicPr>
          <p:cNvPr id="6146" name="Picture 2">
            <a:extLst>
              <a:ext uri="{FF2B5EF4-FFF2-40B4-BE49-F238E27FC236}">
                <a16:creationId xmlns:a16="http://schemas.microsoft.com/office/drawing/2014/main" id="{74A52556-9506-4E79-BDD9-0FB054F79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380" y="3345092"/>
            <a:ext cx="46005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651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56B74-F290-4C9D-BF98-65038241DE60}"/>
              </a:ext>
            </a:extLst>
          </p:cNvPr>
          <p:cNvSpPr>
            <a:spLocks noGrp="1"/>
          </p:cNvSpPr>
          <p:nvPr>
            <p:ph type="title"/>
          </p:nvPr>
        </p:nvSpPr>
        <p:spPr>
          <a:xfrm>
            <a:off x="677333" y="307943"/>
            <a:ext cx="8596668" cy="634738"/>
          </a:xfrm>
        </p:spPr>
        <p:txBody>
          <a:bodyPr>
            <a:normAutofit/>
          </a:bodyPr>
          <a:lstStyle/>
          <a:p>
            <a:r>
              <a:rPr lang="es-ES" sz="2800" dirty="0"/>
              <a:t>Implementación de listas enlazadas individualmente</a:t>
            </a:r>
            <a:endParaRPr lang="es-CO" sz="28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4F257B8-F1C2-4BA1-9D45-988459256400}"/>
                  </a:ext>
                </a:extLst>
              </p:cNvPr>
              <p:cNvSpPr>
                <a:spLocks noGrp="1"/>
              </p:cNvSpPr>
              <p:nvPr>
                <p:ph idx="1"/>
              </p:nvPr>
            </p:nvSpPr>
            <p:spPr>
              <a:xfrm>
                <a:off x="677333" y="1140643"/>
                <a:ext cx="9107689" cy="4900719"/>
              </a:xfrm>
            </p:spPr>
            <p:txBody>
              <a:bodyPr>
                <a:normAutofit fontScale="92500" lnSpcReduction="20000"/>
              </a:bodyPr>
              <a:lstStyle/>
              <a:p>
                <a:pPr marL="0" indent="0">
                  <a:buNone/>
                </a:pPr>
                <a:r>
                  <a:rPr lang="es-CO" b="1" i="0" dirty="0">
                    <a:solidFill>
                      <a:srgbClr val="000000"/>
                    </a:solidFill>
                    <a:effectLst/>
                    <a:latin typeface="Arial" panose="020B0604020202020204" pitchFamily="34" charset="0"/>
                  </a:rPr>
                  <a:t>1.</a:t>
                </a:r>
                <a:r>
                  <a:rPr lang="es-CO" b="0" i="0" dirty="0">
                    <a:solidFill>
                      <a:srgbClr val="000000"/>
                    </a:solidFill>
                    <a:effectLst/>
                    <a:latin typeface="Arial" panose="020B0604020202020204" pitchFamily="34" charset="0"/>
                  </a:rPr>
                  <a:t> El primer paso es crear el </a:t>
                </a:r>
                <a:r>
                  <a:rPr lang="es-CO" b="1" i="0" dirty="0">
                    <a:solidFill>
                      <a:srgbClr val="000000"/>
                    </a:solidFill>
                    <a:effectLst/>
                    <a:latin typeface="Arial" panose="020B0604020202020204" pitchFamily="34" charset="0"/>
                  </a:rPr>
                  <a:t>nodo</a:t>
                </a:r>
                <a:r>
                  <a:rPr lang="es-CO" b="0" i="0" dirty="0">
                    <a:solidFill>
                      <a:srgbClr val="000000"/>
                    </a:solidFill>
                    <a:effectLst/>
                    <a:latin typeface="Arial" panose="020B0604020202020204" pitchFamily="34" charset="0"/>
                  </a:rPr>
                  <a:t> para </a:t>
                </a:r>
                <a:r>
                  <a:rPr lang="es-CO" b="1" i="0" dirty="0">
                    <a:solidFill>
                      <a:srgbClr val="000000"/>
                    </a:solidFill>
                    <a:effectLst/>
                    <a:latin typeface="Arial" panose="020B0604020202020204" pitchFamily="34" charset="0"/>
                  </a:rPr>
                  <a:t>lista enlazada</a:t>
                </a:r>
                <a:r>
                  <a:rPr lang="es-CO" b="0" i="0" dirty="0">
                    <a:solidFill>
                      <a:srgbClr val="000000"/>
                    </a:solidFill>
                    <a:effectLst/>
                    <a:latin typeface="Arial" panose="020B0604020202020204" pitchFamily="34" charset="0"/>
                  </a:rPr>
                  <a:t>.</a:t>
                </a:r>
              </a:p>
              <a:p>
                <a:pPr marL="0" indent="0" algn="l" fontAlgn="base">
                  <a:buNone/>
                </a:pPr>
                <a:r>
                  <a:rPr lang="es-CO" b="1" i="0" dirty="0">
                    <a:solidFill>
                      <a:srgbClr val="000000"/>
                    </a:solidFill>
                    <a:effectLst/>
                    <a:latin typeface="Arial" panose="020B0604020202020204" pitchFamily="34" charset="0"/>
                  </a:rPr>
                  <a:t>¿Cómo crearlo?</a:t>
                </a:r>
              </a:p>
              <a:p>
                <a:pPr marL="0" indent="0" algn="l" fontAlgn="base">
                  <a:buNone/>
                </a:pPr>
                <a:r>
                  <a:rPr lang="es-CO" b="0" i="0" dirty="0">
                    <a:solidFill>
                      <a:srgbClr val="000000"/>
                    </a:solidFill>
                    <a:effectLst/>
                    <a:latin typeface="Arial" panose="020B0604020202020204" pitchFamily="34" charset="0"/>
                  </a:rPr>
                  <a:t>En </a:t>
                </a:r>
                <a:r>
                  <a:rPr lang="es-CO" b="0" i="0" u="none" strike="noStrike" dirty="0">
                    <a:solidFill>
                      <a:srgbClr val="005BE2"/>
                    </a:solidFill>
                    <a:effectLst/>
                    <a:latin typeface="Arial" panose="020B0604020202020204" pitchFamily="34" charset="0"/>
                  </a:rPr>
                  <a:t>Python</a:t>
                </a:r>
                <a:r>
                  <a:rPr lang="es-CO" b="0" i="0" dirty="0">
                    <a:solidFill>
                      <a:srgbClr val="000000"/>
                    </a:solidFill>
                    <a:effectLst/>
                    <a:latin typeface="Arial" panose="020B0604020202020204" pitchFamily="34" charset="0"/>
                  </a:rPr>
                  <a:t>, podemos crear fácilmente el </a:t>
                </a:r>
                <a:r>
                  <a:rPr lang="es-CO" b="1" i="0" dirty="0">
                    <a:solidFill>
                      <a:srgbClr val="000000"/>
                    </a:solidFill>
                    <a:effectLst/>
                    <a:latin typeface="Arial" panose="020B0604020202020204" pitchFamily="34" charset="0"/>
                  </a:rPr>
                  <a:t>nodo </a:t>
                </a:r>
                <a:r>
                  <a:rPr lang="es-CO" b="0" i="0" dirty="0">
                    <a:solidFill>
                      <a:srgbClr val="000000"/>
                    </a:solidFill>
                    <a:effectLst/>
                    <a:latin typeface="Arial" panose="020B0604020202020204" pitchFamily="34" charset="0"/>
                  </a:rPr>
                  <a:t>usando el </a:t>
                </a:r>
                <a:r>
                  <a:rPr lang="es-CO" b="1" i="0" dirty="0">
                    <a:solidFill>
                      <a:srgbClr val="000000"/>
                    </a:solidFill>
                    <a:effectLst/>
                    <a:latin typeface="Arial" panose="020B0604020202020204" pitchFamily="34" charset="0"/>
                  </a:rPr>
                  <a:t>clase</a:t>
                </a:r>
                <a:r>
                  <a:rPr lang="es-CO" b="0" i="0" dirty="0">
                    <a:solidFill>
                      <a:srgbClr val="000000"/>
                    </a:solidFill>
                    <a:effectLst/>
                    <a:latin typeface="Arial" panose="020B0604020202020204" pitchFamily="34" charset="0"/>
                  </a:rPr>
                  <a:t>. La clase contiene </a:t>
                </a:r>
                <a:r>
                  <a:rPr lang="es-CO" b="1" i="0" dirty="0">
                    <a:solidFill>
                      <a:srgbClr val="000000"/>
                    </a:solidFill>
                    <a:effectLst/>
                    <a:latin typeface="Arial" panose="020B0604020202020204" pitchFamily="34" charset="0"/>
                  </a:rPr>
                  <a:t>datos  </a:t>
                </a:r>
                <a:r>
                  <a:rPr lang="es-CO" b="0" i="0" dirty="0">
                    <a:solidFill>
                      <a:srgbClr val="000000"/>
                    </a:solidFill>
                    <a:effectLst/>
                    <a:latin typeface="Arial" panose="020B0604020202020204" pitchFamily="34" charset="0"/>
                  </a:rPr>
                  <a:t>y una </a:t>
                </a:r>
                <a:r>
                  <a:rPr lang="es-CO" b="1" i="0" dirty="0">
                    <a:solidFill>
                      <a:srgbClr val="000000"/>
                    </a:solidFill>
                    <a:effectLst/>
                    <a:latin typeface="Arial" panose="020B0604020202020204" pitchFamily="34" charset="0"/>
                  </a:rPr>
                  <a:t>puntero </a:t>
                </a:r>
                <a:r>
                  <a:rPr lang="es-CO" b="0" i="0" dirty="0">
                    <a:solidFill>
                      <a:srgbClr val="000000"/>
                    </a:solidFill>
                    <a:effectLst/>
                    <a:latin typeface="Arial" panose="020B0604020202020204" pitchFamily="34" charset="0"/>
                  </a:rPr>
                  <a:t>para </a:t>
                </a:r>
                <a:r>
                  <a:rPr lang="es-CO" b="1" i="0" dirty="0">
                    <a:solidFill>
                      <a:srgbClr val="000000"/>
                    </a:solidFill>
                    <a:effectLst/>
                    <a:latin typeface="Arial" panose="020B0604020202020204" pitchFamily="34" charset="0"/>
                  </a:rPr>
                  <a:t>siguiente nodo</a:t>
                </a:r>
                <a:r>
                  <a:rPr lang="es-CO" b="0" i="0" dirty="0">
                    <a:solidFill>
                      <a:srgbClr val="000000"/>
                    </a:solidFill>
                    <a:effectLst/>
                    <a:latin typeface="Arial" panose="020B0604020202020204" pitchFamily="34" charset="0"/>
                  </a:rPr>
                  <a:t>.</a:t>
                </a:r>
              </a:p>
              <a:p>
                <a:pPr marL="0" indent="0" algn="l" fontAlgn="base">
                  <a:buNone/>
                </a:pPr>
                <a:r>
                  <a:rPr lang="es-CO" b="0" i="0" dirty="0">
                    <a:solidFill>
                      <a:srgbClr val="000000"/>
                    </a:solidFill>
                    <a:effectLst/>
                    <a:latin typeface="Arial" panose="020B0604020202020204" pitchFamily="34" charset="0"/>
                  </a:rPr>
                  <a:t>Mira el código del nodo.</a:t>
                </a:r>
              </a:p>
              <a:p>
                <a:pPr marL="0" indent="0" algn="l" fontAlgn="base">
                  <a:buNone/>
                </a:pPr>
                <a:endParaRPr lang="es-CO" dirty="0">
                  <a:solidFill>
                    <a:srgbClr val="000000"/>
                  </a:solidFill>
                  <a:latin typeface="Arial" panose="020B0604020202020204" pitchFamily="34" charset="0"/>
                </a:endParaRPr>
              </a:p>
              <a:p>
                <a:pPr marL="0" indent="0" fontAlgn="base">
                  <a:buNone/>
                </a:pPr>
                <a14:m>
                  <m:oMathPara xmlns:m="http://schemas.openxmlformats.org/officeDocument/2006/math">
                    <m:oMathParaPr>
                      <m:jc m:val="left"/>
                    </m:oMathParaPr>
                    <m:oMath xmlns:m="http://schemas.openxmlformats.org/officeDocument/2006/math">
                      <m:r>
                        <a:rPr lang="en-US" sz="1600" i="1" smtClean="0">
                          <a:solidFill>
                            <a:schemeClr val="accent6">
                              <a:lumMod val="75000"/>
                            </a:schemeClr>
                          </a:solidFill>
                          <a:latin typeface="Cambria Math" panose="02040503050406030204" pitchFamily="18" charset="0"/>
                        </a:rPr>
                        <m:t>𝑐𝑙𝑎𝑠𝑠</m:t>
                      </m:r>
                      <m:r>
                        <a:rPr lang="en-US" sz="1600" i="1" smtClean="0">
                          <a:solidFill>
                            <a:schemeClr val="accent6">
                              <a:lumMod val="75000"/>
                            </a:schemeClr>
                          </a:solidFill>
                          <a:latin typeface="Cambria Math" panose="02040503050406030204" pitchFamily="18" charset="0"/>
                        </a:rPr>
                        <m:t> </m:t>
                      </m:r>
                      <m:r>
                        <a:rPr lang="en-US" sz="1600" i="1" smtClean="0">
                          <a:solidFill>
                            <a:schemeClr val="accent6">
                              <a:lumMod val="75000"/>
                            </a:schemeClr>
                          </a:solidFill>
                          <a:latin typeface="Cambria Math" panose="02040503050406030204" pitchFamily="18" charset="0"/>
                        </a:rPr>
                        <m:t>𝑁𝑜𝑑𝑒</m:t>
                      </m:r>
                      <m:r>
                        <a:rPr lang="en-US" sz="1600" i="1" smtClean="0">
                          <a:solidFill>
                            <a:schemeClr val="accent6">
                              <a:lumMod val="75000"/>
                            </a:schemeClr>
                          </a:solidFill>
                          <a:latin typeface="Cambria Math" panose="02040503050406030204" pitchFamily="18" charset="0"/>
                        </a:rPr>
                        <m:t>:</m:t>
                      </m:r>
                    </m:oMath>
                  </m:oMathPara>
                  <m:oMathPara xmlns:m="http://schemas.openxmlformats.org/officeDocument/2006/math">
                    <m:oMathParaPr>
                      <m:jc m:val="left"/>
                    </m:oMathParaPr>
                    <m:oMath xmlns:m="http://schemas.openxmlformats.org/officeDocument/2006/math">
                      <m:r>
                        <a:rPr lang="es-ES" sz="1600" b="0" i="1" smtClean="0">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𝑑𝑒𝑓</m:t>
                      </m:r>
                      <m:r>
                        <a:rPr lang="en-US" sz="1600" i="1">
                          <a:solidFill>
                            <a:schemeClr val="accent6">
                              <a:lumMod val="75000"/>
                            </a:schemeClr>
                          </a:solidFill>
                          <a:latin typeface="Cambria Math" panose="02040503050406030204" pitchFamily="18" charset="0"/>
                        </a:rPr>
                        <m:t> __</m:t>
                      </m:r>
                      <m:r>
                        <a:rPr lang="en-US" sz="1600" i="1">
                          <a:solidFill>
                            <a:schemeClr val="accent6">
                              <a:lumMod val="75000"/>
                            </a:schemeClr>
                          </a:solidFill>
                          <a:latin typeface="Cambria Math" panose="02040503050406030204" pitchFamily="18" charset="0"/>
                        </a:rPr>
                        <m:t>𝑖𝑛𝑖𝑡</m:t>
                      </m:r>
                      <m:r>
                        <a:rPr lang="en-US" sz="1600" i="1">
                          <a:solidFill>
                            <a:schemeClr val="accent6">
                              <a:lumMod val="75000"/>
                            </a:schemeClr>
                          </a:solidFill>
                          <a:latin typeface="Cambria Math" panose="02040503050406030204" pitchFamily="18" charset="0"/>
                        </a:rPr>
                        <m:t>__(</m:t>
                      </m:r>
                      <m:r>
                        <a:rPr lang="en-US" sz="1600" i="1">
                          <a:solidFill>
                            <a:schemeClr val="accent6">
                              <a:lumMod val="75000"/>
                            </a:schemeClr>
                          </a:solidFill>
                          <a:latin typeface="Cambria Math" panose="02040503050406030204" pitchFamily="18" charset="0"/>
                        </a:rPr>
                        <m:t>𝑠𝑒𝑙𝑓</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𝑑𝑎𝑡𝑎</m:t>
                      </m:r>
                      <m:r>
                        <a:rPr lang="es-ES" sz="1600" b="0" i="1" smtClean="0">
                          <a:solidFill>
                            <a:schemeClr val="accent6">
                              <a:lumMod val="75000"/>
                            </a:schemeClr>
                          </a:solidFill>
                          <a:latin typeface="Cambria Math" panose="02040503050406030204" pitchFamily="18" charset="0"/>
                        </a:rPr>
                        <m:t>, </m:t>
                      </m:r>
                      <m:r>
                        <a:rPr lang="es-ES" sz="1600" b="0" i="1" smtClean="0">
                          <a:solidFill>
                            <a:schemeClr val="accent6">
                              <a:lumMod val="75000"/>
                            </a:schemeClr>
                          </a:solidFill>
                          <a:latin typeface="Cambria Math" panose="02040503050406030204" pitchFamily="18" charset="0"/>
                        </a:rPr>
                        <m:t>𝑛𝑒𝑥𝑡</m:t>
                      </m:r>
                      <m:r>
                        <a:rPr lang="es-ES" sz="1600" b="0" i="1" smtClean="0">
                          <a:solidFill>
                            <a:schemeClr val="accent6">
                              <a:lumMod val="75000"/>
                            </a:schemeClr>
                          </a:solidFill>
                          <a:latin typeface="Cambria Math" panose="02040503050406030204" pitchFamily="18" charset="0"/>
                        </a:rPr>
                        <m:t>=</m:t>
                      </m:r>
                      <m:r>
                        <a:rPr lang="es-ES" sz="1600" b="0" i="1" smtClean="0">
                          <a:solidFill>
                            <a:schemeClr val="accent6">
                              <a:lumMod val="75000"/>
                            </a:schemeClr>
                          </a:solidFill>
                          <a:latin typeface="Cambria Math" panose="02040503050406030204" pitchFamily="18" charset="0"/>
                        </a:rPr>
                        <m:t>𝑁𝑜𝑛𝑒</m:t>
                      </m:r>
                      <m:r>
                        <a:rPr lang="en-US" sz="1600" i="1">
                          <a:solidFill>
                            <a:schemeClr val="accent6">
                              <a:lumMod val="75000"/>
                            </a:schemeClr>
                          </a:solidFill>
                          <a:latin typeface="Cambria Math" panose="02040503050406030204" pitchFamily="18" charset="0"/>
                        </a:rPr>
                        <m:t>):</m:t>
                      </m:r>
                    </m:oMath>
                  </m:oMathPara>
                  <m:oMathPara xmlns:m="http://schemas.openxmlformats.org/officeDocument/2006/math">
                    <m:oMathParaPr>
                      <m:jc m:val="left"/>
                    </m:oMathParaPr>
                    <m:oMath xmlns:m="http://schemas.openxmlformats.org/officeDocument/2006/math">
                      <m:r>
                        <a:rPr lang="en-US" sz="1600" i="1">
                          <a:solidFill>
                            <a:schemeClr val="accent6">
                              <a:lumMod val="75000"/>
                            </a:schemeClr>
                          </a:solidFill>
                          <a:latin typeface="Cambria Math" panose="02040503050406030204" pitchFamily="18" charset="0"/>
                        </a:rPr>
                        <m:t>	</m:t>
                      </m:r>
                      <m:r>
                        <a:rPr lang="es-ES" sz="1600" b="0" i="1" smtClean="0">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𝑑𝑎𝑡𝑎</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𝑜𝑓</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𝑡h𝑒</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𝑛𝑜𝑑𝑒</m:t>
                      </m:r>
                    </m:oMath>
                  </m:oMathPara>
                  <m:oMathPara xmlns:m="http://schemas.openxmlformats.org/officeDocument/2006/math">
                    <m:oMathParaPr>
                      <m:jc m:val="left"/>
                    </m:oMathParaPr>
                    <m:oMath xmlns:m="http://schemas.openxmlformats.org/officeDocument/2006/math">
                      <m:r>
                        <a:rPr lang="en-US" sz="1600" i="1">
                          <a:solidFill>
                            <a:schemeClr val="accent6">
                              <a:lumMod val="75000"/>
                            </a:schemeClr>
                          </a:solidFill>
                          <a:latin typeface="Cambria Math" panose="02040503050406030204" pitchFamily="18" charset="0"/>
                        </a:rPr>
                        <m:t>		</m:t>
                      </m:r>
                      <m:r>
                        <a:rPr lang="es-ES" sz="1600" b="0" i="1" smtClean="0">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𝑠𝑒𝑙𝑓</m:t>
                      </m:r>
                      <m:r>
                        <a:rPr lang="en-US" sz="1600" i="1">
                          <a:solidFill>
                            <a:schemeClr val="accent6">
                              <a:lumMod val="75000"/>
                            </a:schemeClr>
                          </a:solidFill>
                          <a:latin typeface="Cambria Math" panose="02040503050406030204" pitchFamily="18" charset="0"/>
                        </a:rPr>
                        <m:t>.</m:t>
                      </m:r>
                      <m:r>
                        <a:rPr lang="en-US" sz="1600" i="1">
                          <a:solidFill>
                            <a:schemeClr val="accent6">
                              <a:lumMod val="75000"/>
                            </a:schemeClr>
                          </a:solidFill>
                          <a:latin typeface="Cambria Math" panose="02040503050406030204" pitchFamily="18" charset="0"/>
                        </a:rPr>
                        <m:t>𝑑𝑎𝑡𝑎</m:t>
                      </m:r>
                      <m:r>
                        <a:rPr lang="en-US" sz="1600" i="1">
                          <a:solidFill>
                            <a:schemeClr val="accent6">
                              <a:lumMod val="75000"/>
                            </a:schemeClr>
                          </a:solidFill>
                          <a:latin typeface="Cambria Math" panose="02040503050406030204" pitchFamily="18" charset="0"/>
                        </a:rPr>
                        <m:t> = </m:t>
                      </m:r>
                      <m:r>
                        <a:rPr lang="en-US" sz="1600" i="1">
                          <a:solidFill>
                            <a:schemeClr val="accent6">
                              <a:lumMod val="75000"/>
                            </a:schemeClr>
                          </a:solidFill>
                          <a:latin typeface="Cambria Math" panose="02040503050406030204" pitchFamily="18" charset="0"/>
                        </a:rPr>
                        <m:t>𝑑𝑎𝑡𝑎</m:t>
                      </m:r>
                    </m:oMath>
                  </m:oMathPara>
                  <m:oMathPara xmlns:m="http://schemas.openxmlformats.org/officeDocument/2006/math">
                    <m:oMathParaPr>
                      <m:jc m:val="left"/>
                    </m:oMathParaPr>
                    <m:oMath xmlns:m="http://schemas.openxmlformats.org/officeDocument/2006/math">
                      <m:r>
                        <a:rPr lang="en-US" sz="1600" i="1">
                          <a:solidFill>
                            <a:schemeClr val="accent6">
                              <a:lumMod val="75000"/>
                            </a:schemeClr>
                          </a:solidFill>
                          <a:latin typeface="Cambria Math" panose="02040503050406030204" pitchFamily="18" charset="0"/>
                        </a:rPr>
                        <m:t>		</m:t>
                      </m:r>
                      <m:r>
                        <a:rPr lang="es-ES" sz="1600" b="0" i="1" smtClean="0">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𝑛𝑒𝑥𝑡</m:t>
                      </m:r>
                      <m: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𝑝𝑜𝑖𝑛𝑡𝑒𝑟</m:t>
                      </m:r>
                    </m:oMath>
                  </m:oMathPara>
                  <m:oMathPara xmlns:m="http://schemas.openxmlformats.org/officeDocument/2006/math">
                    <m:oMathParaPr>
                      <m:jc m:val="left"/>
                    </m:oMathParaPr>
                    <m:oMath xmlns:m="http://schemas.openxmlformats.org/officeDocument/2006/math">
                      <m:r>
                        <a:rPr lang="en-US" sz="1600" i="1">
                          <a:solidFill>
                            <a:schemeClr val="accent6">
                              <a:lumMod val="75000"/>
                            </a:schemeClr>
                          </a:solidFill>
                          <a:latin typeface="Cambria Math" panose="02040503050406030204" pitchFamily="18" charset="0"/>
                        </a:rPr>
                        <m:t>		</m:t>
                      </m:r>
                      <m:r>
                        <a:rPr lang="es-ES" sz="1600" b="0" i="1" smtClean="0">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𝑠𝑒𝑙𝑓</m:t>
                      </m:r>
                      <m:r>
                        <a:rPr lang="en-US" sz="1600" i="1">
                          <a:solidFill>
                            <a:schemeClr val="accent6">
                              <a:lumMod val="75000"/>
                            </a:schemeClr>
                          </a:solidFill>
                          <a:latin typeface="Cambria Math" panose="02040503050406030204" pitchFamily="18" charset="0"/>
                        </a:rPr>
                        <m:t>.</m:t>
                      </m:r>
                      <m:r>
                        <a:rPr lang="en-US" sz="1600" i="1">
                          <a:solidFill>
                            <a:schemeClr val="accent6">
                              <a:lumMod val="75000"/>
                            </a:schemeClr>
                          </a:solidFill>
                          <a:latin typeface="Cambria Math" panose="02040503050406030204" pitchFamily="18" charset="0"/>
                        </a:rPr>
                        <m:t>𝑛𝑒𝑥𝑡</m:t>
                      </m:r>
                      <m:r>
                        <a:rPr lang="en-US" sz="1600" i="1">
                          <a:solidFill>
                            <a:schemeClr val="accent6">
                              <a:lumMod val="75000"/>
                            </a:schemeClr>
                          </a:solidFill>
                          <a:latin typeface="Cambria Math" panose="02040503050406030204" pitchFamily="18" charset="0"/>
                        </a:rPr>
                        <m:t> =</m:t>
                      </m:r>
                      <m:r>
                        <a:rPr lang="es-ES" sz="1600" b="0" i="1" smtClean="0">
                          <a:solidFill>
                            <a:schemeClr val="accent6">
                              <a:lumMod val="75000"/>
                            </a:schemeClr>
                          </a:solidFill>
                          <a:latin typeface="Cambria Math" panose="02040503050406030204" pitchFamily="18" charset="0"/>
                        </a:rPr>
                        <m:t>𝑛𝑒𝑥𝑡</m:t>
                      </m:r>
                    </m:oMath>
                  </m:oMathPara>
                </a14:m>
              </a:p>
              <a:p>
                <a:pPr marL="0" indent="0" fontAlgn="base">
                  <a:buNone/>
                </a:pPr>
              </a:p>
              <a:p>
                <a:pPr marL="0" indent="0" fontAlgn="base">
                  <a:buNone/>
                </a:pPr>
              </a:p>
              <a:p>
                <a:pPr marL="0" indent="0" fontAlgn="base">
                  <a:buNone/>
                </a:pPr>
              </a:p>
              <a:p>
                <a:pPr marL="0" indent="0" fontAlgn="base">
                  <a:buNone/>
                </a:pPr>
              </a:p>
              <a:p>
                <a:pPr marL="0" indent="0" fontAlgn="base">
                  <a:buNone/>
                </a:pPr>
                <a:endParaRPr lang="es-CO" b="0" i="0" dirty="0">
                  <a:solidFill>
                    <a:schemeClr val="accent6">
                      <a:lumMod val="75000"/>
                    </a:schemeClr>
                  </a:solidFill>
                  <a:effectLst/>
                  <a:latin typeface="Arial" panose="020B0604020202020204" pitchFamily="34" charset="0"/>
                </a:endParaRPr>
              </a:p>
              <a:p>
                <a:pPr marL="0" indent="0">
                  <a:buNone/>
                </a:pPr>
                <a:endParaRPr lang="es-CO" dirty="0">
                  <a:solidFill>
                    <a:srgbClr val="000000"/>
                  </a:solidFill>
                  <a:latin typeface="Arial" panose="020B0604020202020204" pitchFamily="34" charset="0"/>
                </a:endParaRPr>
              </a:p>
              <a:p>
                <a:pPr marL="0" indent="0" algn="l" fontAlgn="base">
                  <a:buNone/>
                </a:pPr>
                <a:r>
                  <a:rPr lang="es-CO" b="0" i="0" dirty="0">
                    <a:solidFill>
                      <a:srgbClr val="000000"/>
                    </a:solidFill>
                    <a:effectLst/>
                    <a:latin typeface="Arial" panose="020B0604020202020204" pitchFamily="34" charset="0"/>
                  </a:rPr>
                  <a:t>Podemos crear el nodo con cualquier tipo de datos usando la clase anterior. Lo veremos en un rato.</a:t>
                </a:r>
              </a:p>
              <a:p>
                <a:pPr marL="0" indent="0" algn="l" fontAlgn="base">
                  <a:buNone/>
                </a:pPr>
                <a:r>
                  <a:rPr lang="es-CO" b="0" i="0" dirty="0">
                    <a:solidFill>
                      <a:srgbClr val="000000"/>
                    </a:solidFill>
                    <a:effectLst/>
                    <a:latin typeface="Arial" panose="020B0604020202020204" pitchFamily="34" charset="0"/>
                  </a:rPr>
                  <a:t>Ahora, tenemos el nodo con nosotros. A continuación, tenemos que crear una lista vinculada con múltiples nodos. Creemos otra clase para una lista vinculada.</a:t>
                </a:r>
              </a:p>
              <a:p>
                <a:pPr marL="0" indent="0">
                  <a:buNone/>
                </a:pPr>
                <a:endParaRPr lang="es-CO" dirty="0">
                  <a:solidFill>
                    <a:srgbClr val="000000"/>
                  </a:solidFill>
                  <a:latin typeface="Arial" panose="020B0604020202020204" pitchFamily="34" charset="0"/>
                </a:endParaRPr>
              </a:p>
              <a:p>
                <a:pPr marL="0" indent="0">
                  <a:buNone/>
                </a:pPr>
                <a:endParaRPr lang="es-CO" dirty="0"/>
              </a:p>
            </p:txBody>
          </p:sp>
        </mc:Choice>
        <mc:Fallback>
          <p:sp>
            <p:nvSpPr>
              <p:cNvPr id="3" name="Marcador de contenido 2">
                <a:extLst>
                  <a:ext uri="{FF2B5EF4-FFF2-40B4-BE49-F238E27FC236}">
                    <a16:creationId xmlns:a16="http://schemas.microsoft.com/office/drawing/2014/main" id="{D4F257B8-F1C2-4BA1-9D45-988459256400}"/>
                  </a:ext>
                </a:extLst>
              </p:cNvPr>
              <p:cNvSpPr>
                <a:spLocks noGrp="1" noRot="1" noChangeAspect="1" noMove="1" noResize="1" noEditPoints="1" noAdjustHandles="1" noChangeArrowheads="1" noChangeShapeType="1" noTextEdit="1"/>
              </p:cNvSpPr>
              <p:nvPr>
                <p:ph idx="1"/>
              </p:nvPr>
            </p:nvSpPr>
            <p:spPr>
              <a:xfrm>
                <a:off x="677333" y="1140643"/>
                <a:ext cx="9107689" cy="4900719"/>
              </a:xfrm>
              <a:blipFill>
                <a:blip r:embed="rId2"/>
                <a:stretch>
                  <a:fillRect l="-402" t="-1368" r="-669"/>
                </a:stretch>
              </a:blipFill>
            </p:spPr>
            <p:txBody>
              <a:bodyPr/>
              <a:lstStyle/>
              <a:p>
                <a:r>
                  <a:rPr lang="es-CO">
                    <a:noFill/>
                  </a:rPr>
                  <a:t> </a:t>
                </a:r>
              </a:p>
            </p:txBody>
          </p:sp>
        </mc:Fallback>
      </mc:AlternateContent>
      <p:sp>
        <p:nvSpPr>
          <p:cNvPr id="4" name="Marcador de pie de página 3">
            <a:extLst>
              <a:ext uri="{FF2B5EF4-FFF2-40B4-BE49-F238E27FC236}">
                <a16:creationId xmlns:a16="http://schemas.microsoft.com/office/drawing/2014/main" id="{2F278205-1172-43A4-8FF2-8452264CE19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007835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73060-1B3F-4D33-BBED-479B3CDC7285}"/>
              </a:ext>
            </a:extLst>
          </p:cNvPr>
          <p:cNvSpPr>
            <a:spLocks noGrp="1"/>
          </p:cNvSpPr>
          <p:nvPr>
            <p:ph type="title"/>
          </p:nvPr>
        </p:nvSpPr>
        <p:spPr>
          <a:xfrm>
            <a:off x="677334" y="451513"/>
            <a:ext cx="8596668" cy="729006"/>
          </a:xfrm>
        </p:spPr>
        <p:txBody>
          <a:bodyPr>
            <a:noAutofit/>
          </a:bodyPr>
          <a:lstStyle/>
          <a:p>
            <a:r>
              <a:rPr lang="es-ES" sz="2800" dirty="0"/>
              <a:t>Implementación de listas enlazadas individualmente</a:t>
            </a:r>
            <a:endParaRPr lang="es-CO" sz="2800" dirty="0"/>
          </a:p>
        </p:txBody>
      </p:sp>
      <p:sp>
        <p:nvSpPr>
          <p:cNvPr id="3" name="Marcador de contenido 2">
            <a:extLst>
              <a:ext uri="{FF2B5EF4-FFF2-40B4-BE49-F238E27FC236}">
                <a16:creationId xmlns:a16="http://schemas.microsoft.com/office/drawing/2014/main" id="{2F1A89DD-E5E4-4FF9-9858-9A53B09E1B5A}"/>
              </a:ext>
            </a:extLst>
          </p:cNvPr>
          <p:cNvSpPr>
            <a:spLocks noGrp="1"/>
          </p:cNvSpPr>
          <p:nvPr>
            <p:ph idx="1"/>
          </p:nvPr>
        </p:nvSpPr>
        <p:spPr>
          <a:xfrm>
            <a:off x="677334" y="1180519"/>
            <a:ext cx="8596668" cy="4860843"/>
          </a:xfrm>
        </p:spPr>
        <p:txBody>
          <a:bodyPr>
            <a:normAutofit/>
          </a:bodyPr>
          <a:lstStyle/>
          <a:p>
            <a:pPr marL="0" indent="0">
              <a:buNone/>
            </a:pPr>
            <a:r>
              <a:rPr lang="es-CO" b="1" i="0" dirty="0">
                <a:solidFill>
                  <a:srgbClr val="000000"/>
                </a:solidFill>
                <a:effectLst/>
                <a:latin typeface="Arial" panose="020B0604020202020204" pitchFamily="34" charset="0"/>
              </a:rPr>
              <a:t>2.</a:t>
            </a:r>
            <a:r>
              <a:rPr lang="es-CO" b="0" i="0" dirty="0">
                <a:solidFill>
                  <a:srgbClr val="000000"/>
                </a:solidFill>
                <a:effectLst/>
                <a:latin typeface="Arial" panose="020B0604020202020204" pitchFamily="34" charset="0"/>
              </a:rPr>
              <a:t> Crea una clase llamada </a:t>
            </a:r>
            <a:r>
              <a:rPr lang="es-CO" b="1" i="0" dirty="0">
                <a:solidFill>
                  <a:srgbClr val="000000"/>
                </a:solidFill>
                <a:effectLst/>
                <a:latin typeface="Arial" panose="020B0604020202020204" pitchFamily="34" charset="0"/>
              </a:rPr>
              <a:t>Lista enlazada </a:t>
            </a:r>
            <a:r>
              <a:rPr lang="es-CO" b="0" i="0" dirty="0">
                <a:solidFill>
                  <a:srgbClr val="000000"/>
                </a:solidFill>
                <a:effectLst/>
                <a:latin typeface="Arial" panose="020B0604020202020204" pitchFamily="34" charset="0"/>
              </a:rPr>
              <a:t>con la cabeza inicializada a </a:t>
            </a:r>
            <a:r>
              <a:rPr lang="es-CO" b="1" i="0" dirty="0">
                <a:solidFill>
                  <a:srgbClr val="000000"/>
                </a:solidFill>
                <a:effectLst/>
                <a:latin typeface="Arial" panose="020B0604020202020204" pitchFamily="34" charset="0"/>
              </a:rPr>
              <a:t>Ninguno</a:t>
            </a:r>
            <a:r>
              <a:rPr lang="es-CO" b="0" i="0" dirty="0">
                <a:solidFill>
                  <a:srgbClr val="000000"/>
                </a:solidFill>
                <a:effectLst/>
                <a:latin typeface="Arial" panose="020B0604020202020204" pitchFamily="34" charset="0"/>
              </a:rPr>
              <a:t>. Vea el código a continuación.</a:t>
            </a:r>
          </a:p>
          <a:p>
            <a:pPr marL="0" indent="0">
              <a:buNone/>
            </a:pPr>
            <a:endParaRPr lang="es-CO" b="0" i="0" dirty="0">
              <a:solidFill>
                <a:srgbClr val="000000"/>
              </a:solidFill>
              <a:effectLst/>
              <a:latin typeface="Arial" panose="020B0604020202020204" pitchFamily="34" charset="0"/>
            </a:endParaRPr>
          </a:p>
          <a:p>
            <a:pPr marL="0" indent="0">
              <a:spcBef>
                <a:spcPts val="0"/>
              </a:spcBef>
              <a:buNone/>
            </a:pPr>
            <a:r>
              <a:rPr lang="en-US" sz="1500" i="1" dirty="0">
                <a:solidFill>
                  <a:schemeClr val="accent6">
                    <a:lumMod val="75000"/>
                  </a:schemeClr>
                </a:solidFill>
                <a:latin typeface="Cambria Math" panose="02040503050406030204" pitchFamily="18" charset="0"/>
              </a:rPr>
              <a:t>class LinkedList:</a:t>
            </a:r>
          </a:p>
          <a:p>
            <a:pPr marL="0" indent="0">
              <a:spcBef>
                <a:spcPts val="0"/>
              </a:spcBef>
              <a:buNone/>
            </a:pPr>
            <a:r>
              <a:rPr lang="en-US" sz="1500" i="1" dirty="0">
                <a:solidFill>
                  <a:schemeClr val="accent6">
                    <a:lumMod val="75000"/>
                  </a:schemeClr>
                </a:solidFill>
                <a:latin typeface="Cambria Math" panose="02040503050406030204" pitchFamily="18" charset="0"/>
              </a:rPr>
              <a:t>	def __</a:t>
            </a:r>
            <a:r>
              <a:rPr lang="en-US" sz="1500" i="1" dirty="0" err="1">
                <a:solidFill>
                  <a:schemeClr val="accent6">
                    <a:lumMod val="75000"/>
                  </a:schemeClr>
                </a:solidFill>
                <a:latin typeface="Cambria Math" panose="02040503050406030204" pitchFamily="18" charset="0"/>
              </a:rPr>
              <a:t>init</a:t>
            </a:r>
            <a:r>
              <a:rPr lang="en-US" sz="1500" i="1" dirty="0">
                <a:solidFill>
                  <a:schemeClr val="accent6">
                    <a:lumMod val="75000"/>
                  </a:schemeClr>
                </a:solidFill>
                <a:latin typeface="Cambria Math" panose="02040503050406030204" pitchFamily="18" charset="0"/>
              </a:rPr>
              <a:t>__(self):</a:t>
            </a:r>
          </a:p>
          <a:p>
            <a:pPr marL="0" indent="0">
              <a:spcBef>
                <a:spcPts val="0"/>
              </a:spcBef>
              <a:buNone/>
            </a:pPr>
            <a:r>
              <a:rPr lang="en-US" sz="1500" i="1" dirty="0">
                <a:solidFill>
                  <a:schemeClr val="accent6">
                    <a:lumMod val="75000"/>
                  </a:schemeClr>
                </a:solidFill>
                <a:latin typeface="Cambria Math" panose="02040503050406030204" pitchFamily="18" charset="0"/>
              </a:rPr>
              <a:t>		## initializing the head with None</a:t>
            </a:r>
          </a:p>
          <a:p>
            <a:pPr marL="0" indent="0">
              <a:spcBef>
                <a:spcPts val="0"/>
              </a:spcBef>
              <a:buNone/>
            </a:pPr>
            <a:r>
              <a:rPr lang="en-US" sz="1500" i="1" dirty="0">
                <a:solidFill>
                  <a:schemeClr val="accent6">
                    <a:lumMod val="75000"/>
                  </a:schemeClr>
                </a:solidFill>
                <a:latin typeface="Cambria Math" panose="02040503050406030204" pitchFamily="18" charset="0"/>
              </a:rPr>
              <a:t>		</a:t>
            </a:r>
            <a:r>
              <a:rPr lang="en-US" sz="1500" i="1" dirty="0" err="1">
                <a:solidFill>
                  <a:schemeClr val="accent6">
                    <a:lumMod val="75000"/>
                  </a:schemeClr>
                </a:solidFill>
                <a:latin typeface="Cambria Math" panose="02040503050406030204" pitchFamily="18" charset="0"/>
              </a:rPr>
              <a:t>self.head</a:t>
            </a:r>
            <a:r>
              <a:rPr lang="en-US" sz="1500" i="1" dirty="0">
                <a:solidFill>
                  <a:schemeClr val="accent6">
                    <a:lumMod val="75000"/>
                  </a:schemeClr>
                </a:solidFill>
                <a:latin typeface="Cambria Math" panose="02040503050406030204" pitchFamily="18" charset="0"/>
              </a:rPr>
              <a:t> = None</a:t>
            </a:r>
          </a:p>
          <a:p>
            <a:pPr marL="0" indent="0">
              <a:spcBef>
                <a:spcPts val="0"/>
              </a:spcBef>
              <a:buNone/>
            </a:pPr>
            <a:endParaRPr lang="en-US" sz="1500" i="1" dirty="0">
              <a:solidFill>
                <a:srgbClr val="000000"/>
              </a:solidFill>
              <a:latin typeface="Cambria Math" panose="02040503050406030204" pitchFamily="18" charset="0"/>
            </a:endParaRPr>
          </a:p>
          <a:p>
            <a:pPr marL="0" indent="0">
              <a:buNone/>
            </a:pPr>
            <a:r>
              <a:rPr lang="es-CO" sz="1600" b="1" i="0" dirty="0">
                <a:solidFill>
                  <a:srgbClr val="000000"/>
                </a:solidFill>
                <a:effectLst/>
                <a:latin typeface="Arial" panose="020B0604020202020204" pitchFamily="34" charset="0"/>
              </a:rPr>
              <a:t>3.</a:t>
            </a:r>
            <a:r>
              <a:rPr lang="es-CO" sz="1600" b="0" i="0" dirty="0">
                <a:solidFill>
                  <a:srgbClr val="000000"/>
                </a:solidFill>
                <a:effectLst/>
                <a:latin typeface="Arial" panose="020B0604020202020204" pitchFamily="34" charset="0"/>
              </a:rPr>
              <a:t> Tenemos </a:t>
            </a:r>
            <a:r>
              <a:rPr lang="es-CO" sz="1600" b="1" i="0" dirty="0">
                <a:solidFill>
                  <a:srgbClr val="000000"/>
                </a:solidFill>
                <a:effectLst/>
                <a:latin typeface="Arial" panose="020B0604020202020204" pitchFamily="34" charset="0"/>
              </a:rPr>
              <a:t>Nodo </a:t>
            </a:r>
            <a:r>
              <a:rPr lang="es-CO" sz="1600" b="0" i="0" dirty="0">
                <a:solidFill>
                  <a:srgbClr val="000000"/>
                </a:solidFill>
                <a:effectLst/>
                <a:latin typeface="Arial" panose="020B0604020202020204" pitchFamily="34" charset="0"/>
              </a:rPr>
              <a:t>y  </a:t>
            </a:r>
            <a:r>
              <a:rPr lang="es-CO" sz="1600" b="1" i="0" dirty="0">
                <a:solidFill>
                  <a:srgbClr val="000000"/>
                </a:solidFill>
                <a:effectLst/>
                <a:latin typeface="Arial" panose="020B0604020202020204" pitchFamily="34" charset="0"/>
              </a:rPr>
              <a:t>Lista enlazada </a:t>
            </a:r>
            <a:r>
              <a:rPr lang="es-CO" sz="1600" b="0" i="0" dirty="0">
                <a:solidFill>
                  <a:srgbClr val="000000"/>
                </a:solidFill>
                <a:effectLst/>
                <a:latin typeface="Arial" panose="020B0604020202020204" pitchFamily="34" charset="0"/>
              </a:rPr>
              <a:t>clases con nosotros. ¿Cómo insertamos un nuevo nodo en la lista vinculada? Una respuesta simple podría ser usar un método en el </a:t>
            </a:r>
            <a:r>
              <a:rPr lang="es-CO" sz="1600" b="1" i="0" dirty="0">
                <a:solidFill>
                  <a:srgbClr val="000000"/>
                </a:solidFill>
                <a:effectLst/>
                <a:latin typeface="Arial" panose="020B0604020202020204" pitchFamily="34" charset="0"/>
              </a:rPr>
              <a:t>Lista enlazada </a:t>
            </a:r>
            <a:r>
              <a:rPr lang="es-CO" sz="1600" b="0" i="0" dirty="0">
                <a:solidFill>
                  <a:srgbClr val="000000"/>
                </a:solidFill>
                <a:effectLst/>
                <a:latin typeface="Arial" panose="020B0604020202020204" pitchFamily="34" charset="0"/>
              </a:rPr>
              <a:t>clase. Sí, eso estaría bien. Escribamos algunos métodos para insertar un nuevo nodo en la lista vinculada.</a:t>
            </a:r>
            <a:endParaRPr lang="en-US" sz="1500" b="0" i="1" dirty="0">
              <a:solidFill>
                <a:srgbClr val="000000"/>
              </a:solidFill>
              <a:effectLst/>
              <a:latin typeface="Cambria Math" panose="02040503050406030204" pitchFamily="18" charset="0"/>
            </a:endParaRPr>
          </a:p>
          <a:p>
            <a:pPr marL="0" indent="0">
              <a:buNone/>
            </a:pPr>
            <a:r>
              <a:rPr lang="es-CO" sz="1600" b="0" i="0" dirty="0">
                <a:solidFill>
                  <a:srgbClr val="000000"/>
                </a:solidFill>
                <a:effectLst/>
                <a:latin typeface="Arial" panose="020B0604020202020204" pitchFamily="34" charset="0"/>
              </a:rPr>
              <a:t>Para insertar un nuevo nodo en la lista enlazada, tenemos que seguir ciertos pasos.</a:t>
            </a:r>
          </a:p>
          <a:p>
            <a:pPr marL="0" indent="0">
              <a:buNone/>
            </a:pPr>
            <a:endParaRPr lang="es-CO" sz="1500" i="1" dirty="0">
              <a:solidFill>
                <a:srgbClr val="000000"/>
              </a:solidFill>
              <a:latin typeface="Cambria Math" panose="02040503050406030204" pitchFamily="18" charset="0"/>
            </a:endParaRPr>
          </a:p>
        </p:txBody>
      </p:sp>
      <p:sp>
        <p:nvSpPr>
          <p:cNvPr id="4" name="Marcador de pie de página 3">
            <a:extLst>
              <a:ext uri="{FF2B5EF4-FFF2-40B4-BE49-F238E27FC236}">
                <a16:creationId xmlns:a16="http://schemas.microsoft.com/office/drawing/2014/main" id="{8E1F49F7-00C6-42A1-87A0-322551149B6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728716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2214E6-2382-4588-A263-CFEFC79F05A2}"/>
              </a:ext>
            </a:extLst>
          </p:cNvPr>
          <p:cNvSpPr>
            <a:spLocks noGrp="1"/>
          </p:cNvSpPr>
          <p:nvPr>
            <p:ph idx="1"/>
          </p:nvPr>
        </p:nvSpPr>
        <p:spPr>
          <a:xfrm>
            <a:off x="677334" y="1027523"/>
            <a:ext cx="8596668" cy="5013840"/>
          </a:xfrm>
        </p:spPr>
        <p:txBody>
          <a:bodyPr>
            <a:normAutofit fontScale="92500" lnSpcReduction="10000"/>
          </a:bodyPr>
          <a:lstStyle/>
          <a:p>
            <a:pPr marL="0" indent="0">
              <a:buNone/>
            </a:pPr>
            <a:r>
              <a:rPr lang="es-CO" dirty="0"/>
              <a:t>Cuando se trata de insertar en una lista enlazada existen varios puntos de inserción, analizaremos el caso AL FINAL DE LA LISTA, a lo cual deberemos tener en cuenta:</a:t>
            </a:r>
          </a:p>
          <a:p>
            <a:pPr marL="0" indent="0">
              <a:lnSpc>
                <a:spcPct val="90000"/>
              </a:lnSpc>
              <a:spcBef>
                <a:spcPts val="0"/>
              </a:spcBef>
              <a:buNone/>
            </a:pPr>
            <a:endParaRPr lang="es-CO" sz="1400" i="1" dirty="0">
              <a:solidFill>
                <a:srgbClr val="000000"/>
              </a:solidFill>
              <a:latin typeface="Cambria Math" panose="02040503050406030204" pitchFamily="18" charset="0"/>
            </a:endParaRPr>
          </a:p>
          <a:p>
            <a:pPr>
              <a:lnSpc>
                <a:spcPct val="90000"/>
              </a:lnSpc>
            </a:pPr>
            <a:r>
              <a:rPr lang="es-CO" dirty="0"/>
              <a:t>Verificar si la lista está vacía</a:t>
            </a:r>
          </a:p>
          <a:p>
            <a:pPr>
              <a:lnSpc>
                <a:spcPct val="90000"/>
              </a:lnSpc>
            </a:pPr>
            <a:r>
              <a:rPr lang="es-CO" dirty="0"/>
              <a:t>Si está vacía la lista es decir inicio </a:t>
            </a:r>
            <a:r>
              <a:rPr lang="es-CO" dirty="0" err="1"/>
              <a:t>is</a:t>
            </a:r>
            <a:r>
              <a:rPr lang="es-CO" dirty="0"/>
              <a:t> </a:t>
            </a:r>
            <a:r>
              <a:rPr lang="es-CO" dirty="0" err="1"/>
              <a:t>None</a:t>
            </a:r>
            <a:endParaRPr lang="es-CO" dirty="0"/>
          </a:p>
          <a:p>
            <a:pPr lvl="1">
              <a:lnSpc>
                <a:spcPct val="90000"/>
              </a:lnSpc>
            </a:pPr>
            <a:r>
              <a:rPr lang="es-CO" dirty="0"/>
              <a:t>Se crea un nuevo nodo o se asigna un nuevo nodo al inicio</a:t>
            </a:r>
          </a:p>
          <a:p>
            <a:pPr lvl="1">
              <a:lnSpc>
                <a:spcPct val="90000"/>
              </a:lnSpc>
            </a:pPr>
            <a:r>
              <a:rPr lang="es-CO" dirty="0"/>
              <a:t>Final se hace que apunte también a </a:t>
            </a:r>
            <a:r>
              <a:rPr lang="es-CO" dirty="0" err="1"/>
              <a:t>None</a:t>
            </a:r>
            <a:r>
              <a:rPr lang="es-CO" dirty="0"/>
              <a:t> ya que también es el final de la lista</a:t>
            </a:r>
          </a:p>
          <a:p>
            <a:pPr>
              <a:lnSpc>
                <a:spcPct val="90000"/>
              </a:lnSpc>
            </a:pPr>
            <a:r>
              <a:rPr lang="es-CO" dirty="0"/>
              <a:t>Si ya existe por lo menos un nodo</a:t>
            </a:r>
          </a:p>
          <a:p>
            <a:pPr lvl="1">
              <a:lnSpc>
                <a:spcPct val="90000"/>
              </a:lnSpc>
            </a:pPr>
            <a:r>
              <a:rPr lang="es-CO" dirty="0"/>
              <a:t>Se crea o se asigna un nuevo nodo a </a:t>
            </a:r>
            <a:r>
              <a:rPr lang="es-CO" dirty="0" err="1"/>
              <a:t>curr.next</a:t>
            </a:r>
            <a:r>
              <a:rPr lang="es-CO" dirty="0"/>
              <a:t>=nuevo; una vez recorrida la lista lo que garantiza que será el nodo final</a:t>
            </a:r>
          </a:p>
          <a:p>
            <a:pPr lvl="1">
              <a:lnSpc>
                <a:spcPct val="90000"/>
              </a:lnSpc>
            </a:pPr>
            <a:r>
              <a:rPr lang="es-CO" dirty="0"/>
              <a:t>Final se hace que apunte al nuevo nodo ya que ahora será el final.</a:t>
            </a:r>
          </a:p>
          <a:p>
            <a:pPr marL="0" indent="0">
              <a:lnSpc>
                <a:spcPct val="90000"/>
              </a:lnSpc>
              <a:spcBef>
                <a:spcPts val="0"/>
              </a:spcBef>
              <a:buNone/>
            </a:pPr>
            <a:endParaRPr lang="es-CO" sz="1400" i="1" dirty="0">
              <a:solidFill>
                <a:srgbClr val="000000"/>
              </a:solidFill>
              <a:latin typeface="Cambria Math" panose="02040503050406030204" pitchFamily="18" charset="0"/>
            </a:endParaRPr>
          </a:p>
          <a:p>
            <a:pPr marL="0" indent="0">
              <a:lnSpc>
                <a:spcPct val="90000"/>
              </a:lnSpc>
              <a:spcBef>
                <a:spcPts val="0"/>
              </a:spcBef>
              <a:buNone/>
            </a:pPr>
            <a:endParaRPr lang="es-CO" sz="1400" i="1" dirty="0">
              <a:solidFill>
                <a:srgbClr val="000000"/>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Método para agregar elementos al final de la </a:t>
            </a:r>
            <a:r>
              <a:rPr lang="es-CO" sz="1400" i="1" dirty="0" err="1">
                <a:solidFill>
                  <a:schemeClr val="accent6">
                    <a:lumMod val="75000"/>
                  </a:schemeClr>
                </a:solidFill>
                <a:latin typeface="Cambria Math" panose="02040503050406030204" pitchFamily="18" charset="0"/>
              </a:rPr>
              <a:t>linked</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list</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def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add_at_end</a:t>
            </a:r>
            <a:r>
              <a:rPr lang="es-CO" sz="1400" i="1" dirty="0">
                <a:solidFill>
                  <a:schemeClr val="accent6">
                    <a:lumMod val="75000"/>
                  </a:schemeClr>
                </a:solidFill>
                <a:latin typeface="Cambria Math" panose="02040503050406030204" pitchFamily="18" charset="0"/>
              </a:rPr>
              <a:t>(</a:t>
            </a:r>
            <a:r>
              <a:rPr lang="es-CO" sz="1400" i="1" dirty="0" err="1">
                <a:solidFill>
                  <a:schemeClr val="accent6">
                    <a:lumMod val="75000"/>
                  </a:schemeClr>
                </a:solidFill>
                <a:latin typeface="Cambria Math" panose="02040503050406030204" pitchFamily="18" charset="0"/>
              </a:rPr>
              <a:t>self</a:t>
            </a:r>
            <a:r>
              <a:rPr lang="es-CO" sz="1400" i="1" dirty="0">
                <a:solidFill>
                  <a:schemeClr val="accent6">
                    <a:lumMod val="75000"/>
                  </a:schemeClr>
                </a:solidFill>
                <a:latin typeface="Cambria Math" panose="02040503050406030204" pitchFamily="18" charset="0"/>
              </a:rPr>
              <a:t>, data):</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if</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not</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self.head</a:t>
            </a:r>
            <a:r>
              <a:rPr lang="es-CO" sz="14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self.head</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Node</a:t>
            </a:r>
            <a:r>
              <a:rPr lang="es-CO" sz="1400" i="1" dirty="0">
                <a:solidFill>
                  <a:schemeClr val="accent6">
                    <a:lumMod val="75000"/>
                  </a:schemeClr>
                </a:solidFill>
                <a:latin typeface="Cambria Math" panose="02040503050406030204" pitchFamily="18" charset="0"/>
              </a:rPr>
              <a:t>(data=data)</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return</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self.head</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while</a:t>
            </a: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curr.next</a:t>
            </a:r>
            <a:r>
              <a:rPr lang="es-CO" sz="1400" i="1" dirty="0">
                <a:solidFill>
                  <a:schemeClr val="accent6">
                    <a:lumMod val="75000"/>
                  </a:schemeClr>
                </a:solidFill>
                <a:latin typeface="Cambria Math" panose="02040503050406030204" pitchFamily="18" charset="0"/>
              </a:rPr>
              <a:t>:</a:t>
            </a: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curr.next</a:t>
            </a:r>
            <a:endParaRPr lang="es-CO" sz="1400" i="1" dirty="0">
              <a:solidFill>
                <a:schemeClr val="accent6">
                  <a:lumMod val="75000"/>
                </a:schemeClr>
              </a:solidFill>
              <a:latin typeface="Cambria Math" panose="02040503050406030204" pitchFamily="18" charset="0"/>
            </a:endParaRPr>
          </a:p>
          <a:p>
            <a:pPr marL="0" indent="0">
              <a:lnSpc>
                <a:spcPct val="90000"/>
              </a:lnSpc>
              <a:spcBef>
                <a:spcPts val="0"/>
              </a:spcBef>
              <a:buNone/>
            </a:pPr>
            <a:r>
              <a:rPr lang="es-CO" sz="1400" i="1" dirty="0">
                <a:solidFill>
                  <a:schemeClr val="accent6">
                    <a:lumMod val="75000"/>
                  </a:schemeClr>
                </a:solidFill>
                <a:latin typeface="Cambria Math" panose="02040503050406030204" pitchFamily="18" charset="0"/>
              </a:rPr>
              <a:t>        </a:t>
            </a:r>
            <a:r>
              <a:rPr lang="es-CO" sz="1400" i="1" dirty="0" err="1">
                <a:solidFill>
                  <a:schemeClr val="accent6">
                    <a:lumMod val="75000"/>
                  </a:schemeClr>
                </a:solidFill>
                <a:latin typeface="Cambria Math" panose="02040503050406030204" pitchFamily="18" charset="0"/>
              </a:rPr>
              <a:t>curr.next</a:t>
            </a:r>
            <a:r>
              <a:rPr lang="es-CO" sz="1400" i="1" dirty="0">
                <a:solidFill>
                  <a:schemeClr val="accent6">
                    <a:lumMod val="75000"/>
                  </a:schemeClr>
                </a:solidFill>
                <a:latin typeface="Cambria Math" panose="02040503050406030204" pitchFamily="18" charset="0"/>
              </a:rPr>
              <a:t> = </a:t>
            </a:r>
            <a:r>
              <a:rPr lang="es-CO" sz="1400" i="1" dirty="0" err="1">
                <a:solidFill>
                  <a:schemeClr val="accent6">
                    <a:lumMod val="75000"/>
                  </a:schemeClr>
                </a:solidFill>
                <a:latin typeface="Cambria Math" panose="02040503050406030204" pitchFamily="18" charset="0"/>
              </a:rPr>
              <a:t>node</a:t>
            </a:r>
            <a:r>
              <a:rPr lang="es-CO" sz="1400" i="1" dirty="0">
                <a:solidFill>
                  <a:schemeClr val="accent6">
                    <a:lumMod val="75000"/>
                  </a:schemeClr>
                </a:solidFill>
                <a:latin typeface="Cambria Math" panose="02040503050406030204" pitchFamily="18" charset="0"/>
              </a:rPr>
              <a:t>(data=data)</a:t>
            </a:r>
          </a:p>
        </p:txBody>
      </p:sp>
      <p:sp>
        <p:nvSpPr>
          <p:cNvPr id="4" name="Marcador de pie de página 3">
            <a:extLst>
              <a:ext uri="{FF2B5EF4-FFF2-40B4-BE49-F238E27FC236}">
                <a16:creationId xmlns:a16="http://schemas.microsoft.com/office/drawing/2014/main" id="{D124DABB-46ED-4250-87F6-663F8A422E07}"/>
              </a:ext>
            </a:extLst>
          </p:cNvPr>
          <p:cNvSpPr>
            <a:spLocks noGrp="1"/>
          </p:cNvSpPr>
          <p:nvPr>
            <p:ph type="ftr" sz="quarter" idx="11"/>
          </p:nvPr>
        </p:nvSpPr>
        <p:spPr/>
        <p:txBody>
          <a:bodyPr/>
          <a:lstStyle/>
          <a:p>
            <a:endParaRPr lang="en-US" dirty="0"/>
          </a:p>
        </p:txBody>
      </p:sp>
      <p:sp>
        <p:nvSpPr>
          <p:cNvPr id="5" name="Título 1">
            <a:extLst>
              <a:ext uri="{FF2B5EF4-FFF2-40B4-BE49-F238E27FC236}">
                <a16:creationId xmlns:a16="http://schemas.microsoft.com/office/drawing/2014/main" id="{EABF7130-39D8-4881-ADCC-AF2BCD4311C3}"/>
              </a:ext>
            </a:extLst>
          </p:cNvPr>
          <p:cNvSpPr>
            <a:spLocks noGrp="1"/>
          </p:cNvSpPr>
          <p:nvPr>
            <p:ph type="title"/>
          </p:nvPr>
        </p:nvSpPr>
        <p:spPr>
          <a:xfrm>
            <a:off x="677334" y="451513"/>
            <a:ext cx="8596668" cy="729006"/>
          </a:xfrm>
        </p:spPr>
        <p:txBody>
          <a:bodyPr>
            <a:noAutofit/>
          </a:bodyPr>
          <a:lstStyle/>
          <a:p>
            <a:r>
              <a:rPr lang="es-ES" sz="2800" dirty="0"/>
              <a:t>OPERACIONES (Métodos para insertar) - LSL</a:t>
            </a:r>
            <a:endParaRPr lang="es-CO" sz="2800" dirty="0"/>
          </a:p>
        </p:txBody>
      </p:sp>
    </p:spTree>
    <p:extLst>
      <p:ext uri="{BB962C8B-B14F-4D97-AF65-F5344CB8AC3E}">
        <p14:creationId xmlns:p14="http://schemas.microsoft.com/office/powerpoint/2010/main" val="1242404320"/>
      </p:ext>
    </p:extLst>
  </p:cSld>
  <p:clrMapOvr>
    <a:masterClrMapping/>
  </p:clrMapOvr>
  <p:transition spd="slow">
    <p:push dir="u"/>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893</TotalTime>
  <Words>1909</Words>
  <Application>Microsoft Office PowerPoint</Application>
  <PresentationFormat>Panorámica</PresentationFormat>
  <Paragraphs>154</Paragraphs>
  <Slides>17</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17</vt:i4>
      </vt:variant>
    </vt:vector>
  </HeadingPairs>
  <TitlesOfParts>
    <vt:vector size="30" baseType="lpstr">
      <vt:lpstr>Arial</vt:lpstr>
      <vt:lpstr>Arial</vt:lpstr>
      <vt:lpstr>Calibri</vt:lpstr>
      <vt:lpstr>Cambria Math</vt:lpstr>
      <vt:lpstr>Maven Pro</vt:lpstr>
      <vt:lpstr>Montserrat</vt:lpstr>
      <vt:lpstr>Open Sans</vt:lpstr>
      <vt:lpstr>Trebuchet MS</vt:lpstr>
      <vt:lpstr>Wingdings</vt:lpstr>
      <vt:lpstr>Wingdings 3</vt:lpstr>
      <vt:lpstr>Zilla Slab</vt:lpstr>
      <vt:lpstr>Zilla Slab SemiBold</vt:lpstr>
      <vt:lpstr>Faceta</vt:lpstr>
      <vt:lpstr>Presentación de PowerPoint</vt:lpstr>
      <vt:lpstr>¿Qué es?</vt:lpstr>
      <vt:lpstr>¿Que es un NODO?</vt:lpstr>
      <vt:lpstr>Desventajas Listas enlazadas</vt:lpstr>
      <vt:lpstr>Ahora si, Lista enlazada (simplemente)</vt:lpstr>
      <vt:lpstr>Presentación de PowerPoint</vt:lpstr>
      <vt:lpstr>Implementación de listas enlazadas individualmente</vt:lpstr>
      <vt:lpstr>Implementación de listas enlazadas individualmente</vt:lpstr>
      <vt:lpstr>OPERACIONES (Métodos para insertar) - LSL</vt:lpstr>
      <vt:lpstr>OPERACIONES (Métodos para insertar) - LSL</vt:lpstr>
      <vt:lpstr>OPERACIONES (Métodos para insertar) - LSL</vt:lpstr>
      <vt:lpstr>Presentación de PowerPoint</vt:lpstr>
      <vt:lpstr>OPERACIONES (Método para eliminar por valor) - LSL</vt:lpstr>
      <vt:lpstr>Algunas utilidades</vt:lpstr>
      <vt:lpstr>Listas doblemente enlazadas</vt:lpstr>
      <vt:lpstr>Lista enlazada circular</vt:lpstr>
      <vt:lpstr>Listas enlazadas circular doblemente enlazada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TABARES</dc:creator>
  <cp:lastModifiedBy>Yeison Andres Suarez Clavijo</cp:lastModifiedBy>
  <cp:revision>90</cp:revision>
  <dcterms:created xsi:type="dcterms:W3CDTF">2017-10-02T19:43:00Z</dcterms:created>
  <dcterms:modified xsi:type="dcterms:W3CDTF">2021-06-16T18:03:58Z</dcterms:modified>
</cp:coreProperties>
</file>