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300" r:id="rId2"/>
    <p:sldId id="499" r:id="rId3"/>
    <p:sldId id="500" r:id="rId4"/>
    <p:sldId id="501" r:id="rId5"/>
    <p:sldId id="502" r:id="rId6"/>
    <p:sldId id="541" r:id="rId7"/>
    <p:sldId id="503" r:id="rId8"/>
    <p:sldId id="504" r:id="rId9"/>
    <p:sldId id="505" r:id="rId10"/>
    <p:sldId id="516" r:id="rId11"/>
    <p:sldId id="517" r:id="rId12"/>
    <p:sldId id="518" r:id="rId13"/>
    <p:sldId id="519" r:id="rId14"/>
    <p:sldId id="507" r:id="rId15"/>
    <p:sldId id="508" r:id="rId16"/>
    <p:sldId id="509" r:id="rId17"/>
    <p:sldId id="520" r:id="rId18"/>
    <p:sldId id="510" r:id="rId19"/>
    <p:sldId id="511" r:id="rId20"/>
    <p:sldId id="543" r:id="rId21"/>
    <p:sldId id="512" r:id="rId22"/>
    <p:sldId id="513" r:id="rId23"/>
    <p:sldId id="514" r:id="rId24"/>
    <p:sldId id="515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44" r:id="rId41"/>
    <p:sldId id="536" r:id="rId42"/>
    <p:sldId id="537" r:id="rId43"/>
    <p:sldId id="538" r:id="rId44"/>
    <p:sldId id="546" r:id="rId45"/>
    <p:sldId id="548" r:id="rId46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7" autoAdjust="0"/>
  </p:normalViewPr>
  <p:slideViewPr>
    <p:cSldViewPr>
      <p:cViewPr>
        <p:scale>
          <a:sx n="60" d="100"/>
          <a:sy n="60" d="100"/>
        </p:scale>
        <p:origin x="-1372" y="-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16559D44-634D-46E5-BDBE-FDB15D9116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A3A12423-1E42-4BE3-BBB9-15CD45FAF8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6B3AF97-57E7-452A-8FA5-4550E2B0A0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4361E-A5E5-4510-B6CD-B45B6F4E28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30D0-78C5-4159-AB2E-163CA03D33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D1C4-814A-4B49-861B-2BEA25A84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983E-C24C-4C63-9011-B9AB6DD39F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0FFD-B3F8-41F4-8353-87291A0528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F9AC9-F1BC-401F-82EF-63A2C6AA7A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DEA90-EE3C-47F8-A586-9AFDA101B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B3894-1F08-4459-8249-661DFF7D1A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00C37-83B8-41CA-B4BA-0DBBA03080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4CA-4E7B-4470-8613-9AA97ED2EE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5D772F5-D992-41F9-B310-28B1B940D6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Aula 13</a:t>
            </a:r>
          </a:p>
          <a:p>
            <a:pPr eaLnBrk="1" hangingPunct="1"/>
            <a:r>
              <a:rPr lang="pt-BR" dirty="0" smtClean="0"/>
              <a:t>Projeto 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20505-DA30-4D74-A0EE-14B8510399DE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Conexão com BD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846263"/>
            <a:ext cx="63627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6588125" y="2060575"/>
            <a:ext cx="1439863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720013" y="161925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Clique</a:t>
            </a:r>
          </a:p>
        </p:txBody>
      </p: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6588125" y="1619250"/>
            <a:ext cx="2136775" cy="1377950"/>
            <a:chOff x="4150" y="1020"/>
            <a:chExt cx="1346" cy="868"/>
          </a:xfrm>
        </p:grpSpPr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H="1">
              <a:off x="4150" y="1298"/>
              <a:ext cx="907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4863" y="1020"/>
              <a:ext cx="6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Clique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6B323-90D6-4D7C-9442-420F56668A63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Fonte de dados: MsAccess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844675"/>
            <a:ext cx="34766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38" y="3446463"/>
            <a:ext cx="4646612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AutoShape 6"/>
          <p:cNvSpPr>
            <a:spLocks noChangeArrowheads="1"/>
          </p:cNvSpPr>
          <p:nvPr/>
        </p:nvSpPr>
        <p:spPr bwMode="auto">
          <a:xfrm rot="5400000">
            <a:off x="4157663" y="2690813"/>
            <a:ext cx="755650" cy="1079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CA37D9-F4D1-4A94-B4C4-DB885E75088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Escolha arquivo </a:t>
            </a:r>
            <a:r>
              <a:rPr lang="pt-BR" dirty="0" smtClean="0"/>
              <a:t>Contatos</a:t>
            </a:r>
            <a:br>
              <a:rPr lang="pt-BR" dirty="0" smtClean="0"/>
            </a:br>
            <a:r>
              <a:rPr lang="pt-BR" dirty="0" smtClean="0"/>
              <a:t>(.</a:t>
            </a:r>
            <a:r>
              <a:rPr lang="pt-BR" dirty="0" err="1" smtClean="0"/>
              <a:t>mdb</a:t>
            </a:r>
            <a:r>
              <a:rPr lang="pt-BR" dirty="0" smtClean="0"/>
              <a:t> ou .</a:t>
            </a:r>
            <a:r>
              <a:rPr lang="pt-BR" dirty="0" err="1" smtClean="0"/>
              <a:t>accdb</a:t>
            </a:r>
            <a:r>
              <a:rPr lang="pt-BR" dirty="0" smtClean="0"/>
              <a:t>)</a:t>
            </a:r>
            <a:endParaRPr lang="pt-BR" dirty="0" smtClean="0"/>
          </a:p>
        </p:txBody>
      </p:sp>
      <p:sp>
        <p:nvSpPr>
          <p:cNvPr id="14340" name="AutoShape 6"/>
          <p:cNvSpPr>
            <a:spLocks noChangeArrowheads="1"/>
          </p:cNvSpPr>
          <p:nvPr/>
        </p:nvSpPr>
        <p:spPr bwMode="auto">
          <a:xfrm rot="5400000">
            <a:off x="4518025" y="3195638"/>
            <a:ext cx="755650" cy="1079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1" name="AutoShape 8"/>
          <p:cNvSpPr>
            <a:spLocks noChangeArrowheads="1"/>
          </p:cNvSpPr>
          <p:nvPr/>
        </p:nvSpPr>
        <p:spPr bwMode="auto">
          <a:xfrm rot="5400000">
            <a:off x="4518025" y="3195638"/>
            <a:ext cx="755650" cy="1079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2636838"/>
            <a:ext cx="5329238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997075"/>
            <a:ext cx="37433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AutoShape 11"/>
          <p:cNvSpPr>
            <a:spLocks noChangeArrowheads="1"/>
          </p:cNvSpPr>
          <p:nvPr/>
        </p:nvSpPr>
        <p:spPr bwMode="auto">
          <a:xfrm rot="5400000">
            <a:off x="4518025" y="3411538"/>
            <a:ext cx="755650" cy="1079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E8CCB1-E5F2-4C23-83CA-BCC6ECEC7EF4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a conexão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844675"/>
            <a:ext cx="347662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AutoShape 6"/>
          <p:cNvSpPr>
            <a:spLocks noChangeArrowheads="1"/>
          </p:cNvSpPr>
          <p:nvPr/>
        </p:nvSpPr>
        <p:spPr bwMode="auto">
          <a:xfrm rot="5400000">
            <a:off x="2305050" y="5264151"/>
            <a:ext cx="719137" cy="7921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135563"/>
            <a:ext cx="2232025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19F52-C362-4713-9210-0698B30ADFD8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Visualizando a Connection String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1917700"/>
            <a:ext cx="63627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9" name="Group 9"/>
          <p:cNvGrpSpPr>
            <a:grpSpLocks/>
          </p:cNvGrpSpPr>
          <p:nvPr/>
        </p:nvGrpSpPr>
        <p:grpSpPr bwMode="auto">
          <a:xfrm>
            <a:off x="179388" y="2492375"/>
            <a:ext cx="1296987" cy="2087563"/>
            <a:chOff x="113" y="1525"/>
            <a:chExt cx="817" cy="1315"/>
          </a:xfrm>
        </p:grpSpPr>
        <p:sp>
          <p:nvSpPr>
            <p:cNvPr id="16390" name="Line 7"/>
            <p:cNvSpPr>
              <a:spLocks noChangeShapeType="1"/>
            </p:cNvSpPr>
            <p:nvPr/>
          </p:nvSpPr>
          <p:spPr bwMode="auto">
            <a:xfrm>
              <a:off x="476" y="1842"/>
              <a:ext cx="454" cy="9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113" y="152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800">
                  <a:solidFill>
                    <a:srgbClr val="FF0000"/>
                  </a:solidFill>
                </a:rPr>
                <a:t>Clique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1B143-518D-429C-AD63-1C4FF41836A7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Finalizando adição do DataSource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773238"/>
            <a:ext cx="633730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356100" y="5229225"/>
            <a:ext cx="1655763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064250" y="4092575"/>
            <a:ext cx="2379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Não criar cópia do BD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5651500" y="4437063"/>
            <a:ext cx="865188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B7063-54D3-4AF4-8D2C-9373D39AED5E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Adicionando DataSet</a:t>
            </a:r>
            <a:r>
              <a:rPr lang="pt-BR" sz="2800" smtClean="0"/>
              <a:t> </a:t>
            </a:r>
            <a:br>
              <a:rPr lang="pt-BR" sz="2800" smtClean="0"/>
            </a:br>
            <a:r>
              <a:rPr lang="pt-BR" sz="2800" smtClean="0"/>
              <a:t>Fontes de dados para Grids e Caixas de Edição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916113"/>
            <a:ext cx="583247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3132138" y="3213100"/>
            <a:ext cx="2014537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210050" y="3778250"/>
            <a:ext cx="3025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solidFill>
                  <a:srgbClr val="FF0000"/>
                </a:solidFill>
              </a:rPr>
              <a:t>Selecione a tabela Pessoa</a:t>
            </a:r>
          </a:p>
        </p:txBody>
      </p:sp>
      <p:sp>
        <p:nvSpPr>
          <p:cNvPr id="378887" name="Oval 7"/>
          <p:cNvSpPr>
            <a:spLocks noChangeArrowheads="1"/>
          </p:cNvSpPr>
          <p:nvPr/>
        </p:nvSpPr>
        <p:spPr bwMode="auto">
          <a:xfrm>
            <a:off x="1692275" y="5516563"/>
            <a:ext cx="172878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F669D-016C-4AEA-955D-0C3F1E132711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Usando o BD no projeto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3640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smtClean="0"/>
              <a:t>Existem várias maneiras de usar os controles de BD no nosso projeto.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smtClean="0"/>
              <a:t>Faremos uso da maneira mais </a:t>
            </a:r>
            <a:r>
              <a:rPr lang="pt-BR" sz="2400" b="1" smtClean="0"/>
              <a:t>rápida</a:t>
            </a:r>
            <a:r>
              <a:rPr lang="pt-BR" sz="2400" smtClean="0"/>
              <a:t> e </a:t>
            </a:r>
            <a:r>
              <a:rPr lang="pt-BR" sz="2400" b="1" smtClean="0"/>
              <a:t>simples</a:t>
            </a:r>
            <a:r>
              <a:rPr lang="pt-BR" sz="2400" smtClean="0"/>
              <a:t>, onde componentes e controles necessários para uso do BD serão adicionados automaticamente.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smtClean="0"/>
              <a:t>Para isso, na aba </a:t>
            </a:r>
            <a:r>
              <a:rPr lang="pt-BR" sz="2400" b="1" smtClean="0"/>
              <a:t>Data Sources </a:t>
            </a:r>
            <a:r>
              <a:rPr lang="pt-BR" sz="2400" smtClean="0"/>
              <a:t>(</a:t>
            </a:r>
            <a:r>
              <a:rPr lang="pt-BR" sz="2400" i="1" smtClean="0"/>
              <a:t>Data &gt;&gt; Show Data Sources</a:t>
            </a:r>
            <a:r>
              <a:rPr lang="pt-BR" sz="2400" smtClean="0"/>
              <a:t>), você tem a opção de trabalhar com os campos de cada tabela em modo grid ou detalhado.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smtClean="0"/>
              <a:t>A partir daí, é possível arrastar esses componentes para criar nossa tela de cadastro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30F45-39DF-4389-87E9-1BA637D68C0E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Adicionando controles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16113"/>
            <a:ext cx="5707062" cy="3695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3573463"/>
            <a:ext cx="2943225" cy="26289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0486" name="Line 7"/>
          <p:cNvSpPr>
            <a:spLocks noChangeShapeType="1"/>
          </p:cNvSpPr>
          <p:nvPr/>
        </p:nvSpPr>
        <p:spPr bwMode="auto">
          <a:xfrm rot="5400000" flipV="1">
            <a:off x="3132138" y="2420938"/>
            <a:ext cx="719137" cy="3024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7DE2A-540B-489A-AC85-0CAB804B1FF0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Opção Data Grid View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05038"/>
            <a:ext cx="8461375" cy="431641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755650" y="2708275"/>
            <a:ext cx="2736850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2854325" y="3068638"/>
            <a:ext cx="2509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Arraste o grid  </a:t>
            </a:r>
          </a:p>
          <a:p>
            <a:r>
              <a:rPr lang="pt-BR" sz="2400">
                <a:solidFill>
                  <a:srgbClr val="FF0000"/>
                </a:solidFill>
              </a:rPr>
              <a:t>para o formulário</a:t>
            </a:r>
          </a:p>
        </p:txBody>
      </p:sp>
      <p:sp>
        <p:nvSpPr>
          <p:cNvPr id="380934" name="Oval 6"/>
          <p:cNvSpPr>
            <a:spLocks noChangeArrowheads="1"/>
          </p:cNvSpPr>
          <p:nvPr/>
        </p:nvSpPr>
        <p:spPr bwMode="auto">
          <a:xfrm>
            <a:off x="2195513" y="5734050"/>
            <a:ext cx="5905500" cy="10080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24E00-2502-47D9-9C9D-4BD773D890A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Conexão com Banco de Dados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792003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sz="2400" smtClean="0"/>
              <a:t>O ADO.NET é uma tecnologia baseada no ADO (Active Data Objects);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sz="2400" smtClean="0"/>
              <a:t>A arquitetura do ADO.NET foi criada para trabalhar com um ambiente desconectado, ou seja, buscamos as informações do banco de dados e trazemos para a memória da aplicação;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sz="2400" smtClean="0"/>
              <a:t>A manipulação dos dados é feita em memória e posteriormente enviada ao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Componentes adicionados Automaticamente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17713"/>
            <a:ext cx="7993063" cy="4579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t-BR" sz="2400" b="1" i="1" smtClean="0"/>
              <a:t>BindingNavigator</a:t>
            </a:r>
            <a:r>
              <a:rPr lang="pt-BR" sz="2400" smtClean="0"/>
              <a:t>: responsável por fazer a ligação entre os itens da tabela na memória (dataSet) e o navegador;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t-BR" sz="2400" b="1" i="1" smtClean="0"/>
              <a:t>BindingSource</a:t>
            </a:r>
            <a:r>
              <a:rPr lang="pt-BR" sz="2400" smtClean="0"/>
              <a:t>: responsável pela ligação entre os itens do dataSet e os componentes de visualização dos dados na (Grid, caixas de texto);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pt-BR" sz="2400" b="1" i="1" smtClean="0"/>
              <a:t>TableAdapter</a:t>
            </a:r>
            <a:r>
              <a:rPr lang="pt-BR" sz="2400" smtClean="0"/>
              <a:t> e </a:t>
            </a:r>
            <a:r>
              <a:rPr lang="pt-BR" sz="2400" b="1" i="1" smtClean="0"/>
              <a:t>TableAdapterManager</a:t>
            </a:r>
            <a:r>
              <a:rPr lang="pt-BR" sz="2400" smtClean="0"/>
              <a:t>: componentes que permite a atualização de dados em tabelas relacionadas;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0333A-4204-446F-BCA3-9B0BE1F4B25A}" type="slidenum">
              <a:rPr lang="pt-BR" smtClean="0"/>
              <a:pPr/>
              <a:t>20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A11FB9-9039-47E1-ABD5-3A847D16EE64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Opção Details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349500"/>
            <a:ext cx="7058025" cy="36210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2051050" y="3429000"/>
            <a:ext cx="295275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122363" y="4724400"/>
            <a:ext cx="2225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>
                <a:solidFill>
                  <a:srgbClr val="FF0000"/>
                </a:solidFill>
              </a:rPr>
              <a:t>Arraste campo </a:t>
            </a:r>
          </a:p>
          <a:p>
            <a:pPr algn="ctr"/>
            <a:r>
              <a:rPr lang="pt-BR" sz="2400">
                <a:solidFill>
                  <a:srgbClr val="FF0000"/>
                </a:solidFill>
              </a:rPr>
              <a:t>por campo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F90D6-57F6-4B92-B31C-AAB72FFBA728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Execute a aplicação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1723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843213" y="2425700"/>
            <a:ext cx="51101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200">
                <a:solidFill>
                  <a:srgbClr val="FF0000"/>
                </a:solidFill>
              </a:rPr>
              <a:t>Inclusão/ exclusão e gravação de dados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684213" y="2205038"/>
            <a:ext cx="3167062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66FEE-A96F-4D32-A359-927AFE71A900}" type="slidenum">
              <a:rPr lang="pt-BR" smtClean="0"/>
              <a:pPr/>
              <a:t>23</a:t>
            </a:fld>
            <a:endParaRPr lang="pt-BR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17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22488"/>
            <a:ext cx="7772400" cy="4114800"/>
          </a:xfrm>
        </p:spPr>
        <p:txBody>
          <a:bodyPr/>
          <a:lstStyle/>
          <a:p>
            <a:pPr eaLnBrk="1" hangingPunct="1"/>
            <a:r>
              <a:rPr lang="pt-BR" smtClean="0"/>
              <a:t>Configure as propriedades dos componentes para a data aparecer com formato </a:t>
            </a:r>
            <a:r>
              <a:rPr lang="pt-BR" b="1" smtClean="0"/>
              <a:t>dd/mm/aaaa</a:t>
            </a:r>
            <a:r>
              <a:rPr lang="pt-BR" smtClean="0"/>
              <a:t> e deixar o grid apenas como leitura.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5F36C-BC08-4F3D-A20E-49CA6C98A8F4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Extra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22488"/>
            <a:ext cx="7772400" cy="4114800"/>
          </a:xfrm>
        </p:spPr>
        <p:txBody>
          <a:bodyPr/>
          <a:lstStyle/>
          <a:p>
            <a:pPr eaLnBrk="1" hangingPunct="1"/>
            <a:r>
              <a:rPr lang="pt-BR" sz="2800" smtClean="0"/>
              <a:t>Uma pequena empresa deseja controlar seus produtos em estoque. Crie uma aplicação para cadastrar os produtos no BD.</a:t>
            </a:r>
          </a:p>
          <a:p>
            <a:pPr lvl="1" eaLnBrk="1" hangingPunct="1"/>
            <a:r>
              <a:rPr lang="pt-BR" sz="2400" smtClean="0"/>
              <a:t>Código &lt;chave primária&gt;</a:t>
            </a:r>
          </a:p>
          <a:p>
            <a:pPr lvl="1" eaLnBrk="1" hangingPunct="1"/>
            <a:r>
              <a:rPr lang="pt-BR" sz="2400" smtClean="0"/>
              <a:t>Nome</a:t>
            </a:r>
          </a:p>
          <a:p>
            <a:pPr lvl="1" eaLnBrk="1" hangingPunct="1"/>
            <a:r>
              <a:rPr lang="pt-BR" sz="2400" smtClean="0"/>
              <a:t>Descrição</a:t>
            </a:r>
          </a:p>
          <a:p>
            <a:pPr lvl="1" eaLnBrk="1" hangingPunct="1"/>
            <a:r>
              <a:rPr lang="pt-BR" sz="2400" smtClean="0"/>
              <a:t>Valor</a:t>
            </a:r>
          </a:p>
          <a:p>
            <a:pPr lvl="1" eaLnBrk="1" hangingPunct="1"/>
            <a:r>
              <a:rPr lang="pt-BR" sz="2400" smtClean="0"/>
              <a:t>Quantidade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89E67-2C06-4378-85B4-17FB7C043AA4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 2 </a:t>
            </a:r>
            <a:br>
              <a:rPr lang="pt-BR" smtClean="0"/>
            </a:br>
            <a:r>
              <a:rPr lang="pt-BR" smtClean="0"/>
              <a:t>Acesso a BD usando código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7993063" cy="417671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pt-BR" sz="2600" smtClean="0"/>
              <a:t>Podemos acessar um banco de dados utilizando os seguintes componentes:</a:t>
            </a:r>
            <a:endParaRPr lang="pt-BR" sz="2400" smtClean="0"/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OleDbConnection </a:t>
            </a:r>
            <a:r>
              <a:rPr lang="pt-BR" sz="2400" smtClean="0"/>
              <a:t>(cnnCadastro)</a:t>
            </a:r>
            <a:r>
              <a:rPr lang="pt-BR" sz="2400" b="1" smtClean="0"/>
              <a:t> </a:t>
            </a:r>
            <a:r>
              <a:rPr lang="pt-BR" sz="2400" smtClean="0"/>
              <a:t>: abre conexão com o BD;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OleDbDataAdapter </a:t>
            </a:r>
            <a:r>
              <a:rPr lang="pt-BR" sz="2400" smtClean="0"/>
              <a:t>(dtaCadastro): para extrair e enviar as alterações ao banco de dados.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DataSet </a:t>
            </a:r>
            <a:r>
              <a:rPr lang="pt-BR" sz="2400" smtClean="0"/>
              <a:t>(dtsCadastro): armazena e manipula dados em memória;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61F71C-6DF4-405D-AAF7-5DD126DB06E7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fazer?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91475" cy="43195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600" smtClean="0"/>
              <a:t>Para testarmos isso, inicie um novo projeto de nome “wfaTesteBD”. </a:t>
            </a:r>
          </a:p>
          <a:p>
            <a:pPr eaLnBrk="1" hangingPunct="1">
              <a:lnSpc>
                <a:spcPct val="120000"/>
              </a:lnSpc>
            </a:pPr>
            <a:r>
              <a:rPr lang="pt-BR" sz="2600" smtClean="0"/>
              <a:t>Verifique se os componentes </a:t>
            </a:r>
            <a:r>
              <a:rPr lang="pt-BR" sz="2600" b="1" smtClean="0"/>
              <a:t>OleDbConnection</a:t>
            </a:r>
            <a:r>
              <a:rPr lang="pt-BR" sz="2600" smtClean="0"/>
              <a:t> e </a:t>
            </a:r>
            <a:r>
              <a:rPr lang="pt-BR" sz="2600" b="1" smtClean="0"/>
              <a:t>OleDbDataAdapter</a:t>
            </a:r>
            <a:r>
              <a:rPr lang="pt-BR" sz="2600" smtClean="0"/>
              <a:t>  estão presentes na ToolBox. </a:t>
            </a:r>
          </a:p>
          <a:p>
            <a:pPr eaLnBrk="1" hangingPunct="1">
              <a:lnSpc>
                <a:spcPct val="120000"/>
              </a:lnSpc>
            </a:pPr>
            <a:r>
              <a:rPr lang="pt-BR" sz="2600" smtClean="0"/>
              <a:t>Se não estiverem, inclua-os através dos itens de menu “Choose ToolBox Itens...”.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6AA5B-FC94-4A78-ADF6-A045AFF45FD0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1) Inserindo itens na ToolBox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3313112" cy="42481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Clique com botão direito na toolbox para aparecer o seguinte menu;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Clique em Choose Items...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6350" y="1989138"/>
            <a:ext cx="5148263" cy="443388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4500563" y="4724400"/>
            <a:ext cx="22320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C9B051-2744-4753-B970-CB0994067DAA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Selecionando componentes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424862" cy="1223963"/>
          </a:xfrm>
        </p:spPr>
        <p:txBody>
          <a:bodyPr/>
          <a:lstStyle/>
          <a:p>
            <a:pPr eaLnBrk="1" hangingPunct="1"/>
            <a:r>
              <a:rPr lang="pt-BR" sz="2400" smtClean="0"/>
              <a:t>Inclua os itens OleDbConnection e OleDbDataAdapter 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733675"/>
            <a:ext cx="5616575" cy="386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619250" y="4437063"/>
            <a:ext cx="2232025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F7742-725F-4F7B-98F7-C9EF5249000D}" type="slidenum">
              <a:rPr lang="pt-BR" smtClean="0"/>
              <a:pPr/>
              <a:t>29</a:t>
            </a:fld>
            <a:endParaRPr lang="pt-B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2) Crie o formulário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91475" cy="2159000"/>
          </a:xfrm>
        </p:spPr>
        <p:txBody>
          <a:bodyPr/>
          <a:lstStyle/>
          <a:p>
            <a:pPr eaLnBrk="1" hangingPunct="1"/>
            <a:r>
              <a:rPr lang="pt-BR" smtClean="0"/>
              <a:t>Altere o formulário incluindo os campos do cadastro de Pessoas: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3284538"/>
            <a:ext cx="5256213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7451725" y="4076700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TextBox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6732588" y="5362575"/>
            <a:ext cx="2198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DateTimePicker</a:t>
            </a:r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 flipH="1" flipV="1">
            <a:off x="5867400" y="5013325"/>
            <a:ext cx="1296988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H="1" flipV="1">
            <a:off x="6084888" y="4292600"/>
            <a:ext cx="11509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6EF40-DDDA-4252-A9AA-80432DE7F628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ao Banco de dados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smtClean="0"/>
              <a:t>Para fazer a extração dos dados, o ADO.NET utiliza os chamados ”.NET Data Providers”.</a:t>
            </a:r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r>
              <a:rPr lang="pt-BR" sz="2400" smtClean="0"/>
              <a:t>Os </a:t>
            </a:r>
            <a:r>
              <a:rPr lang="pt-BR" sz="2400" b="1" smtClean="0"/>
              <a:t>DataProviders </a:t>
            </a:r>
            <a:r>
              <a:rPr lang="pt-BR" sz="2400" smtClean="0"/>
              <a:t>são bibliotecas de classes especializadas para o acesso a um tipo de banco de dados relacional.</a:t>
            </a:r>
          </a:p>
          <a:p>
            <a:pPr eaLnBrk="1" hangingPunct="1">
              <a:lnSpc>
                <a:spcPct val="110000"/>
              </a:lnSpc>
            </a:pPr>
            <a:endParaRPr lang="pt-BR" sz="2400" smtClean="0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852738"/>
            <a:ext cx="3241675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69" name="Oval 5"/>
          <p:cNvSpPr>
            <a:spLocks noChangeArrowheads="1"/>
          </p:cNvSpPr>
          <p:nvPr/>
        </p:nvSpPr>
        <p:spPr bwMode="auto">
          <a:xfrm>
            <a:off x="2484438" y="3716338"/>
            <a:ext cx="3455987" cy="8651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4F0B44-F45D-4B0C-B690-82F653567E54}" type="slidenum">
              <a:rPr lang="pt-BR" smtClean="0"/>
              <a:pPr/>
              <a:t>30</a:t>
            </a:fld>
            <a:endParaRPr lang="pt-B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3) Incluir DataAdapter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3527425" cy="41767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Inclua um componente </a:t>
            </a:r>
            <a:r>
              <a:rPr lang="pt-BR" sz="2400" b="1" smtClean="0"/>
              <a:t>OleDbDataAdapter</a:t>
            </a:r>
            <a:r>
              <a:rPr lang="pt-BR" sz="2400" smtClean="0"/>
              <a:t>;</a:t>
            </a:r>
          </a:p>
          <a:p>
            <a:pPr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Selecione New Connection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smtClean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1125" y="2060575"/>
            <a:ext cx="48990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Line 7"/>
          <p:cNvSpPr>
            <a:spLocks noChangeShapeType="1"/>
          </p:cNvSpPr>
          <p:nvPr/>
        </p:nvSpPr>
        <p:spPr bwMode="auto">
          <a:xfrm flipV="1">
            <a:off x="2484438" y="3429000"/>
            <a:ext cx="5256212" cy="15128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6B233-C736-45EB-866B-896296F02B15}" type="slidenum">
              <a:rPr lang="pt-BR" smtClean="0"/>
              <a:pPr/>
              <a:t>31</a:t>
            </a:fld>
            <a:endParaRPr lang="pt-BR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4) Definir DataSource Access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248150" cy="4319588"/>
          </a:xfrm>
        </p:spPr>
        <p:txBody>
          <a:bodyPr/>
          <a:lstStyle/>
          <a:p>
            <a:pPr eaLnBrk="1" hangingPunct="1"/>
            <a:r>
              <a:rPr lang="pt-BR" sz="2400" smtClean="0"/>
              <a:t>Altere o DataSource</a:t>
            </a:r>
          </a:p>
          <a:p>
            <a:pPr eaLnBrk="1" hangingPunct="1"/>
            <a:r>
              <a:rPr lang="pt-BR" sz="2400" smtClean="0"/>
              <a:t>Escolha “Microsoft Access Database File” 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1630363"/>
            <a:ext cx="37433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860800"/>
            <a:ext cx="49339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6"/>
          <p:cNvSpPr>
            <a:spLocks noChangeShapeType="1"/>
          </p:cNvSpPr>
          <p:nvPr/>
        </p:nvSpPr>
        <p:spPr bwMode="auto">
          <a:xfrm flipH="1">
            <a:off x="3995738" y="2781300"/>
            <a:ext cx="3744912" cy="1584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281AF-A4B1-4C92-A54C-44C4970E8B72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pt-BR" smtClean="0"/>
              <a:t>5) Selecionar arquivo de dados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4751387" cy="3313113"/>
          </a:xfrm>
        </p:spPr>
        <p:txBody>
          <a:bodyPr/>
          <a:lstStyle/>
          <a:p>
            <a:pPr eaLnBrk="1" hangingPunct="1"/>
            <a:r>
              <a:rPr lang="pt-BR" smtClean="0"/>
              <a:t>Selecione o arquivo ContatosPessoais.mdb;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Teste a conexão;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133600"/>
            <a:ext cx="37433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4797425"/>
            <a:ext cx="25336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Line 6"/>
          <p:cNvSpPr>
            <a:spLocks noChangeShapeType="1"/>
          </p:cNvSpPr>
          <p:nvPr/>
        </p:nvSpPr>
        <p:spPr bwMode="auto">
          <a:xfrm flipH="1">
            <a:off x="3924300" y="5805488"/>
            <a:ext cx="1584325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EB7CA-A8BE-4B09-8FD8-71212E32E6E7}" type="slidenum">
              <a:rPr lang="pt-BR" smtClean="0"/>
              <a:pPr/>
              <a:t>33</a:t>
            </a:fld>
            <a:endParaRPr lang="pt-BR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Próximo passo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3168650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Informe se deseja criar cópia do arquivo ou não;</a:t>
            </a:r>
          </a:p>
          <a:p>
            <a:pPr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Siga com o assistente até a tela para consulta SQL;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1700213"/>
            <a:ext cx="54673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A0301-CD36-41C4-9BF3-583B97D7DDDF}" type="slidenum">
              <a:rPr lang="pt-BR" smtClean="0"/>
              <a:pPr/>
              <a:t>34</a:t>
            </a:fld>
            <a:endParaRPr lang="pt-B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14313"/>
            <a:ext cx="8101012" cy="1462087"/>
          </a:xfrm>
        </p:spPr>
        <p:txBody>
          <a:bodyPr/>
          <a:lstStyle/>
          <a:p>
            <a:pPr eaLnBrk="1" hangingPunct="1"/>
            <a:r>
              <a:rPr lang="pt-BR" smtClean="0"/>
              <a:t>6) Consulta SQL: Tabela Pessoa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295275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Escreva a consulta SQL para acessar os dados da tabela Pessoa;</a:t>
            </a:r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475" y="2060575"/>
            <a:ext cx="5476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43E4D-9DA3-461B-8A23-8039F34C112A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7) Concluindo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76475"/>
            <a:ext cx="3097212" cy="3816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Ao clicar em Next, surge a tela informando que a conexão teve sucesso e suas funcionalidades; 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7738" y="1916113"/>
            <a:ext cx="54768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3D3C17-3679-4D1D-BEBA-8B0B2D9917FC}" type="slidenum">
              <a:rPr lang="pt-BR" smtClean="0"/>
              <a:pPr/>
              <a:t>36</a:t>
            </a:fld>
            <a:endParaRPr lang="pt-BR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8) Configuração Componentes BD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3284538"/>
            <a:ext cx="8488362" cy="30241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Com a inserção e configuração do </a:t>
            </a:r>
            <a:r>
              <a:rPr lang="pt-BR" sz="2800" b="1" smtClean="0"/>
              <a:t>oleDataAdapter</a:t>
            </a:r>
            <a:r>
              <a:rPr lang="pt-BR" sz="2800" smtClean="0"/>
              <a:t>, automaticamente é criado o componente </a:t>
            </a:r>
            <a:r>
              <a:rPr lang="pt-BR" sz="2800" b="1" smtClean="0"/>
              <a:t>oleDbConnection</a:t>
            </a:r>
            <a:r>
              <a:rPr lang="pt-BR" sz="2800" smtClean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Altere seus nomes: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OleDbDataAdapter </a:t>
            </a:r>
            <a:r>
              <a:rPr lang="pt-BR" sz="2400" smtClean="0">
                <a:sym typeface="Wingdings" pitchFamily="2" charset="2"/>
              </a:rPr>
              <a:t> Nome: dtaCadastro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>
                <a:sym typeface="Wingdings" pitchFamily="2" charset="2"/>
              </a:rPr>
              <a:t>OleDbConnection  Nome: cnnCadastro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060575"/>
            <a:ext cx="5400675" cy="11430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BB424-C4A7-4442-829B-AD1BFF72BBA8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9) Criação de Dataset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2236788"/>
            <a:ext cx="8343900" cy="40719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mtClean="0">
                <a:sym typeface="Wingdings" pitchFamily="2" charset="2"/>
              </a:rPr>
              <a:t>Clique com o botão direito do mouse no componente dtaCadastro;</a:t>
            </a:r>
          </a:p>
          <a:p>
            <a:pPr eaLnBrk="1" hangingPunct="1">
              <a:lnSpc>
                <a:spcPct val="110000"/>
              </a:lnSpc>
            </a:pPr>
            <a:r>
              <a:rPr lang="pt-BR" smtClean="0">
                <a:sym typeface="Wingdings" pitchFamily="2" charset="2"/>
              </a:rPr>
              <a:t>Escolha a opção: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3200" smtClean="0">
                <a:sym typeface="Wingdings" pitchFamily="2" charset="2"/>
              </a:rPr>
              <a:t>Generate Dataset;</a:t>
            </a:r>
          </a:p>
          <a:p>
            <a:pPr eaLnBrk="1" hangingPunct="1">
              <a:lnSpc>
                <a:spcPct val="110000"/>
              </a:lnSpc>
            </a:pPr>
            <a:r>
              <a:rPr lang="pt-BR" smtClean="0">
                <a:sym typeface="Wingdings" pitchFamily="2" charset="2"/>
              </a:rPr>
              <a:t>Crie um novo Dataset;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5388" y="4019550"/>
            <a:ext cx="3959225" cy="2578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00ADC0-17B1-4C8C-910E-0F05169C1522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Novo Dataset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175125" cy="3311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Crie um novo dataset </a:t>
            </a:r>
            <a:r>
              <a:rPr lang="pt-BR" sz="2800" b="1" smtClean="0"/>
              <a:t>xsdCadastro</a:t>
            </a:r>
            <a:r>
              <a:rPr lang="pt-BR" sz="2800" smtClean="0"/>
              <a:t>;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Este dataset terá acesso a tabela </a:t>
            </a:r>
            <a:r>
              <a:rPr lang="pt-BR" sz="2800" b="1" smtClean="0"/>
              <a:t>Pessoa</a:t>
            </a:r>
            <a:r>
              <a:rPr lang="pt-BR" sz="2800" smtClean="0"/>
              <a:t>;</a:t>
            </a:r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3141663"/>
            <a:ext cx="4267200" cy="3390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F7811-AA82-4E4F-9823-C53EC3128AA8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Renomeando DataSource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2122488"/>
            <a:ext cx="8421687" cy="4114800"/>
          </a:xfrm>
        </p:spPr>
        <p:txBody>
          <a:bodyPr/>
          <a:lstStyle/>
          <a:p>
            <a:pPr eaLnBrk="1" hangingPunct="1"/>
            <a:r>
              <a:rPr lang="pt-BR" sz="2800" smtClean="0"/>
              <a:t>Note que o assistente incluiu o componente xsdCadastro1. Mude seu nome para dtsCadastro;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875" y="3213100"/>
            <a:ext cx="4433888" cy="33321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868988" y="6092825"/>
            <a:ext cx="1223962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DE13DF-61C2-44E4-82CE-BEDD73C4B9B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utilizados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05038"/>
            <a:ext cx="8064500" cy="4319587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pt-BR" sz="2800" smtClean="0"/>
              <a:t>O modelo de execução em um ambiente desconectado utiliza os seguintes objetos: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Connection</a:t>
            </a:r>
            <a:r>
              <a:rPr lang="pt-BR" sz="2400" smtClean="0"/>
              <a:t>: abre conexão com o BD;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DataAdapter</a:t>
            </a:r>
            <a:r>
              <a:rPr lang="pt-BR" sz="2400" smtClean="0"/>
              <a:t>: utilizado para extrair dados e enviar as alterações ao banco de dados;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pt-BR" sz="2400" b="1" smtClean="0"/>
              <a:t>DataSet</a:t>
            </a:r>
            <a:r>
              <a:rPr lang="pt-BR" sz="2400" smtClean="0"/>
              <a:t>: armazena e manipula dados em memória (que podem ser acessados, por exemplo, via grid ou caixa de edição);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Acesso aos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840287"/>
          </a:xfrm>
        </p:spPr>
        <p:txBody>
          <a:bodyPr/>
          <a:lstStyle/>
          <a:p>
            <a:r>
              <a:rPr lang="pt-BR" sz="2800" smtClean="0"/>
              <a:t>Como as caixas de texto vão “enxergar” os dados do </a:t>
            </a:r>
            <a:r>
              <a:rPr lang="pt-BR" sz="2800" b="1" i="1" smtClean="0"/>
              <a:t>DataSet</a:t>
            </a:r>
            <a:r>
              <a:rPr lang="pt-BR" sz="2800" smtClean="0"/>
              <a:t>?</a:t>
            </a:r>
          </a:p>
          <a:p>
            <a:r>
              <a:rPr lang="pt-BR" sz="2800" smtClean="0"/>
              <a:t>Essa ligação será feita via código;</a:t>
            </a:r>
          </a:p>
          <a:p>
            <a:r>
              <a:rPr lang="pt-BR" sz="2800" smtClean="0"/>
              <a:t>Para isso, as caixas de texto são ligadas aos campos do DataSet pelo </a:t>
            </a:r>
            <a:r>
              <a:rPr lang="pt-BR" sz="2800" b="1" i="1" smtClean="0"/>
              <a:t>DataBinding</a:t>
            </a:r>
            <a:r>
              <a:rPr lang="pt-BR" sz="2800" smtClean="0"/>
              <a:t>;</a:t>
            </a:r>
          </a:p>
          <a:p>
            <a:r>
              <a:rPr lang="pt-BR" sz="2800" smtClean="0"/>
              <a:t>O </a:t>
            </a:r>
            <a:r>
              <a:rPr lang="pt-BR" sz="2800" b="1" i="1" smtClean="0"/>
              <a:t>BindingManager</a:t>
            </a:r>
            <a:r>
              <a:rPr lang="pt-BR" sz="2800" smtClean="0"/>
              <a:t> associado ao DataSet fará o controle da navegação dos dados;</a:t>
            </a:r>
          </a:p>
          <a:p>
            <a:r>
              <a:rPr lang="pt-BR" sz="2800" smtClean="0"/>
              <a:t>O </a:t>
            </a:r>
            <a:r>
              <a:rPr lang="pt-BR" sz="2800" b="1" i="1" smtClean="0"/>
              <a:t>dataAdapter</a:t>
            </a:r>
            <a:r>
              <a:rPr lang="pt-BR" sz="2800" smtClean="0"/>
              <a:t> fica responsável por trazer os dados do BD para memória e atualizá-los no BD. </a:t>
            </a:r>
          </a:p>
          <a:p>
            <a:endParaRPr lang="pt-BR" sz="2800" smtClean="0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DCF4A7-EE87-4E71-B46A-F8FE96AEE711}" type="slidenum">
              <a:rPr lang="pt-BR" smtClean="0"/>
              <a:pPr/>
              <a:t>40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61EDAA-A89C-4F45-9B71-4CD391843E8E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 frmBD_Load()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839913"/>
            <a:ext cx="7181850" cy="4902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05509" name="Line 5"/>
          <p:cNvSpPr>
            <a:spLocks noChangeShapeType="1"/>
          </p:cNvSpPr>
          <p:nvPr/>
        </p:nvSpPr>
        <p:spPr bwMode="auto">
          <a:xfrm>
            <a:off x="1331913" y="2708275"/>
            <a:ext cx="3024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708400" y="3613150"/>
            <a:ext cx="30241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339975" y="3789363"/>
            <a:ext cx="14398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859338" y="3789363"/>
            <a:ext cx="2305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339975" y="4508500"/>
            <a:ext cx="14398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859338" y="4508500"/>
            <a:ext cx="2305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2339975" y="472440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9AE79-31EF-4340-9115-C765587BF866}" type="slidenum">
              <a:rPr lang="pt-BR" smtClean="0"/>
              <a:pPr/>
              <a:t>42</a:t>
            </a:fld>
            <a:endParaRPr lang="pt-BR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Programando os botões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844675"/>
            <a:ext cx="4752975" cy="47085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92275" y="2420938"/>
            <a:ext cx="1943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92275" y="3357563"/>
            <a:ext cx="1943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619250" y="4221163"/>
            <a:ext cx="19446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63713" y="5157788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619250" y="6165850"/>
            <a:ext cx="26654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13289-6607-49E2-8FA0-3A06FBCC7093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18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22488"/>
            <a:ext cx="7772400" cy="4114800"/>
          </a:xfrm>
        </p:spPr>
        <p:txBody>
          <a:bodyPr/>
          <a:lstStyle/>
          <a:p>
            <a:pPr eaLnBrk="1" hangingPunct="1"/>
            <a:r>
              <a:rPr lang="pt-BR" sz="2800" smtClean="0"/>
              <a:t>A biblioteca de uma pequena escola deseja controlar seu acervo de livros. Crie uma aplicação para cadastrar os títulos e a quantidade de exemplares.</a:t>
            </a:r>
          </a:p>
          <a:p>
            <a:pPr lvl="1" eaLnBrk="1" hangingPunct="1"/>
            <a:r>
              <a:rPr lang="pt-BR" sz="2400" smtClean="0"/>
              <a:t>Código &lt;chave primária&gt;</a:t>
            </a:r>
          </a:p>
          <a:p>
            <a:pPr lvl="1" eaLnBrk="1" hangingPunct="1"/>
            <a:r>
              <a:rPr lang="pt-BR" sz="2400" smtClean="0"/>
              <a:t>Titulo</a:t>
            </a:r>
          </a:p>
          <a:p>
            <a:pPr lvl="1" eaLnBrk="1" hangingPunct="1"/>
            <a:r>
              <a:rPr lang="pt-BR" sz="2400" smtClean="0"/>
              <a:t>Autor</a:t>
            </a:r>
          </a:p>
          <a:p>
            <a:pPr lvl="1" eaLnBrk="1" hangingPunct="1"/>
            <a:r>
              <a:rPr lang="pt-BR" sz="2400" smtClean="0"/>
              <a:t>ISBN</a:t>
            </a:r>
          </a:p>
          <a:p>
            <a:pPr lvl="1" eaLnBrk="1" hangingPunct="1"/>
            <a:r>
              <a:rPr lang="pt-BR" sz="2400" smtClean="0"/>
              <a:t>Quantidade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13289-6607-49E2-8FA0-3A06FBCC7093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Extra – cadastro de Alunos (aula 9 apostila)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3887"/>
            <a:ext cx="6715894" cy="475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13/06 – Aula de exercícios (+notas P1)</a:t>
            </a:r>
          </a:p>
          <a:p>
            <a:r>
              <a:rPr lang="pt-BR" dirty="0" smtClean="0"/>
              <a:t>20/06 – Prova 2</a:t>
            </a:r>
          </a:p>
          <a:p>
            <a:r>
              <a:rPr lang="pt-BR" dirty="0" smtClean="0"/>
              <a:t>27/06 – Prova SUB</a:t>
            </a:r>
          </a:p>
          <a:p>
            <a:pPr>
              <a:buFont typeface="Wingdings" pitchFamily="2" charset="2"/>
              <a:buNone/>
            </a:pPr>
            <a:endParaRPr lang="pt-BR" dirty="0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64A3DB-C26C-4F0C-8674-5CD057DF021C}" type="slidenum">
              <a:rPr lang="pt-BR" smtClean="0"/>
              <a:pPr/>
              <a:t>45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065B2-79B5-482B-B711-E725D00007A6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Passos para manipulação de dados em ambiente desconectado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5799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1. É aberta uma conexão utilizando um objeto </a:t>
            </a:r>
            <a:r>
              <a:rPr lang="pt-BR" sz="2400" b="1" smtClean="0"/>
              <a:t>Connection</a:t>
            </a:r>
            <a:r>
              <a:rPr lang="pt-BR" sz="2400" smtClean="0"/>
              <a:t> (OleDbConnection ou SqlConnection por exemplo);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2. É criado um objeto do tipo </a:t>
            </a:r>
            <a:r>
              <a:rPr lang="pt-BR" sz="2400" b="1" smtClean="0"/>
              <a:t>DataAdapter</a:t>
            </a:r>
            <a:r>
              <a:rPr lang="pt-BR" sz="2400" smtClean="0"/>
              <a:t>, responsável por fazer a extração de dados do banco de dados para a memória e o posterior envio dos dados da memória para o banco de dados;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B148F-89AE-4E5E-B466-33ACDD214FF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Passos para manipulação de dados em ambiente desconectado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5799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3. Utilizando o método </a:t>
            </a:r>
            <a:r>
              <a:rPr lang="pt-BR" sz="2400" b="1" i="1" smtClean="0"/>
              <a:t>Fill</a:t>
            </a:r>
            <a:r>
              <a:rPr lang="pt-BR" sz="2400" smtClean="0"/>
              <a:t> do </a:t>
            </a:r>
            <a:r>
              <a:rPr lang="pt-BR" sz="2400" b="1" smtClean="0"/>
              <a:t>DataAdapter</a:t>
            </a:r>
            <a:r>
              <a:rPr lang="pt-BR" sz="2400" smtClean="0"/>
              <a:t>, extraímos os dados da base de dados e armazenamos em um </a:t>
            </a:r>
            <a:r>
              <a:rPr lang="pt-BR" sz="2400" b="1" smtClean="0"/>
              <a:t>DataSet</a:t>
            </a:r>
            <a:r>
              <a:rPr lang="pt-BR" sz="2400" smtClean="0"/>
              <a:t>. Neste momento fechamos a conexão com o banco pois os dados já estão na memória da aplicação para serem manipulados;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4. Como os dados estão em memória, é possível inserir, remover ou alterar registros do </a:t>
            </a:r>
            <a:r>
              <a:rPr lang="pt-BR" sz="2400" b="1" smtClean="0"/>
              <a:t>DataSet</a:t>
            </a:r>
            <a:r>
              <a:rPr lang="pt-BR" sz="2400" smtClean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04322-AC63-4BF5-B4F7-4FB16D184A88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Passos para manipulação de dados em ambiente desconectado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08962" cy="43926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5. Ao finalizar as alterações, restabelecemos a conexão com o banco de dados para enviar as alterações;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6. Utilizando o método </a:t>
            </a:r>
            <a:r>
              <a:rPr lang="pt-BR" sz="2400" b="1" i="1" smtClean="0"/>
              <a:t>Update</a:t>
            </a:r>
            <a:r>
              <a:rPr lang="pt-BR" sz="2400" smtClean="0"/>
              <a:t> do </a:t>
            </a:r>
            <a:r>
              <a:rPr lang="pt-BR" sz="2400" b="1" smtClean="0"/>
              <a:t>DataAdapter</a:t>
            </a:r>
            <a:r>
              <a:rPr lang="pt-BR" sz="2400" smtClean="0"/>
              <a:t>, enviamos as alterações para o banco de dados. 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pt-BR" sz="2400" smtClean="0"/>
              <a:t>7. Ao finalizar o processo, fechamos a conexão com o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AF2A4-6D26-428E-96B8-FE2E35795B1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fazer? Solução 1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78025"/>
            <a:ext cx="8415338" cy="2387600"/>
          </a:xfrm>
        </p:spPr>
        <p:txBody>
          <a:bodyPr/>
          <a:lstStyle/>
          <a:p>
            <a:pPr eaLnBrk="1" hangingPunct="1"/>
            <a:r>
              <a:rPr lang="pt-BR" sz="2400" smtClean="0"/>
              <a:t>Abra um novo projeto – </a:t>
            </a:r>
            <a:r>
              <a:rPr lang="pt-BR" sz="2400" b="1" smtClean="0"/>
              <a:t>meusContatos</a:t>
            </a:r>
            <a:r>
              <a:rPr lang="pt-BR" sz="2400" smtClean="0"/>
              <a:t> </a:t>
            </a:r>
          </a:p>
          <a:p>
            <a:pPr eaLnBrk="1" hangingPunct="1"/>
            <a:r>
              <a:rPr lang="pt-BR" sz="2400" smtClean="0"/>
              <a:t>Clique no Formulário e escolha no menu: </a:t>
            </a:r>
            <a:r>
              <a:rPr lang="pt-BR" sz="2400" b="1" i="1" smtClean="0"/>
              <a:t>Data</a:t>
            </a:r>
            <a:r>
              <a:rPr lang="pt-BR" sz="2400" smtClean="0"/>
              <a:t> &gt;&gt; </a:t>
            </a:r>
            <a:r>
              <a:rPr lang="pt-BR" sz="2400" b="1" i="1" smtClean="0"/>
              <a:t>Add New Data Source</a:t>
            </a:r>
            <a:r>
              <a:rPr lang="pt-BR" sz="2400" smtClean="0"/>
              <a:t> (fonte de dados)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3357563"/>
            <a:ext cx="7275513" cy="32956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373765" name="Oval 5"/>
          <p:cNvSpPr>
            <a:spLocks noChangeArrowheads="1"/>
          </p:cNvSpPr>
          <p:nvPr/>
        </p:nvSpPr>
        <p:spPr bwMode="auto">
          <a:xfrm>
            <a:off x="2555875" y="3429000"/>
            <a:ext cx="3455988" cy="8651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8CBC5-3EFB-4CA6-9EA6-D85D9A7DFFE5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Fonte de dados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156200"/>
            <a:ext cx="4321175" cy="72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z="2400" smtClean="0"/>
              <a:t>Selecione </a:t>
            </a:r>
            <a:r>
              <a:rPr lang="pt-BR" sz="2400" b="1" smtClean="0"/>
              <a:t>Database</a:t>
            </a:r>
            <a:r>
              <a:rPr lang="pt-BR" sz="2400" smtClean="0"/>
              <a:t> &gt;&gt; Next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459038"/>
            <a:ext cx="3952875" cy="25527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459038"/>
            <a:ext cx="3744912" cy="25241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4211638" y="3251200"/>
            <a:ext cx="576262" cy="7921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4791" name="Rectangle 7"/>
          <p:cNvSpPr>
            <a:spLocks noChangeArrowheads="1"/>
          </p:cNvSpPr>
          <p:nvPr/>
        </p:nvSpPr>
        <p:spPr bwMode="auto">
          <a:xfrm>
            <a:off x="4716463" y="5156200"/>
            <a:ext cx="41767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/>
              <a:t>Selecione </a:t>
            </a:r>
            <a:r>
              <a:rPr lang="pt-BR" sz="2400" b="1"/>
              <a:t>Dataset</a:t>
            </a:r>
            <a:r>
              <a:rPr lang="pt-BR" sz="2400"/>
              <a:t> &gt;&gt;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91" grpId="0"/>
    </p:bld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3003</TotalTime>
  <Words>1211</Words>
  <Application>Microsoft Office PowerPoint</Application>
  <PresentationFormat>Apresentação na tela (4:3)</PresentationFormat>
  <Paragraphs>195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Geométrico</vt:lpstr>
      <vt:lpstr>LP VIII – C#</vt:lpstr>
      <vt:lpstr>Conexão com Banco de Dados</vt:lpstr>
      <vt:lpstr>Acesso ao Banco de dados</vt:lpstr>
      <vt:lpstr>Objetos utilizados</vt:lpstr>
      <vt:lpstr>Passos para manipulação de dados em ambiente desconectado</vt:lpstr>
      <vt:lpstr>Passos para manipulação de dados em ambiente desconectado</vt:lpstr>
      <vt:lpstr>Passos para manipulação de dados em ambiente desconectado</vt:lpstr>
      <vt:lpstr>Como fazer? Solução 1</vt:lpstr>
      <vt:lpstr>Fonte de dados</vt:lpstr>
      <vt:lpstr>Conexão com BD</vt:lpstr>
      <vt:lpstr>Fonte de dados: MsAccess</vt:lpstr>
      <vt:lpstr>Escolha arquivo Contatos (.mdb ou .accdb)</vt:lpstr>
      <vt:lpstr>Teste a conexão</vt:lpstr>
      <vt:lpstr>Visualizando a Connection String</vt:lpstr>
      <vt:lpstr>Finalizando adição do DataSource</vt:lpstr>
      <vt:lpstr>Adicionando DataSet  Fontes de dados para Grids e Caixas de Edição</vt:lpstr>
      <vt:lpstr>Usando o BD no projeto</vt:lpstr>
      <vt:lpstr>Adicionando controles</vt:lpstr>
      <vt:lpstr>Opção Data Grid View</vt:lpstr>
      <vt:lpstr>Componentes adicionados Automaticamente</vt:lpstr>
      <vt:lpstr>Opção Details</vt:lpstr>
      <vt:lpstr>Execute a aplicação</vt:lpstr>
      <vt:lpstr>Atividade 17</vt:lpstr>
      <vt:lpstr>Atividade Extra</vt:lpstr>
      <vt:lpstr>Solução 2  Acesso a BD usando código</vt:lpstr>
      <vt:lpstr>Como fazer?</vt:lpstr>
      <vt:lpstr>1) Inserindo itens na ToolBox</vt:lpstr>
      <vt:lpstr>Selecionando componentes</vt:lpstr>
      <vt:lpstr>2) Crie o formulário</vt:lpstr>
      <vt:lpstr>3) Incluir DataAdapter</vt:lpstr>
      <vt:lpstr>4) Definir DataSource Access</vt:lpstr>
      <vt:lpstr>5) Selecionar arquivo de dados</vt:lpstr>
      <vt:lpstr>Próximo passo</vt:lpstr>
      <vt:lpstr>6) Consulta SQL: Tabela Pessoa</vt:lpstr>
      <vt:lpstr>7) Concluindo</vt:lpstr>
      <vt:lpstr>8) Configuração Componentes BD</vt:lpstr>
      <vt:lpstr>9) Criação de Dataset</vt:lpstr>
      <vt:lpstr>Novo Dataset </vt:lpstr>
      <vt:lpstr>Renomeando DataSource</vt:lpstr>
      <vt:lpstr>Acesso aos dados</vt:lpstr>
      <vt:lpstr>Evento frmBD_Load()</vt:lpstr>
      <vt:lpstr>Programando os botões</vt:lpstr>
      <vt:lpstr>Atividade 18</vt:lpstr>
      <vt:lpstr>Atividade Extra – cadastro de Alunos (aula 9 apostila)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380</cp:revision>
  <dcterms:created xsi:type="dcterms:W3CDTF">2008-07-15T02:11:57Z</dcterms:created>
  <dcterms:modified xsi:type="dcterms:W3CDTF">2018-06-06T17:04:04Z</dcterms:modified>
</cp:coreProperties>
</file>