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0"/>
  </p:notesMasterIdLst>
  <p:handoutMasterIdLst>
    <p:handoutMasterId r:id="rId21"/>
  </p:handoutMasterIdLst>
  <p:sldIdLst>
    <p:sldId id="301" r:id="rId2"/>
    <p:sldId id="443" r:id="rId3"/>
    <p:sldId id="448" r:id="rId4"/>
    <p:sldId id="444" r:id="rId5"/>
    <p:sldId id="445" r:id="rId6"/>
    <p:sldId id="446" r:id="rId7"/>
    <p:sldId id="447" r:id="rId8"/>
    <p:sldId id="432" r:id="rId9"/>
    <p:sldId id="441" r:id="rId10"/>
    <p:sldId id="428" r:id="rId11"/>
    <p:sldId id="433" r:id="rId12"/>
    <p:sldId id="424" r:id="rId13"/>
    <p:sldId id="406" r:id="rId14"/>
    <p:sldId id="420" r:id="rId15"/>
    <p:sldId id="423" r:id="rId16"/>
    <p:sldId id="407" r:id="rId17"/>
    <p:sldId id="427" r:id="rId18"/>
    <p:sldId id="426" r:id="rId19"/>
  </p:sldIdLst>
  <p:sldSz cx="9144000" cy="6858000" type="screen4x3"/>
  <p:notesSz cx="10234613" cy="70993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17" autoAdjust="0"/>
  </p:normalViewPr>
  <p:slideViewPr>
    <p:cSldViewPr>
      <p:cViewPr varScale="1">
        <p:scale>
          <a:sx n="62" d="100"/>
          <a:sy n="62" d="100"/>
        </p:scale>
        <p:origin x="-1312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9A88FD45-49CA-400C-B1F6-3A8EDD7E7F7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2350" y="3371850"/>
            <a:ext cx="8189913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5F4B93F7-437C-4D88-BA3A-65CC89ED99C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1126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126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C2F7078-7F62-43A7-BD48-F3DE38D4775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4C660-1073-4DDF-952D-BDDF74672B0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BE5C6-3C2A-49D4-BE3A-E545A05FC00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17BE8-E250-47EE-B712-2D847848EB6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59060-FC93-4F9A-B04F-C5820A7CB23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C568E-14D8-4552-88D8-B16B76A411E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68572-CE75-44EC-AB90-3DABD89D97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AB729-5AE3-4187-98E3-09DF4971C4F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3FC59-A0AB-4FB1-B91E-5EB15EF400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CC064-3A19-46C3-937C-315663AD93D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93297-80DA-41D7-B135-933EEA9A9A0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116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116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16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16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218763D-9FD1-4811-9F7D-1A99C00AA28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atividadescsharp@yahoo.com.b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Introdução a Visual C#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Aula 02</a:t>
            </a:r>
          </a:p>
          <a:p>
            <a:pPr eaLnBrk="1" hangingPunct="1"/>
            <a:r>
              <a:rPr lang="pt-BR" dirty="0" smtClean="0"/>
              <a:t>Tipos de Dados</a:t>
            </a:r>
          </a:p>
          <a:p>
            <a:pPr eaLnBrk="1" hangingPunct="1"/>
            <a:r>
              <a:rPr lang="pt-BR" dirty="0" smtClean="0"/>
              <a:t>Entrada/Saída de Dados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Entrada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650" y="2017713"/>
            <a:ext cx="7777163" cy="4651375"/>
          </a:xfrm>
        </p:spPr>
        <p:txBody>
          <a:bodyPr/>
          <a:lstStyle/>
          <a:p>
            <a:pPr>
              <a:defRPr/>
            </a:pPr>
            <a:r>
              <a:rPr lang="pt-BR" sz="2800" b="1" dirty="0" smtClean="0"/>
              <a:t>Classe Console</a:t>
            </a:r>
            <a:r>
              <a:rPr lang="pt-BR" sz="2800" dirty="0" smtClean="0"/>
              <a:t>: Responsável por entrada e saída de dados via console (</a:t>
            </a:r>
            <a:r>
              <a:rPr lang="pt-BR" sz="2800" dirty="0" err="1" smtClean="0"/>
              <a:t>prompt</a:t>
            </a:r>
            <a:r>
              <a:rPr lang="pt-BR" sz="2800" dirty="0" smtClean="0"/>
              <a:t>).</a:t>
            </a:r>
          </a:p>
          <a:p>
            <a:pPr lvl="1">
              <a:defRPr/>
            </a:pPr>
            <a:endParaRPr lang="pt-BR" sz="2400" dirty="0" smtClean="0"/>
          </a:p>
          <a:p>
            <a:pPr lvl="1">
              <a:defRPr/>
            </a:pPr>
            <a:r>
              <a:rPr lang="pt-BR" sz="2400" dirty="0" smtClean="0"/>
              <a:t>Console.</a:t>
            </a:r>
            <a:r>
              <a:rPr lang="pt-BR" sz="2400" b="1" dirty="0" err="1" smtClean="0"/>
              <a:t>ReadLine</a:t>
            </a:r>
            <a:r>
              <a:rPr lang="pt-BR" sz="2400" b="1" dirty="0" smtClean="0"/>
              <a:t>( )</a:t>
            </a:r>
            <a:r>
              <a:rPr lang="pt-BR" sz="2400" dirty="0" smtClean="0"/>
              <a:t>: método para entrada de dados; lê uma linha digitada após a tecla </a:t>
            </a:r>
            <a:r>
              <a:rPr lang="pt-BR" sz="2400" i="1" dirty="0" err="1" smtClean="0"/>
              <a:t>Enter</a:t>
            </a:r>
            <a:r>
              <a:rPr lang="pt-BR" sz="2400" dirty="0" smtClean="0"/>
              <a:t> ser pressionada;</a:t>
            </a:r>
          </a:p>
          <a:p>
            <a:pPr lvl="1">
              <a:defRPr/>
            </a:pPr>
            <a:r>
              <a:rPr lang="pt-BR" sz="2400" dirty="0" smtClean="0"/>
              <a:t>O dado é lido como </a:t>
            </a:r>
            <a:r>
              <a:rPr lang="pt-BR" sz="2400" b="1" dirty="0" smtClean="0"/>
              <a:t>String</a:t>
            </a:r>
            <a:r>
              <a:rPr lang="pt-BR" sz="2400" dirty="0" smtClean="0"/>
              <a:t>. Portanto, para valores numéricos, devem ser feita as devidas conversões;</a:t>
            </a:r>
          </a:p>
          <a:p>
            <a:pPr lvl="1">
              <a:defRPr/>
            </a:pPr>
            <a:endParaRPr lang="pt-BR" sz="2400" dirty="0" smtClean="0"/>
          </a:p>
          <a:p>
            <a:pPr lvl="1">
              <a:defRPr/>
            </a:pPr>
            <a:r>
              <a:rPr lang="pt-BR" sz="2400" dirty="0" smtClean="0"/>
              <a:t>Como converter de String para números?</a:t>
            </a:r>
          </a:p>
          <a:p>
            <a:pPr lvl="1">
              <a:defRPr/>
            </a:pPr>
            <a:endParaRPr lang="pt-BR" sz="2400" dirty="0" smtClean="0">
              <a:ea typeface="+mn-ea"/>
              <a:cs typeface="+mn-cs"/>
            </a:endParaRPr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28CD00-9F05-4853-816D-E4F47EC10E2B}" type="slidenum">
              <a:rPr lang="pt-BR" smtClean="0"/>
              <a:pPr/>
              <a:t>10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Método Parse( 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650" y="2017713"/>
            <a:ext cx="7993063" cy="4579937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pt-BR" sz="2800" dirty="0" smtClean="0"/>
              <a:t>Converte a representação da cadeia de caracteres para um número:</a:t>
            </a:r>
            <a:endParaRPr lang="pt-BR" sz="2400" b="1" dirty="0" smtClean="0"/>
          </a:p>
          <a:p>
            <a:pPr lvl="1">
              <a:spcBef>
                <a:spcPts val="1200"/>
              </a:spcBef>
              <a:defRPr/>
            </a:pPr>
            <a:r>
              <a:rPr lang="pt-BR" sz="2400" b="1" dirty="0" smtClean="0">
                <a:ea typeface="+mn-ea"/>
                <a:cs typeface="+mn-cs"/>
              </a:rPr>
              <a:t>Double</a:t>
            </a:r>
            <a:r>
              <a:rPr lang="pt-BR" sz="2400" dirty="0" smtClean="0">
                <a:ea typeface="+mn-ea"/>
                <a:cs typeface="+mn-cs"/>
              </a:rPr>
              <a:t>.Parse(String): converte string para </a:t>
            </a:r>
            <a:r>
              <a:rPr lang="pt-BR" sz="2400" dirty="0" err="1" smtClean="0">
                <a:ea typeface="+mn-ea"/>
                <a:cs typeface="+mn-cs"/>
              </a:rPr>
              <a:t>double</a:t>
            </a:r>
            <a:r>
              <a:rPr lang="pt-BR" sz="2400" dirty="0" smtClean="0">
                <a:ea typeface="+mn-ea"/>
                <a:cs typeface="+mn-cs"/>
              </a:rPr>
              <a:t>;</a:t>
            </a:r>
          </a:p>
          <a:p>
            <a:pPr lvl="1">
              <a:spcBef>
                <a:spcPts val="1200"/>
              </a:spcBef>
              <a:defRPr/>
            </a:pPr>
            <a:endParaRPr lang="pt-BR" sz="2400" dirty="0" smtClean="0">
              <a:ea typeface="+mn-ea"/>
              <a:cs typeface="+mn-cs"/>
            </a:endParaRPr>
          </a:p>
          <a:p>
            <a:pPr lvl="1">
              <a:spcBef>
                <a:spcPts val="1200"/>
              </a:spcBef>
              <a:defRPr/>
            </a:pPr>
            <a:r>
              <a:rPr lang="pt-BR" sz="2400" b="1" dirty="0" smtClean="0">
                <a:ea typeface="+mn-ea"/>
                <a:cs typeface="+mn-cs"/>
              </a:rPr>
              <a:t>Int32</a:t>
            </a:r>
            <a:r>
              <a:rPr lang="pt-BR" sz="2400" dirty="0" smtClean="0">
                <a:ea typeface="+mn-ea"/>
                <a:cs typeface="+mn-cs"/>
              </a:rPr>
              <a:t>.Parse(String): converte string para inteiro;</a:t>
            </a:r>
          </a:p>
          <a:p>
            <a:pPr lvl="1">
              <a:spcBef>
                <a:spcPts val="1200"/>
              </a:spcBef>
              <a:defRPr/>
            </a:pPr>
            <a:endParaRPr lang="pt-BR" sz="2400" b="1" dirty="0" smtClean="0">
              <a:ea typeface="+mn-ea"/>
              <a:cs typeface="+mn-cs"/>
            </a:endParaRPr>
          </a:p>
          <a:p>
            <a:pPr lvl="1">
              <a:spcBef>
                <a:spcPts val="1200"/>
              </a:spcBef>
              <a:defRPr/>
            </a:pPr>
            <a:r>
              <a:rPr lang="pt-BR" sz="2400" b="1" dirty="0" err="1" smtClean="0">
                <a:ea typeface="+mn-ea"/>
                <a:cs typeface="+mn-cs"/>
              </a:rPr>
              <a:t>Char</a:t>
            </a:r>
            <a:r>
              <a:rPr lang="pt-BR" sz="2400" dirty="0" smtClean="0">
                <a:ea typeface="+mn-ea"/>
                <a:cs typeface="+mn-cs"/>
              </a:rPr>
              <a:t>.Parse(String): converte string (com um único caractere) para caractere.</a:t>
            </a:r>
          </a:p>
        </p:txBody>
      </p:sp>
      <p:sp>
        <p:nvSpPr>
          <p:cNvPr id="819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82B3A9-03BA-4AAB-82E9-264C67E09BDF}" type="slidenum">
              <a:rPr lang="pt-BR" smtClean="0"/>
              <a:pPr/>
              <a:t>11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B4F4BC-2218-4C1B-85A5-DBF17B02D446}" type="slidenum">
              <a:rPr lang="pt-BR" smtClean="0"/>
              <a:pPr/>
              <a:t>12</a:t>
            </a:fld>
            <a:endParaRPr lang="pt-BR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Programa 2 (novo projeto)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2060575"/>
            <a:ext cx="5256212" cy="4608513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pt-BR" sz="2800" smtClean="0"/>
              <a:t>Entrada e Saída de dados </a:t>
            </a:r>
          </a:p>
          <a:p>
            <a:pPr lvl="1" eaLnBrk="1" hangingPunct="1">
              <a:lnSpc>
                <a:spcPct val="105000"/>
              </a:lnSpc>
            </a:pPr>
            <a:r>
              <a:rPr lang="pt-BR" sz="2400" smtClean="0"/>
              <a:t>Classe Console </a:t>
            </a:r>
          </a:p>
          <a:p>
            <a:pPr lvl="2" eaLnBrk="1" hangingPunct="1">
              <a:lnSpc>
                <a:spcPct val="105000"/>
              </a:lnSpc>
            </a:pPr>
            <a:r>
              <a:rPr lang="pt-BR" sz="2000" smtClean="0"/>
              <a:t>ReadLine( ): entrada</a:t>
            </a:r>
          </a:p>
          <a:p>
            <a:pPr lvl="2" eaLnBrk="1" hangingPunct="1">
              <a:lnSpc>
                <a:spcPct val="105000"/>
              </a:lnSpc>
            </a:pPr>
            <a:r>
              <a:rPr lang="pt-BR" sz="2000" smtClean="0"/>
              <a:t>WriteLine( ): saída</a:t>
            </a:r>
          </a:p>
          <a:p>
            <a:pPr lvl="1" eaLnBrk="1" hangingPunct="1">
              <a:lnSpc>
                <a:spcPct val="105000"/>
              </a:lnSpc>
            </a:pPr>
            <a:r>
              <a:rPr lang="pt-BR" sz="2400" smtClean="0"/>
              <a:t>Método Parse( ): conversão</a:t>
            </a:r>
          </a:p>
          <a:p>
            <a:pPr lvl="1" eaLnBrk="1" hangingPunct="1">
              <a:lnSpc>
                <a:spcPct val="105000"/>
              </a:lnSpc>
            </a:pPr>
            <a:endParaRPr lang="pt-BR" sz="2400" smtClean="0"/>
          </a:p>
          <a:p>
            <a:pPr lvl="1" eaLnBrk="1" hangingPunct="1">
              <a:lnSpc>
                <a:spcPct val="105000"/>
              </a:lnSpc>
            </a:pPr>
            <a:r>
              <a:rPr lang="pt-BR" sz="2400" smtClean="0">
                <a:solidFill>
                  <a:srgbClr val="FF0000"/>
                </a:solidFill>
              </a:rPr>
              <a:t>Inclua as operações:</a:t>
            </a:r>
          </a:p>
          <a:p>
            <a:pPr lvl="2" eaLnBrk="1" hangingPunct="1">
              <a:lnSpc>
                <a:spcPct val="105000"/>
              </a:lnSpc>
            </a:pPr>
            <a:r>
              <a:rPr lang="pt-BR" sz="2000" smtClean="0">
                <a:solidFill>
                  <a:srgbClr val="FF0000"/>
                </a:solidFill>
              </a:rPr>
              <a:t>Subtração</a:t>
            </a:r>
          </a:p>
          <a:p>
            <a:pPr lvl="2" eaLnBrk="1" hangingPunct="1">
              <a:lnSpc>
                <a:spcPct val="105000"/>
              </a:lnSpc>
            </a:pPr>
            <a:r>
              <a:rPr lang="pt-BR" sz="2000" smtClean="0">
                <a:solidFill>
                  <a:srgbClr val="FF0000"/>
                </a:solidFill>
              </a:rPr>
              <a:t>Multiplicação</a:t>
            </a:r>
          </a:p>
          <a:p>
            <a:pPr lvl="2" eaLnBrk="1" hangingPunct="1">
              <a:lnSpc>
                <a:spcPct val="105000"/>
              </a:lnSpc>
            </a:pPr>
            <a:r>
              <a:rPr lang="pt-BR" sz="2000" smtClean="0">
                <a:solidFill>
                  <a:srgbClr val="FF0000"/>
                </a:solidFill>
              </a:rPr>
              <a:t>Divisão</a:t>
            </a:r>
            <a:endParaRPr lang="pt-BR" sz="2000" smtClean="0"/>
          </a:p>
        </p:txBody>
      </p:sp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0775" y="2166938"/>
            <a:ext cx="4213225" cy="4430712"/>
          </a:xfrm>
          <a:prstGeom prst="rect">
            <a:avLst/>
          </a:prstGeom>
          <a:noFill/>
          <a:ln w="22225">
            <a:solidFill>
              <a:srgbClr val="969696"/>
            </a:solidFill>
            <a:miter lim="800000"/>
            <a:headEnd/>
            <a:tailEnd/>
          </a:ln>
        </p:spPr>
      </p:pic>
      <p:sp>
        <p:nvSpPr>
          <p:cNvPr id="317445" name="Line 5"/>
          <p:cNvSpPr>
            <a:spLocks noChangeShapeType="1"/>
          </p:cNvSpPr>
          <p:nvPr/>
        </p:nvSpPr>
        <p:spPr bwMode="auto">
          <a:xfrm>
            <a:off x="6013450" y="4292600"/>
            <a:ext cx="16557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17446" name="Line 6"/>
          <p:cNvSpPr>
            <a:spLocks noChangeShapeType="1"/>
          </p:cNvSpPr>
          <p:nvPr/>
        </p:nvSpPr>
        <p:spPr bwMode="auto">
          <a:xfrm>
            <a:off x="5940425" y="5805488"/>
            <a:ext cx="288131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17447" name="Line 7"/>
          <p:cNvSpPr>
            <a:spLocks noChangeShapeType="1"/>
          </p:cNvSpPr>
          <p:nvPr/>
        </p:nvSpPr>
        <p:spPr bwMode="auto">
          <a:xfrm>
            <a:off x="6011863" y="4508500"/>
            <a:ext cx="14382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5" grpId="0" animBg="1"/>
      <p:bldP spid="317446" grpId="0" animBg="1"/>
      <p:bldP spid="3174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1AA01A-E910-49C3-85D6-F777E334AD4F}" type="slidenum">
              <a:rPr lang="pt-BR" smtClean="0"/>
              <a:pPr/>
              <a:t>13</a:t>
            </a:fld>
            <a:endParaRPr lang="pt-BR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Exemplo: Tipo Double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989138"/>
            <a:ext cx="4754562" cy="40322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800" smtClean="0"/>
              <a:t>Entrada e Saída de dados;</a:t>
            </a:r>
          </a:p>
          <a:p>
            <a:pPr eaLnBrk="1" hangingPunct="1">
              <a:lnSpc>
                <a:spcPct val="120000"/>
              </a:lnSpc>
            </a:pPr>
            <a:r>
              <a:rPr lang="pt-BR" sz="2800" smtClean="0"/>
              <a:t>Tipo double;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z="2400" smtClean="0"/>
              <a:t>Também possui o Método Parse( ) que converte de String para double.</a:t>
            </a:r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7900" y="2598738"/>
            <a:ext cx="4176713" cy="4143375"/>
          </a:xfrm>
          <a:prstGeom prst="rect">
            <a:avLst/>
          </a:prstGeom>
          <a:noFill/>
          <a:ln w="22225">
            <a:solidFill>
              <a:srgbClr val="969696"/>
            </a:solidFill>
            <a:miter lim="800000"/>
            <a:headEnd/>
            <a:tailEnd/>
          </a:ln>
        </p:spPr>
      </p:pic>
      <p:sp>
        <p:nvSpPr>
          <p:cNvPr id="10246" name="Oval 5"/>
          <p:cNvSpPr>
            <a:spLocks noChangeArrowheads="1"/>
          </p:cNvSpPr>
          <p:nvPr/>
        </p:nvSpPr>
        <p:spPr bwMode="auto">
          <a:xfrm>
            <a:off x="5724525" y="3857625"/>
            <a:ext cx="1655763" cy="2190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6224588" y="4797425"/>
            <a:ext cx="14382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521FBE-190E-470D-9C19-82BBA22DA6E5}" type="slidenum">
              <a:rPr lang="pt-BR" smtClean="0"/>
              <a:pPr/>
              <a:t>14</a:t>
            </a:fld>
            <a:endParaRPr lang="pt-BR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Outros detalhes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060575"/>
            <a:ext cx="5549900" cy="4114800"/>
          </a:xfrm>
        </p:spPr>
        <p:txBody>
          <a:bodyPr/>
          <a:lstStyle/>
          <a:p>
            <a:pPr eaLnBrk="1" hangingPunct="1"/>
            <a:r>
              <a:rPr lang="pt-BR" sz="2800" smtClean="0"/>
              <a:t>Linguagem C# é </a:t>
            </a:r>
            <a:r>
              <a:rPr lang="pt-BR" sz="2800" i="1" smtClean="0"/>
              <a:t>case sensitive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pt-BR" sz="2400" smtClean="0"/>
              <a:t>Ex.: </a:t>
            </a:r>
            <a:r>
              <a:rPr lang="pt-BR" sz="2400" smtClean="0">
                <a:solidFill>
                  <a:srgbClr val="FF0000"/>
                </a:solidFill>
              </a:rPr>
              <a:t>Main</a:t>
            </a:r>
            <a:r>
              <a:rPr lang="pt-BR" sz="2400" smtClean="0"/>
              <a:t> é diferente de </a:t>
            </a:r>
            <a:r>
              <a:rPr lang="pt-BR" sz="2400" smtClean="0">
                <a:solidFill>
                  <a:srgbClr val="FF0000"/>
                </a:solidFill>
              </a:rPr>
              <a:t>main</a:t>
            </a:r>
          </a:p>
          <a:p>
            <a:pPr lvl="1" eaLnBrk="1" hangingPunct="1">
              <a:buFont typeface="Wingdings" pitchFamily="2" charset="2"/>
              <a:buNone/>
            </a:pPr>
            <a:endParaRPr lang="pt-BR" sz="2400" smtClean="0"/>
          </a:p>
          <a:p>
            <a:pPr eaLnBrk="1" hangingPunct="1"/>
            <a:r>
              <a:rPr lang="pt-BR" sz="2800" smtClean="0"/>
              <a:t>Ambiente possui </a:t>
            </a:r>
            <a:r>
              <a:rPr lang="pt-BR" sz="2800" i="1" smtClean="0"/>
              <a:t>auto-complete</a:t>
            </a:r>
          </a:p>
          <a:p>
            <a:pPr eaLnBrk="1" hangingPunct="1"/>
            <a:endParaRPr lang="pt-BR" sz="2800" smtClean="0"/>
          </a:p>
        </p:txBody>
      </p:sp>
      <p:pic>
        <p:nvPicPr>
          <p:cNvPr id="3133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825" y="4149725"/>
            <a:ext cx="2665413" cy="2455863"/>
          </a:xfrm>
          <a:prstGeom prst="rect">
            <a:avLst/>
          </a:prstGeom>
          <a:noFill/>
          <a:ln w="28575">
            <a:solidFill>
              <a:srgbClr val="C0C0C0"/>
            </a:solidFill>
            <a:miter lim="800000"/>
            <a:headEnd/>
            <a:tailEnd/>
          </a:ln>
        </p:spPr>
      </p:pic>
      <p:sp>
        <p:nvSpPr>
          <p:cNvPr id="313349" name="AutoShape 5"/>
          <p:cNvSpPr>
            <a:spLocks noChangeArrowheads="1"/>
          </p:cNvSpPr>
          <p:nvPr/>
        </p:nvSpPr>
        <p:spPr bwMode="auto">
          <a:xfrm rot="5400000">
            <a:off x="2592388" y="4184650"/>
            <a:ext cx="1079500" cy="11525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/>
      <p:bldP spid="3133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C29089-310A-4F81-8DCB-B8A83C1A1744}" type="slidenum">
              <a:rPr lang="pt-BR" smtClean="0"/>
              <a:pPr/>
              <a:t>15</a:t>
            </a:fld>
            <a:endParaRPr lang="pt-BR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smtClean="0"/>
              <a:t>Nomes de variáveis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16113"/>
            <a:ext cx="8353425" cy="4464050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400" smtClean="0"/>
              <a:t>A atribuição de nomes a variáveis deve obedecer a critérios que tem por objetivo facilitar o entendimento do programa, facilitar futura manutenção e adequação ao C#. 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z="2000" smtClean="0"/>
              <a:t>Não pode conter caracteres especiais;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z="2000" smtClean="0"/>
              <a:t>De preferência, deve ter relação com o uso da variável;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z="2000" smtClean="0"/>
              <a:t>Iniciar com letra minúscula;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z="2000" smtClean="0"/>
              <a:t>Se o nome da variável é formada por mais de uma palavra, as demais palavras começam com letra maiúscula – exemplo “impostoDeRenda”.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4845F9-78EE-4A22-BB8A-EC9A5B8BE44C}" type="slidenum">
              <a:rPr lang="pt-BR" smtClean="0"/>
              <a:pPr/>
              <a:t>16</a:t>
            </a:fld>
            <a:endParaRPr lang="pt-BR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Programa 3 (novo projeto)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89138"/>
            <a:ext cx="8281987" cy="46799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800" smtClean="0"/>
              <a:t>Leia os dados de um funcionário e imprima na tela: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z="2400" smtClean="0"/>
              <a:t>Nome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z="2400" smtClean="0"/>
              <a:t>Idade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z="2400" smtClean="0"/>
              <a:t>Salário</a:t>
            </a:r>
          </a:p>
          <a:p>
            <a:pPr lvl="1" eaLnBrk="1" hangingPunct="1">
              <a:lnSpc>
                <a:spcPct val="120000"/>
              </a:lnSpc>
            </a:pPr>
            <a:endParaRPr lang="pt-BR" sz="2400" smtClean="0"/>
          </a:p>
          <a:p>
            <a:pPr lvl="1" eaLnBrk="1" hangingPunct="1">
              <a:lnSpc>
                <a:spcPct val="120000"/>
              </a:lnSpc>
            </a:pPr>
            <a:endParaRPr lang="pt-BR" sz="2400" smtClean="0"/>
          </a:p>
          <a:p>
            <a:pPr eaLnBrk="1" hangingPunct="1">
              <a:lnSpc>
                <a:spcPct val="120000"/>
              </a:lnSpc>
            </a:pPr>
            <a:endParaRPr lang="pt-BR" sz="2800" smtClean="0"/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708275"/>
            <a:ext cx="5183188" cy="30241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0C0E7A-AE11-44FA-8C4A-F31FD18D7BB5}" type="slidenum">
              <a:rPr lang="pt-BR" smtClean="0"/>
              <a:pPr/>
              <a:t>17</a:t>
            </a:fld>
            <a:endParaRPr lang="pt-BR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Alteração do Programa 3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16113"/>
            <a:ext cx="7772400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800" smtClean="0"/>
              <a:t>Altere o programa anterior de modo que o mesmo solicite os dados de um funcionário, seu índice de reajuste e imprima seu novo salário na tela: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z="2400" smtClean="0"/>
              <a:t>Nome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z="2400" smtClean="0"/>
              <a:t>Idade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z="2400" smtClean="0"/>
              <a:t>Salário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z="2400" smtClean="0"/>
              <a:t>Reajuste (%)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A30F46-EC4D-46D7-9676-481481BA7E5B}" type="slidenum">
              <a:rPr lang="pt-BR" smtClean="0"/>
              <a:pPr/>
              <a:t>18</a:t>
            </a:fld>
            <a:endParaRPr lang="pt-BR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Envio de exercícios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106613"/>
            <a:ext cx="7772400" cy="40259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dirty="0" smtClean="0"/>
              <a:t>Por favor, enviar para </a:t>
            </a:r>
            <a:r>
              <a:rPr lang="pt-BR" sz="2400" dirty="0" smtClean="0">
                <a:hlinkClick r:id="rId2"/>
              </a:rPr>
              <a:t>atividadescsharp@yahoo.com.br</a:t>
            </a:r>
            <a:endParaRPr lang="pt-BR" sz="2400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b="1" i="1" dirty="0" smtClean="0"/>
              <a:t>Assunto ou </a:t>
            </a:r>
            <a:r>
              <a:rPr lang="pt-BR" sz="2400" b="1" i="1" dirty="0" err="1" smtClean="0"/>
              <a:t>Subject</a:t>
            </a:r>
            <a:r>
              <a:rPr lang="pt-BR" sz="2400" b="1" i="1" dirty="0" smtClean="0"/>
              <a:t>:</a:t>
            </a:r>
            <a:r>
              <a:rPr lang="pt-BR" sz="2400" dirty="0" smtClean="0"/>
              <a:t> Programas 2 e 3 – Entrada e saída de dados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pt-BR" sz="2400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b="1" i="1" dirty="0" smtClean="0"/>
              <a:t>Identificação de atividades</a:t>
            </a:r>
            <a:r>
              <a:rPr lang="pt-BR" sz="2400" dirty="0" smtClean="0"/>
              <a:t>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dirty="0" smtClean="0"/>
              <a:t>FATEC – ADS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dirty="0" smtClean="0"/>
              <a:t>LP VIII – Prof. Grace – </a:t>
            </a:r>
            <a:r>
              <a:rPr lang="pt-BR" sz="2400" dirty="0" smtClean="0"/>
              <a:t>28/02/2018</a:t>
            </a:r>
            <a:endParaRPr lang="pt-BR" sz="2400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dirty="0" smtClean="0"/>
              <a:t>Nome: Fulano de Tal – Matricula: </a:t>
            </a:r>
            <a:r>
              <a:rPr lang="pt-BR" sz="2400" dirty="0" err="1" smtClean="0"/>
              <a:t>xxxxxx</a:t>
            </a:r>
            <a:r>
              <a:rPr lang="pt-BR" sz="2400" dirty="0" smtClean="0"/>
              <a:t>-x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B3B684-8307-430F-AD7B-13CAE5710A82}" type="slidenum">
              <a:rPr lang="pt-BR" smtClean="0"/>
              <a:pPr/>
              <a:t>2</a:t>
            </a:fld>
            <a:endParaRPr lang="pt-BR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sz="3600" dirty="0" smtClean="0"/>
              <a:t>Relembrando </a:t>
            </a:r>
            <a:r>
              <a:rPr lang="pt-BR" sz="3600" dirty="0" err="1" smtClean="0"/>
              <a:t>P.O.O.</a:t>
            </a:r>
            <a:endParaRPr lang="pt-BR" sz="3600" dirty="0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2017713"/>
            <a:ext cx="7772400" cy="701675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pt-BR" b="1" smtClean="0"/>
              <a:t>Uma classe é composta por: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827088" y="3068638"/>
            <a:ext cx="3457575" cy="280828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pt-BR" sz="2400"/>
              <a:t>Comportamentos ou operações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pt-BR" sz="2400"/>
              <a:t>Características ou atributos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pt-BR" sz="2400"/>
              <a:t>	(modelo)</a:t>
            </a:r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5219700" y="3068638"/>
            <a:ext cx="3600450" cy="280828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pt-BR" sz="2400"/>
              <a:t>Métodos ou funções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pt-BR" sz="2400"/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pt-BR" sz="2400"/>
              <a:t>Dados ou variáveis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pt-BR"/>
              <a:t>	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pt-BR" sz="2400"/>
              <a:t>	(implementação)</a:t>
            </a:r>
          </a:p>
        </p:txBody>
      </p:sp>
      <p:sp>
        <p:nvSpPr>
          <p:cNvPr id="31751" name="AutoShape 6"/>
          <p:cNvSpPr>
            <a:spLocks noChangeArrowheads="1"/>
          </p:cNvSpPr>
          <p:nvPr/>
        </p:nvSpPr>
        <p:spPr bwMode="auto">
          <a:xfrm>
            <a:off x="4356100" y="4149725"/>
            <a:ext cx="792163" cy="574675"/>
          </a:xfrm>
          <a:prstGeom prst="rightArrow">
            <a:avLst>
              <a:gd name="adj1" fmla="val 50000"/>
              <a:gd name="adj2" fmla="val 3446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A2256C-6B29-4DEC-A65A-9619F84CA8BE}" type="slidenum">
              <a:rPr lang="pt-BR" smtClean="0"/>
              <a:pPr/>
              <a:t>3</a:t>
            </a:fld>
            <a:endParaRPr lang="pt-BR" smtClean="0"/>
          </a:p>
        </p:txBody>
      </p:sp>
      <p:sp>
        <p:nvSpPr>
          <p:cNvPr id="3072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600" smtClean="0"/>
              <a:t>Relembrando P.O.O.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3446463" cy="3724275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pt-BR" sz="2400" smtClean="0"/>
              <a:t>Classe</a:t>
            </a:r>
          </a:p>
          <a:p>
            <a:pPr algn="ctr" eaLnBrk="1" hangingPunct="1">
              <a:buFont typeface="Wingdings" pitchFamily="2" charset="2"/>
              <a:buNone/>
            </a:pPr>
            <a:endParaRPr lang="pt-BR" sz="2400" smtClean="0"/>
          </a:p>
          <a:p>
            <a:pPr algn="ctr" eaLnBrk="1" hangingPunct="1">
              <a:buFont typeface="Wingdings" pitchFamily="2" charset="2"/>
              <a:buNone/>
            </a:pPr>
            <a:endParaRPr lang="pt-BR" sz="2400" smtClean="0"/>
          </a:p>
          <a:p>
            <a:pPr algn="ctr" eaLnBrk="1" hangingPunct="1">
              <a:buFont typeface="Wingdings" pitchFamily="2" charset="2"/>
              <a:buNone/>
            </a:pPr>
            <a:r>
              <a:rPr lang="pt-BR" sz="2400" smtClean="0"/>
              <a:t>Abstração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pt-BR" sz="2400" smtClean="0"/>
              <a:t>Molde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pt-BR" sz="2400" smtClean="0"/>
              <a:t>“Codifico apenas 1 vez”</a:t>
            </a:r>
          </a:p>
          <a:p>
            <a:pPr algn="ctr" eaLnBrk="1" hangingPunct="1">
              <a:buFont typeface="Wingdings" pitchFamily="2" charset="2"/>
              <a:buNone/>
            </a:pPr>
            <a:endParaRPr lang="pt-BR" sz="2400" smtClean="0"/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4511675" y="2349500"/>
            <a:ext cx="4381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2400"/>
              <a:t>Objeto</a:t>
            </a:r>
          </a:p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pt-BR" sz="2400"/>
          </a:p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pt-BR" sz="2400"/>
          </a:p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2400"/>
              <a:t>Concreto</a:t>
            </a:r>
          </a:p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2400"/>
              <a:t>Ocorrência real</a:t>
            </a:r>
          </a:p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2400"/>
              <a:t>“Instancio quantos precisar a partir de uma mesma classe”</a:t>
            </a:r>
          </a:p>
        </p:txBody>
      </p:sp>
      <p:sp>
        <p:nvSpPr>
          <p:cNvPr id="105477" name="AutoShape 5"/>
          <p:cNvSpPr>
            <a:spLocks noChangeArrowheads="1"/>
          </p:cNvSpPr>
          <p:nvPr/>
        </p:nvSpPr>
        <p:spPr bwMode="auto">
          <a:xfrm>
            <a:off x="2195513" y="3068638"/>
            <a:ext cx="647700" cy="57467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5478" name="AutoShape 6"/>
          <p:cNvSpPr>
            <a:spLocks noChangeArrowheads="1"/>
          </p:cNvSpPr>
          <p:nvPr/>
        </p:nvSpPr>
        <p:spPr bwMode="auto">
          <a:xfrm>
            <a:off x="6445250" y="3068638"/>
            <a:ext cx="647700" cy="57467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5479" name="Text Box 7"/>
          <p:cNvSpPr txBox="1">
            <a:spLocks noChangeArrowheads="1"/>
          </p:cNvSpPr>
          <p:nvPr/>
        </p:nvSpPr>
        <p:spPr bwMode="auto">
          <a:xfrm>
            <a:off x="3930650" y="2801938"/>
            <a:ext cx="6413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540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36194" name="Picture 2" descr="http://2.bp.blogspot.com/-WP0K6X2cuZk/TxSlEvAf-aI/AAAAAAAAB4I/WuFt7PlqQA4/s1600/Coloque+sua+forma+de+bolos+de+cabe%25C3%25A7a+para+baixo+para+fazer+a+massa+d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113" y="5397500"/>
            <a:ext cx="2260600" cy="1487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" name="Seta dobrada 9"/>
          <p:cNvSpPr/>
          <p:nvPr/>
        </p:nvSpPr>
        <p:spPr>
          <a:xfrm flipV="1">
            <a:off x="2268538" y="5229225"/>
            <a:ext cx="1079500" cy="1008063"/>
          </a:xfrm>
          <a:prstGeom prst="bentArrow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Seta dobrada 10"/>
          <p:cNvSpPr/>
          <p:nvPr/>
        </p:nvSpPr>
        <p:spPr>
          <a:xfrm flipH="1" flipV="1">
            <a:off x="5219700" y="5445125"/>
            <a:ext cx="1081088" cy="1008063"/>
          </a:xfrm>
          <a:prstGeom prst="bentArrow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/>
      <p:bldP spid="105476" grpId="0"/>
      <p:bldP spid="105477" grpId="0" animBg="1"/>
      <p:bldP spid="105478" grpId="0" animBg="1"/>
      <p:bldP spid="1054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5F02EA-499C-4632-AEDF-563AC4706588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Exemplo: dados em C#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2051050"/>
            <a:ext cx="7767638" cy="29622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800" smtClean="0"/>
              <a:t>Todos os tipos no C# podem ser considerados derivados de </a:t>
            </a:r>
            <a:r>
              <a:rPr lang="pt-BR" sz="2800" b="1" i="1" smtClean="0"/>
              <a:t>object</a:t>
            </a:r>
            <a:r>
              <a:rPr lang="pt-BR" sz="2800" smtClean="0"/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pt-BR" sz="2800" smtClean="0"/>
              <a:t>Isso quer dizer que mesmo os tipos simples têm propriedades (atributos) e métodos.</a:t>
            </a:r>
          </a:p>
          <a:p>
            <a:pPr eaLnBrk="1" hangingPunct="1">
              <a:lnSpc>
                <a:spcPct val="120000"/>
              </a:lnSpc>
            </a:pPr>
            <a:r>
              <a:rPr lang="pt-BR" sz="2800" smtClean="0"/>
              <a:t>Exemplo:</a:t>
            </a: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1979613" y="4989513"/>
            <a:ext cx="5051425" cy="14351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>
              <a:lnSpc>
                <a:spcPct val="120000"/>
              </a:lnSpc>
            </a:pPr>
            <a:r>
              <a:rPr lang="pt-BR" sz="2400" b="1">
                <a:latin typeface="Courier New" pitchFamily="49" charset="0"/>
              </a:rPr>
              <a:t>int N = 10;</a:t>
            </a:r>
          </a:p>
          <a:p>
            <a:pPr lvl="1">
              <a:lnSpc>
                <a:spcPct val="120000"/>
              </a:lnSpc>
            </a:pPr>
            <a:r>
              <a:rPr lang="pt-BR" sz="2400" b="1">
                <a:latin typeface="Courier New" pitchFamily="49" charset="0"/>
              </a:rPr>
              <a:t>string S = N.ToString();</a:t>
            </a:r>
          </a:p>
          <a:p>
            <a:pPr lvl="1">
              <a:lnSpc>
                <a:spcPct val="120000"/>
              </a:lnSpc>
            </a:pPr>
            <a:r>
              <a:rPr lang="pt-BR" sz="2400" b="1">
                <a:latin typeface="Courier New" pitchFamily="49" charset="0"/>
              </a:rPr>
              <a:t>Console.WriteLine(S);</a:t>
            </a:r>
            <a:endParaRPr lang="pt-BR" sz="2400">
              <a:latin typeface="Courier New" pitchFamily="49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198813" y="4305300"/>
            <a:ext cx="4541837" cy="1211263"/>
            <a:chOff x="1746" y="2712"/>
            <a:chExt cx="2861" cy="763"/>
          </a:xfrm>
        </p:grpSpPr>
        <p:sp>
          <p:nvSpPr>
            <p:cNvPr id="32778" name="Oval 6"/>
            <p:cNvSpPr>
              <a:spLocks noChangeArrowheads="1"/>
            </p:cNvSpPr>
            <p:nvPr/>
          </p:nvSpPr>
          <p:spPr bwMode="auto">
            <a:xfrm>
              <a:off x="1746" y="3203"/>
              <a:ext cx="363" cy="27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32779" name="Line 7"/>
            <p:cNvSpPr>
              <a:spLocks noChangeShapeType="1"/>
            </p:cNvSpPr>
            <p:nvPr/>
          </p:nvSpPr>
          <p:spPr bwMode="auto">
            <a:xfrm flipV="1">
              <a:off x="2064" y="2931"/>
              <a:ext cx="907" cy="31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780" name="Text Box 8"/>
            <p:cNvSpPr txBox="1">
              <a:spLocks noChangeArrowheads="1"/>
            </p:cNvSpPr>
            <p:nvPr/>
          </p:nvSpPr>
          <p:spPr bwMode="auto">
            <a:xfrm>
              <a:off x="3003" y="2712"/>
              <a:ext cx="16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solidFill>
                    <a:srgbClr val="FF0000"/>
                  </a:solidFill>
                </a:rPr>
                <a:t>Objeto do tipo int</a:t>
              </a:r>
            </a:p>
          </p:txBody>
        </p:sp>
      </p:grpSp>
      <p:sp>
        <p:nvSpPr>
          <p:cNvPr id="314377" name="Line 9"/>
          <p:cNvSpPr>
            <a:spLocks noChangeShapeType="1"/>
          </p:cNvSpPr>
          <p:nvPr/>
        </p:nvSpPr>
        <p:spPr bwMode="auto">
          <a:xfrm>
            <a:off x="4500563" y="5876925"/>
            <a:ext cx="22320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14380" name="Line 12"/>
          <p:cNvSpPr>
            <a:spLocks noChangeShapeType="1"/>
          </p:cNvSpPr>
          <p:nvPr/>
        </p:nvSpPr>
        <p:spPr bwMode="auto">
          <a:xfrm flipV="1">
            <a:off x="6443663" y="5013325"/>
            <a:ext cx="792162" cy="576263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pt-BR"/>
          </a:p>
        </p:txBody>
      </p:sp>
      <p:sp>
        <p:nvSpPr>
          <p:cNvPr id="314381" name="Text Box 13"/>
          <p:cNvSpPr txBox="1">
            <a:spLocks noChangeArrowheads="1"/>
          </p:cNvSpPr>
          <p:nvPr/>
        </p:nvSpPr>
        <p:spPr bwMode="auto">
          <a:xfrm>
            <a:off x="7308850" y="4724400"/>
            <a:ext cx="16811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>
                <a:solidFill>
                  <a:srgbClr val="FF0000"/>
                </a:solidFill>
              </a:rPr>
              <a:t>Chamada a um método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7" grpId="0" animBg="1"/>
      <p:bldP spid="314380" grpId="0" animBg="1"/>
      <p:bldP spid="3143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A36FDF-3F18-4CC2-989C-5A141B603DC7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Dados primitivos são objetos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s-UY" smtClean="0"/>
          </a:p>
        </p:txBody>
      </p:sp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7763" y="1916113"/>
            <a:ext cx="6850062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04A3F1-2FFE-4CD0-8FE3-2EF40E591D38}" type="slidenum">
              <a:rPr lang="pt-BR" smtClean="0"/>
              <a:pPr/>
              <a:t>6</a:t>
            </a:fld>
            <a:endParaRPr lang="pt-BR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X Programa</a:t>
            </a:r>
          </a:p>
        </p:txBody>
      </p:sp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2133600"/>
            <a:ext cx="5832475" cy="4175125"/>
          </a:xfrm>
          <a:prstGeom prst="rect">
            <a:avLst/>
          </a:prstGeom>
          <a:noFill/>
          <a:ln w="25400">
            <a:solidFill>
              <a:srgbClr val="969696"/>
            </a:solidFill>
            <a:miter lim="800000"/>
            <a:headEnd/>
            <a:tailEnd/>
          </a:ln>
        </p:spPr>
      </p:pic>
      <p:sp>
        <p:nvSpPr>
          <p:cNvPr id="307204" name="Rectangle 4"/>
          <p:cNvSpPr>
            <a:spLocks noChangeArrowheads="1"/>
          </p:cNvSpPr>
          <p:nvPr/>
        </p:nvSpPr>
        <p:spPr bwMode="auto">
          <a:xfrm>
            <a:off x="1116013" y="3933825"/>
            <a:ext cx="5111750" cy="22320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6372225" y="3544888"/>
            <a:ext cx="2447925" cy="262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30000"/>
              </a:spcBef>
              <a:buFontTx/>
              <a:buChar char="•"/>
            </a:pPr>
            <a:r>
              <a:rPr lang="pt-BR" sz="2000" b="1">
                <a:solidFill>
                  <a:srgbClr val="FF0000"/>
                </a:solidFill>
              </a:rPr>
              <a:t>Todo programa é uma classe.</a:t>
            </a:r>
          </a:p>
          <a:p>
            <a:pPr>
              <a:lnSpc>
                <a:spcPct val="110000"/>
              </a:lnSpc>
              <a:spcBef>
                <a:spcPct val="30000"/>
              </a:spcBef>
              <a:buFontTx/>
              <a:buChar char="•"/>
            </a:pPr>
            <a:r>
              <a:rPr lang="pt-BR" sz="2000" b="1">
                <a:solidFill>
                  <a:srgbClr val="FF0000"/>
                </a:solidFill>
              </a:rPr>
              <a:t>Toda classe é um programa?</a:t>
            </a:r>
          </a:p>
          <a:p>
            <a:pPr>
              <a:lnSpc>
                <a:spcPct val="110000"/>
              </a:lnSpc>
              <a:spcBef>
                <a:spcPct val="30000"/>
              </a:spcBef>
              <a:buFontTx/>
              <a:buChar char="•"/>
            </a:pPr>
            <a:r>
              <a:rPr lang="pt-BR" sz="2000" b="1">
                <a:solidFill>
                  <a:srgbClr val="FF0000"/>
                </a:solidFill>
              </a:rPr>
              <a:t>Como sei que esta classe é um programa?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4" grpId="0" animBg="1"/>
      <p:bldP spid="30720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BDDD2D-C006-4D2B-93E4-0643C4B40E27}" type="slidenum">
              <a:rPr lang="pt-BR" smtClean="0"/>
              <a:pPr/>
              <a:t>7</a:t>
            </a:fld>
            <a:endParaRPr lang="pt-BR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Consigo executá-lo?</a:t>
            </a:r>
          </a:p>
        </p:txBody>
      </p:sp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1916113"/>
            <a:ext cx="6192837" cy="1571625"/>
          </a:xfrm>
          <a:prstGeom prst="rect">
            <a:avLst/>
          </a:prstGeom>
          <a:noFill/>
          <a:ln w="22225">
            <a:solidFill>
              <a:srgbClr val="969696"/>
            </a:solidFill>
            <a:miter lim="800000"/>
            <a:headEnd/>
            <a:tailEnd/>
          </a:ln>
        </p:spPr>
      </p:pic>
      <p:pic>
        <p:nvPicPr>
          <p:cNvPr id="3584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913" y="3716338"/>
            <a:ext cx="6192837" cy="29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6" name="Oval 5"/>
          <p:cNvSpPr>
            <a:spLocks noChangeArrowheads="1"/>
          </p:cNvSpPr>
          <p:nvPr/>
        </p:nvSpPr>
        <p:spPr bwMode="auto">
          <a:xfrm>
            <a:off x="5219700" y="2492375"/>
            <a:ext cx="1655763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Saída de Dados</a:t>
            </a:r>
          </a:p>
        </p:txBody>
      </p:sp>
      <p:sp>
        <p:nvSpPr>
          <p:cNvPr id="6147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2017712"/>
            <a:ext cx="7993137" cy="472365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sz="2800" b="1" dirty="0" smtClean="0"/>
              <a:t>Classe Console</a:t>
            </a:r>
            <a:r>
              <a:rPr lang="pt-BR" sz="2800" dirty="0" smtClean="0"/>
              <a:t>: Responsável por entrada e saída de dados via console (</a:t>
            </a:r>
            <a:r>
              <a:rPr lang="pt-BR" sz="2800" dirty="0" err="1" smtClean="0"/>
              <a:t>prompt</a:t>
            </a:r>
            <a:r>
              <a:rPr lang="pt-BR" sz="2800" dirty="0" smtClean="0"/>
              <a:t>).</a:t>
            </a:r>
          </a:p>
          <a:p>
            <a:pPr lvl="1">
              <a:spcBef>
                <a:spcPts val="1200"/>
              </a:spcBef>
            </a:pPr>
            <a:r>
              <a:rPr lang="pt-BR" sz="2400" dirty="0" smtClean="0"/>
              <a:t>Console.</a:t>
            </a:r>
            <a:r>
              <a:rPr lang="pt-BR" sz="2400" b="1" dirty="0" err="1" smtClean="0"/>
              <a:t>Write</a:t>
            </a:r>
            <a:r>
              <a:rPr lang="pt-BR" sz="2400" b="1" dirty="0" smtClean="0"/>
              <a:t>( )</a:t>
            </a:r>
            <a:r>
              <a:rPr lang="pt-BR" sz="2400" dirty="0" smtClean="0"/>
              <a:t>: Converte os parâmetros para </a:t>
            </a:r>
            <a:r>
              <a:rPr lang="pt-BR" sz="2400" i="1" dirty="0" smtClean="0"/>
              <a:t>string</a:t>
            </a:r>
            <a:r>
              <a:rPr lang="pt-BR" sz="2400" dirty="0" smtClean="0"/>
              <a:t> para escrever na janela de console;</a:t>
            </a:r>
          </a:p>
          <a:p>
            <a:pPr lvl="1">
              <a:spcBef>
                <a:spcPts val="1200"/>
              </a:spcBef>
            </a:pPr>
            <a:r>
              <a:rPr lang="pt-BR" sz="2400" dirty="0" smtClean="0"/>
              <a:t>Console.</a:t>
            </a:r>
            <a:r>
              <a:rPr lang="pt-BR" sz="2400" b="1" dirty="0" err="1" smtClean="0"/>
              <a:t>WriteLine</a:t>
            </a:r>
            <a:r>
              <a:rPr lang="pt-BR" sz="2400" b="1" dirty="0" smtClean="0"/>
              <a:t>( )</a:t>
            </a:r>
            <a:r>
              <a:rPr lang="pt-BR" sz="2400" dirty="0" smtClean="0"/>
              <a:t>: Assim como o anterior, escreve os valores na tela, e em seguida avança uma linha;</a:t>
            </a:r>
          </a:p>
          <a:p>
            <a:pPr lvl="1">
              <a:spcBef>
                <a:spcPts val="1200"/>
              </a:spcBef>
            </a:pPr>
            <a:r>
              <a:rPr lang="pt-BR" sz="2400" b="1" dirty="0" smtClean="0"/>
              <a:t>Dúvida</a:t>
            </a:r>
            <a:r>
              <a:rPr lang="pt-BR" sz="2400" dirty="0" smtClean="0"/>
              <a:t>: Console é classe ou objeto? </a:t>
            </a:r>
          </a:p>
          <a:p>
            <a:pPr lvl="1">
              <a:spcBef>
                <a:spcPts val="1200"/>
              </a:spcBef>
            </a:pPr>
            <a:r>
              <a:rPr lang="pt-BR" sz="2400" dirty="0" smtClean="0"/>
              <a:t>Como podemos acionar método sem instanciar objeto?</a:t>
            </a:r>
          </a:p>
          <a:p>
            <a:pPr lvl="1">
              <a:spcBef>
                <a:spcPts val="1200"/>
              </a:spcBef>
            </a:pPr>
            <a:endParaRPr lang="pt-BR" sz="2400" dirty="0" smtClean="0"/>
          </a:p>
        </p:txBody>
      </p:sp>
      <p:sp>
        <p:nvSpPr>
          <p:cNvPr id="6148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8D6B2E-8275-476D-AA71-C638589E38F2}" type="slidenum">
              <a:rPr lang="pt-BR" smtClean="0"/>
              <a:pPr/>
              <a:t>8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5A9475-7361-46D9-AE20-C38099E03FAE}" type="slidenum">
              <a:rPr lang="pt-BR" smtClean="0"/>
              <a:pPr/>
              <a:t>9</a:t>
            </a:fld>
            <a:endParaRPr lang="pt-BR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Métodos Estáticos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060575"/>
            <a:ext cx="7705725" cy="4537075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pt-BR" sz="2400" b="1" smtClean="0"/>
              <a:t>Métodos Estáticos</a:t>
            </a:r>
            <a:r>
              <a:rPr lang="pt-BR" sz="2400" smtClean="0"/>
              <a:t>:</a:t>
            </a:r>
          </a:p>
          <a:p>
            <a:pPr lvl="1" eaLnBrk="1" hangingPunct="1">
              <a:lnSpc>
                <a:spcPct val="105000"/>
              </a:lnSpc>
            </a:pPr>
            <a:r>
              <a:rPr lang="pt-BR" sz="2400" smtClean="0"/>
              <a:t>Não necessitam de objeto (instância de classe) para serem invocados;</a:t>
            </a:r>
          </a:p>
          <a:p>
            <a:pPr lvl="1" eaLnBrk="1" hangingPunct="1">
              <a:lnSpc>
                <a:spcPct val="105000"/>
              </a:lnSpc>
            </a:pPr>
            <a:r>
              <a:rPr lang="pt-BR" sz="2400" smtClean="0"/>
              <a:t>São invocados a partir da </a:t>
            </a:r>
            <a:r>
              <a:rPr lang="pt-BR" sz="2400" b="1" i="1" smtClean="0">
                <a:solidFill>
                  <a:srgbClr val="FF0000"/>
                </a:solidFill>
              </a:rPr>
              <a:t>classe;</a:t>
            </a:r>
            <a:r>
              <a:rPr lang="pt-BR" sz="2400" smtClean="0"/>
              <a:t> </a:t>
            </a:r>
          </a:p>
          <a:p>
            <a:pPr lvl="1" eaLnBrk="1" hangingPunct="1">
              <a:lnSpc>
                <a:spcPct val="105000"/>
              </a:lnSpc>
            </a:pPr>
            <a:endParaRPr lang="pt-BR" sz="2400" smtClean="0"/>
          </a:p>
          <a:p>
            <a:pPr eaLnBrk="1" hangingPunct="1">
              <a:lnSpc>
                <a:spcPct val="105000"/>
              </a:lnSpc>
            </a:pPr>
            <a:r>
              <a:rPr lang="pt-BR" sz="2400" b="1" smtClean="0"/>
              <a:t>Exemplos:</a:t>
            </a:r>
          </a:p>
          <a:p>
            <a:pPr lvl="1" eaLnBrk="1" hangingPunct="1">
              <a:lnSpc>
                <a:spcPct val="105000"/>
              </a:lnSpc>
            </a:pPr>
            <a:r>
              <a:rPr lang="pt-BR" sz="2400" smtClean="0"/>
              <a:t>S = Console.</a:t>
            </a:r>
            <a:r>
              <a:rPr lang="pt-BR" sz="2400" b="1" smtClean="0"/>
              <a:t>ReadLine( );</a:t>
            </a:r>
          </a:p>
          <a:p>
            <a:pPr lvl="1" eaLnBrk="1" hangingPunct="1">
              <a:lnSpc>
                <a:spcPct val="105000"/>
              </a:lnSpc>
            </a:pPr>
            <a:r>
              <a:rPr lang="pt-BR" sz="2400" smtClean="0"/>
              <a:t>Console.</a:t>
            </a:r>
            <a:r>
              <a:rPr lang="pt-BR" sz="2400" b="1" smtClean="0"/>
              <a:t>WriteLine(</a:t>
            </a:r>
            <a:r>
              <a:rPr lang="pt-BR" sz="2400" smtClean="0"/>
              <a:t>S</a:t>
            </a:r>
            <a:r>
              <a:rPr lang="pt-BR" sz="2400" b="1" smtClean="0"/>
              <a:t>);</a:t>
            </a:r>
          </a:p>
          <a:p>
            <a:pPr lvl="1" eaLnBrk="1" hangingPunct="1">
              <a:lnSpc>
                <a:spcPct val="105000"/>
              </a:lnSpc>
            </a:pPr>
            <a:r>
              <a:rPr lang="pt-BR" sz="2400" smtClean="0"/>
              <a:t>X = int.</a:t>
            </a:r>
            <a:r>
              <a:rPr lang="pt-BR" sz="2400" b="1" smtClean="0"/>
              <a:t>Parse(</a:t>
            </a:r>
            <a:r>
              <a:rPr lang="pt-BR" sz="2400" smtClean="0"/>
              <a:t>S</a:t>
            </a:r>
            <a:r>
              <a:rPr lang="pt-BR" sz="2400" b="1" smtClean="0"/>
              <a:t>);</a:t>
            </a:r>
            <a:endParaRPr lang="pt-BR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|17.7"/>
</p:tagLst>
</file>

<file path=ppt/theme/theme1.xml><?xml version="1.0" encoding="utf-8"?>
<a:theme xmlns:a="http://schemas.openxmlformats.org/drawingml/2006/main" name="Geométrico">
  <a:themeElements>
    <a:clrScheme name="Geométrico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Geométric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eométrico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étrico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étrico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1028</TotalTime>
  <Words>566</Words>
  <Application>Microsoft Office PowerPoint</Application>
  <PresentationFormat>Apresentação na tela (4:3)</PresentationFormat>
  <Paragraphs>135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Geométrico</vt:lpstr>
      <vt:lpstr>Introdução a Visual C#</vt:lpstr>
      <vt:lpstr>Relembrando P.O.O.</vt:lpstr>
      <vt:lpstr>Relembrando P.O.O.</vt:lpstr>
      <vt:lpstr>Exemplo: dados em C#</vt:lpstr>
      <vt:lpstr>Dados primitivos são objetos</vt:lpstr>
      <vt:lpstr>Classe X Programa</vt:lpstr>
      <vt:lpstr>Consigo executá-lo?</vt:lpstr>
      <vt:lpstr>Saída de Dados</vt:lpstr>
      <vt:lpstr>Métodos Estáticos</vt:lpstr>
      <vt:lpstr>Entrada de Dados</vt:lpstr>
      <vt:lpstr>Método Parse( )</vt:lpstr>
      <vt:lpstr>Programa 2 (novo projeto)</vt:lpstr>
      <vt:lpstr>Exemplo: Tipo Double</vt:lpstr>
      <vt:lpstr>Outros detalhes</vt:lpstr>
      <vt:lpstr>Nomes de variáveis</vt:lpstr>
      <vt:lpstr>Programa 3 (novo projeto)</vt:lpstr>
      <vt:lpstr>Alteração do Programa 3</vt:lpstr>
      <vt:lpstr>Envio de exercícios</vt:lpstr>
    </vt:vector>
  </TitlesOfParts>
  <Company>Outgrow / Lukiano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Encapsulamento e construtores</dc:title>
  <dc:creator>Grace</dc:creator>
  <cp:lastModifiedBy>Grace Borges</cp:lastModifiedBy>
  <cp:revision>247</cp:revision>
  <dcterms:created xsi:type="dcterms:W3CDTF">2008-07-15T02:11:57Z</dcterms:created>
  <dcterms:modified xsi:type="dcterms:W3CDTF">2018-02-28T14:28:49Z</dcterms:modified>
</cp:coreProperties>
</file>