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301" r:id="rId2"/>
    <p:sldId id="434" r:id="rId3"/>
    <p:sldId id="435" r:id="rId4"/>
    <p:sldId id="436" r:id="rId5"/>
    <p:sldId id="437" r:id="rId6"/>
    <p:sldId id="439" r:id="rId7"/>
    <p:sldId id="440" r:id="rId8"/>
    <p:sldId id="441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26" r:id="rId23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9A88FD45-49CA-400C-B1F6-3A8EDD7E7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5F4B93F7-437C-4D88-BA3A-65CC89ED99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2F7078-7F62-43A7-BD48-F3DE38D477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C660-1073-4DDF-952D-BDDF74672B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BE5C6-3C2A-49D4-BE3A-E545A05FC0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17BE8-E250-47EE-B712-2D847848EB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9060-FC93-4F9A-B04F-C5820A7CB2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C568E-14D8-4552-88D8-B16B76A411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8572-CE75-44EC-AB90-3DABD89D97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B729-5AE3-4187-98E3-09DF4971C4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3FC59-A0AB-4FB1-B91E-5EB15EF400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CC064-3A19-46C3-937C-315663AD93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93297-80DA-41D7-B135-933EEA9A9A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18763D-9FD1-4811-9F7D-1A99C00AA2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a Visual C#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Aula </a:t>
            </a:r>
            <a:r>
              <a:rPr lang="pt-BR" dirty="0" smtClean="0"/>
              <a:t>03</a:t>
            </a:r>
            <a:endParaRPr lang="pt-BR" dirty="0" smtClean="0"/>
          </a:p>
          <a:p>
            <a:pPr eaLnBrk="1" hangingPunct="1"/>
            <a:r>
              <a:rPr lang="pt-BR" dirty="0" smtClean="0"/>
              <a:t>Tipos de Dados - </a:t>
            </a:r>
            <a:r>
              <a:rPr lang="pt-BR" dirty="0" err="1" smtClean="0"/>
              <a:t>Casting</a:t>
            </a:r>
            <a:endParaRPr lang="pt-BR" dirty="0" smtClean="0"/>
          </a:p>
          <a:p>
            <a:pPr eaLnBrk="1" hangingPunct="1"/>
            <a:r>
              <a:rPr lang="pt-BR" dirty="0" smtClean="0"/>
              <a:t>Aplicação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157387-2D33-4C58-B2B6-8800595B38EF}" type="slidenum">
              <a:rPr lang="pt-BR" smtClean="0"/>
              <a:pPr/>
              <a:t>10</a:t>
            </a:fld>
            <a:endParaRPr lang="pt-BR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060575"/>
            <a:ext cx="7200900" cy="441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Novo projeto</a:t>
            </a:r>
          </a:p>
        </p:txBody>
      </p:sp>
      <p:sp>
        <p:nvSpPr>
          <p:cNvPr id="324612" name="Oval 4"/>
          <p:cNvSpPr>
            <a:spLocks noChangeArrowheads="1"/>
          </p:cNvSpPr>
          <p:nvPr/>
        </p:nvSpPr>
        <p:spPr bwMode="auto">
          <a:xfrm>
            <a:off x="1116013" y="2997200"/>
            <a:ext cx="1223962" cy="9366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4613" name="Oval 5"/>
          <p:cNvSpPr>
            <a:spLocks noChangeArrowheads="1"/>
          </p:cNvSpPr>
          <p:nvPr/>
        </p:nvSpPr>
        <p:spPr bwMode="auto">
          <a:xfrm>
            <a:off x="1835150" y="5661025"/>
            <a:ext cx="1873250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nimBg="1"/>
      <p:bldP spid="3246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96D376-524E-43C1-A202-12AC8D3B9C09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Programa Fácil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071688"/>
            <a:ext cx="7686675" cy="4459287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325636" name="Oval 4"/>
          <p:cNvSpPr>
            <a:spLocks noChangeArrowheads="1"/>
          </p:cNvSpPr>
          <p:nvPr/>
        </p:nvSpPr>
        <p:spPr bwMode="auto">
          <a:xfrm>
            <a:off x="395288" y="2492375"/>
            <a:ext cx="2160587" cy="41052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5637" name="Oval 5"/>
          <p:cNvSpPr>
            <a:spLocks noChangeArrowheads="1"/>
          </p:cNvSpPr>
          <p:nvPr/>
        </p:nvSpPr>
        <p:spPr bwMode="auto">
          <a:xfrm>
            <a:off x="6084888" y="4941888"/>
            <a:ext cx="2374900" cy="16557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25638" name="Oval 6"/>
          <p:cNvSpPr>
            <a:spLocks noChangeArrowheads="1"/>
          </p:cNvSpPr>
          <p:nvPr/>
        </p:nvSpPr>
        <p:spPr bwMode="auto">
          <a:xfrm>
            <a:off x="6227763" y="3141663"/>
            <a:ext cx="1873250" cy="11509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nimBg="1"/>
      <p:bldP spid="325637" grpId="0" animBg="1"/>
      <p:bldP spid="3256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A84E6F-E721-463C-A2F5-C8C98B45EF40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Aplicação Windows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5256212" cy="4435475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800" smtClean="0"/>
              <a:t>Ao criarmos uma aplicação Windows, automaticamente é criado: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Um arquivo para programa principal – classe Program (Program.cs)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Um arquivo para o Form – classe Form1 (Form1.cs)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963" y="2205038"/>
            <a:ext cx="3014662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6661" name="Oval 5"/>
          <p:cNvSpPr>
            <a:spLocks noChangeArrowheads="1"/>
          </p:cNvSpPr>
          <p:nvPr/>
        </p:nvSpPr>
        <p:spPr bwMode="auto">
          <a:xfrm>
            <a:off x="6084888" y="3357563"/>
            <a:ext cx="151130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23850" y="6197600"/>
            <a:ext cx="8351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b="1">
                <a:solidFill>
                  <a:srgbClr val="FF0000"/>
                </a:solidFill>
              </a:rPr>
              <a:t>Em qual classe será criado o método Main()???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1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CB39CD-B9B6-4C0E-BE2F-C715A7106D41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Programa Principal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076450"/>
            <a:ext cx="6840537" cy="4521200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5150" y="3067050"/>
            <a:ext cx="7178675" cy="3168650"/>
            <a:chOff x="1156" y="1932"/>
            <a:chExt cx="4522" cy="1996"/>
          </a:xfrm>
        </p:grpSpPr>
        <p:sp>
          <p:nvSpPr>
            <p:cNvPr id="12295" name="Oval 5"/>
            <p:cNvSpPr>
              <a:spLocks noChangeArrowheads="1"/>
            </p:cNvSpPr>
            <p:nvPr/>
          </p:nvSpPr>
          <p:spPr bwMode="auto">
            <a:xfrm>
              <a:off x="1156" y="3294"/>
              <a:ext cx="4037" cy="63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 flipV="1">
              <a:off x="2971" y="2478"/>
              <a:ext cx="589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2880" y="1932"/>
              <a:ext cx="279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Código criado automaticamente</a:t>
              </a:r>
            </a:p>
            <a:p>
              <a:r>
                <a:rPr lang="pt-BR" sz="2400">
                  <a:solidFill>
                    <a:srgbClr val="FF0000"/>
                  </a:solidFill>
                </a:rPr>
                <a:t>Cria e exibe o Form</a:t>
              </a:r>
            </a:p>
          </p:txBody>
        </p:sp>
      </p:grpSp>
      <p:sp>
        <p:nvSpPr>
          <p:cNvPr id="9" name="Elipse 8"/>
          <p:cNvSpPr/>
          <p:nvPr/>
        </p:nvSpPr>
        <p:spPr>
          <a:xfrm>
            <a:off x="1403350" y="3429000"/>
            <a:ext cx="3097213" cy="504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02EC9-5009-4022-A452-A7E02B3915E6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pt-BR" sz="4000" smtClean="0"/>
              <a:t>Caixa de Ferramentas (Toolbox)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7538" y="2205038"/>
            <a:ext cx="4183062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Usada para inserir componentes no Form.</a:t>
            </a:r>
          </a:p>
          <a:p>
            <a:pPr eaLnBrk="1" hangingPunct="1">
              <a:lnSpc>
                <a:spcPct val="120000"/>
              </a:lnSpc>
            </a:pPr>
            <a:endParaRPr lang="pt-BR" sz="2800" smtClean="0"/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Exemplos: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Button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Label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TextBox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133600"/>
            <a:ext cx="2941637" cy="40322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D3555D-EED3-49E8-8750-C72FF213AE72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Propriedades dos componentes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060575"/>
            <a:ext cx="3671887" cy="36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97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2060575"/>
            <a:ext cx="29845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9750" y="1989138"/>
            <a:ext cx="5184775" cy="2232025"/>
            <a:chOff x="340" y="1253"/>
            <a:chExt cx="3266" cy="1406"/>
          </a:xfrm>
        </p:grpSpPr>
        <p:sp>
          <p:nvSpPr>
            <p:cNvPr id="14344" name="Oval 6"/>
            <p:cNvSpPr>
              <a:spLocks noChangeArrowheads="1"/>
            </p:cNvSpPr>
            <p:nvPr/>
          </p:nvSpPr>
          <p:spPr bwMode="auto">
            <a:xfrm>
              <a:off x="340" y="1253"/>
              <a:ext cx="2495" cy="4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5" name="Line 7"/>
            <p:cNvSpPr>
              <a:spLocks noChangeShapeType="1"/>
            </p:cNvSpPr>
            <p:nvPr/>
          </p:nvSpPr>
          <p:spPr bwMode="auto">
            <a:xfrm>
              <a:off x="2517" y="1616"/>
              <a:ext cx="1089" cy="104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850" y="5919788"/>
            <a:ext cx="83518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>
                <a:solidFill>
                  <a:srgbClr val="FF0000"/>
                </a:solidFill>
              </a:rPr>
              <a:t>Os componentes Form1, label1 e button1 são objetos ou classes? </a:t>
            </a:r>
          </a:p>
          <a:p>
            <a:pPr algn="ctr"/>
            <a:r>
              <a:rPr lang="pt-BR" sz="2000">
                <a:solidFill>
                  <a:srgbClr val="FF0000"/>
                </a:solidFill>
              </a:rPr>
              <a:t>Qual a diferença entre a propriedade </a:t>
            </a:r>
            <a:r>
              <a:rPr lang="pt-BR" sz="2000" b="1">
                <a:solidFill>
                  <a:srgbClr val="FF0000"/>
                </a:solidFill>
              </a:rPr>
              <a:t>name</a:t>
            </a:r>
            <a:r>
              <a:rPr lang="pt-BR" sz="2000">
                <a:solidFill>
                  <a:srgbClr val="FF0000"/>
                </a:solidFill>
              </a:rPr>
              <a:t> e </a:t>
            </a:r>
            <a:r>
              <a:rPr lang="pt-BR" sz="2000" b="1">
                <a:solidFill>
                  <a:srgbClr val="FF0000"/>
                </a:solidFill>
              </a:rPr>
              <a:t>text</a:t>
            </a:r>
            <a:r>
              <a:rPr lang="pt-BR" sz="20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7D209B-AEE7-4472-93CF-98740C26E795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Nomes de componentes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280400" cy="4506912"/>
          </a:xfrm>
          <a:noFill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800" smtClean="0"/>
              <a:t>Critérios de identificação do componente: facilita o entendimento do programa, sua futura manutenção e adequação ao C#.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Não pode conter caracteres especiais;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Deve iniciar por letra minúscula e, se o nome do componente é formado por mais de uma palavra, as demais palavras começam com letra maiúscula;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6EC46B-80B9-4604-BD0B-48BF92510907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Nomes de componentes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280400" cy="4506912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smtClean="0"/>
              <a:t>Deve ter relação com o objetivo do componente;</a:t>
            </a:r>
          </a:p>
          <a:p>
            <a:pPr eaLnBrk="1" hangingPunct="1">
              <a:lnSpc>
                <a:spcPct val="110000"/>
              </a:lnSpc>
            </a:pPr>
            <a:r>
              <a:rPr lang="pt-BR" sz="2800" smtClean="0"/>
              <a:t>Sugestão: usar as três primeiras letras para identificar o tipo de componente.</a:t>
            </a:r>
          </a:p>
          <a:p>
            <a:pPr eaLnBrk="1" hangingPunct="1">
              <a:lnSpc>
                <a:spcPct val="110000"/>
              </a:lnSpc>
            </a:pPr>
            <a:r>
              <a:rPr lang="pt-BR" sz="2800" smtClean="0"/>
              <a:t>Exemplos: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Botão de comando :	btn – “btnClickMe”.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Label : 			lbl – “lblMensagem”. 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Caixa de Texto:	txt – “txtContaClicks”.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Botão de Opção:	opt – “optSimOuNao”.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DFAEB5-B69A-4162-A913-9BF95E0C0E71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Altere as Propriedades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1638" y="1800225"/>
            <a:ext cx="4743450" cy="407670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pt-BR" sz="2800" smtClean="0"/>
              <a:t>Form;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Text = Programa Fácil</a:t>
            </a:r>
          </a:p>
          <a:p>
            <a:pPr eaLnBrk="1" hangingPunct="1">
              <a:spcBef>
                <a:spcPts val="300"/>
              </a:spcBef>
            </a:pPr>
            <a:r>
              <a:rPr lang="pt-BR" sz="2800" smtClean="0"/>
              <a:t>Label: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Name = lblNumCliques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Text = Número de Cliques</a:t>
            </a:r>
          </a:p>
          <a:p>
            <a:pPr eaLnBrk="1" hangingPunct="1">
              <a:spcBef>
                <a:spcPts val="300"/>
              </a:spcBef>
            </a:pPr>
            <a:r>
              <a:rPr lang="pt-BR" sz="2800" smtClean="0"/>
              <a:t>TextBox: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Name = txtContaCliques</a:t>
            </a:r>
          </a:p>
          <a:p>
            <a:pPr eaLnBrk="1" hangingPunct="1">
              <a:spcBef>
                <a:spcPts val="300"/>
              </a:spcBef>
            </a:pPr>
            <a:r>
              <a:rPr lang="pt-BR" sz="2800" smtClean="0"/>
              <a:t>Button: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Name = btnCliqueMe</a:t>
            </a:r>
          </a:p>
          <a:p>
            <a:pPr lvl="1" eaLnBrk="1" hangingPunct="1">
              <a:spcBef>
                <a:spcPts val="300"/>
              </a:spcBef>
            </a:pPr>
            <a:r>
              <a:rPr lang="pt-BR" sz="2400" smtClean="0"/>
              <a:t>Text = Clique-me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276475"/>
            <a:ext cx="3529012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ector de seta reta 10"/>
          <p:cNvCxnSpPr/>
          <p:nvPr/>
        </p:nvCxnSpPr>
        <p:spPr>
          <a:xfrm flipH="1">
            <a:off x="2124075" y="2133600"/>
            <a:ext cx="2160588" cy="287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2195513" y="2997200"/>
            <a:ext cx="2160587" cy="287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2195513" y="3933825"/>
            <a:ext cx="2089150" cy="287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 flipV="1">
            <a:off x="2195513" y="4797425"/>
            <a:ext cx="2089150" cy="287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DE9E9C-4542-4AEC-AF1B-B410F77E7033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Codificando o Form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989138"/>
            <a:ext cx="8497888" cy="18716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b="1" dirty="0" smtClean="0"/>
              <a:t>Duplo </a:t>
            </a:r>
            <a:r>
              <a:rPr lang="pt-BR" sz="2400" b="1" dirty="0" smtClean="0"/>
              <a:t>clique </a:t>
            </a:r>
            <a:r>
              <a:rPr lang="pt-BR" sz="2400" dirty="0" smtClean="0"/>
              <a:t>no botão </a:t>
            </a:r>
            <a:r>
              <a:rPr lang="pt-BR" sz="2400" dirty="0" err="1" smtClean="0"/>
              <a:t>btnCliqueMe</a:t>
            </a:r>
            <a:r>
              <a:rPr lang="pt-BR" sz="2400" smtClean="0"/>
              <a:t>: </a:t>
            </a:r>
            <a:r>
              <a:rPr lang="pt-BR" sz="2400" dirty="0" smtClean="0"/>
              <a:t>visualizamos o código associado ao Form.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Automaticamente é criado o cabeçalho para o </a:t>
            </a:r>
            <a:r>
              <a:rPr lang="pt-BR" sz="2400" b="1" dirty="0" smtClean="0"/>
              <a:t>método</a:t>
            </a:r>
            <a:r>
              <a:rPr lang="pt-BR" sz="2400" dirty="0" smtClean="0"/>
              <a:t> associado ao </a:t>
            </a:r>
            <a:r>
              <a:rPr lang="pt-BR" sz="2400" b="1" dirty="0" smtClean="0"/>
              <a:t>evento clique </a:t>
            </a:r>
            <a:r>
              <a:rPr lang="pt-BR" sz="2400" dirty="0" smtClean="0"/>
              <a:t>do botão. 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933825"/>
            <a:ext cx="5256213" cy="264795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0113" y="5127625"/>
            <a:ext cx="7418387" cy="1254125"/>
            <a:chOff x="929" y="2912"/>
            <a:chExt cx="4673" cy="1062"/>
          </a:xfrm>
        </p:grpSpPr>
        <p:sp>
          <p:nvSpPr>
            <p:cNvPr id="18441" name="Oval 6"/>
            <p:cNvSpPr>
              <a:spLocks noChangeArrowheads="1"/>
            </p:cNvSpPr>
            <p:nvPr/>
          </p:nvSpPr>
          <p:spPr bwMode="auto">
            <a:xfrm>
              <a:off x="929" y="3248"/>
              <a:ext cx="2994" cy="72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4319" y="2912"/>
              <a:ext cx="128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Completamos o código</a:t>
              </a:r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 flipV="1">
              <a:off x="3606" y="3067"/>
              <a:ext cx="771" cy="31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2" name="Conector reto 11"/>
          <p:cNvCxnSpPr/>
          <p:nvPr/>
        </p:nvCxnSpPr>
        <p:spPr>
          <a:xfrm>
            <a:off x="1042988" y="5589588"/>
            <a:ext cx="482441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5940425" y="3925888"/>
            <a:ext cx="28082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 i="1">
                <a:solidFill>
                  <a:srgbClr val="FF0000"/>
                </a:solidFill>
              </a:rPr>
              <a:t>E se o contador fosse inicializado dentro do método?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AB8870D-4C65-4AA1-AD10-6519E96E92E7}" type="slidenum">
              <a:rPr lang="pt-BR" sz="2600" b="1">
                <a:solidFill>
                  <a:schemeClr val="bg1"/>
                </a:solidFill>
              </a:rPr>
              <a:pPr/>
              <a:t>2</a:t>
            </a:fld>
            <a:endParaRPr lang="pt-BR" sz="2600" b="1">
              <a:solidFill>
                <a:schemeClr val="bg1"/>
              </a:solidFill>
            </a:endParaRPr>
          </a:p>
        </p:txBody>
      </p:sp>
      <p:sp>
        <p:nvSpPr>
          <p:cNvPr id="16387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Conversão de valores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2071688"/>
            <a:ext cx="7858125" cy="42862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400" smtClean="0"/>
              <a:t>Alguns tipos de dados, que possuem compatibilidade permitem uma conversão direta entre eles.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400" smtClean="0"/>
              <a:t>Exemplos de conversões diretas: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000" smtClean="0"/>
              <a:t>De float para double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000" smtClean="0"/>
              <a:t>De int para float ou double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000" smtClean="0"/>
              <a:t>De char para int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</a:pPr>
            <a:r>
              <a:rPr lang="pt-BR" sz="2400" smtClean="0"/>
              <a:t>Exemplo: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pt-BR" sz="2000" smtClean="0"/>
              <a:t>int i = 7; 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pt-BR" sz="2000" smtClean="0"/>
              <a:t>double d = i;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pt-BR" sz="2000" smtClean="0"/>
              <a:t>Console.WriteLine (" d: " + d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B47EA-6C64-4065-B3B3-82CFA3E9A908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Eventos associados a componentes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5183187" cy="4681538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pt-BR" sz="2400" dirty="0" smtClean="0"/>
              <a:t>Componentes possuem eventos associados a eles.</a:t>
            </a:r>
          </a:p>
          <a:p>
            <a:pPr eaLnBrk="1" hangingPunct="1">
              <a:lnSpc>
                <a:spcPct val="114000"/>
              </a:lnSpc>
            </a:pPr>
            <a:r>
              <a:rPr lang="pt-BR" sz="2400" dirty="0" smtClean="0"/>
              <a:t>Tais eventos são específicos para cada tipo de componente</a:t>
            </a:r>
          </a:p>
          <a:p>
            <a:pPr marL="342900" lvl="1" indent="-342900" eaLnBrk="1" hangingPunct="1">
              <a:lnSpc>
                <a:spcPct val="114000"/>
              </a:lnSpc>
              <a:buClr>
                <a:schemeClr val="folHlink"/>
              </a:buClr>
              <a:buSzPct val="60000"/>
            </a:pPr>
            <a:r>
              <a:rPr lang="pt-BR" sz="2400" dirty="0" smtClean="0"/>
              <a:t>No caso do botão, o </a:t>
            </a:r>
            <a:r>
              <a:rPr lang="pt-BR" sz="2400" b="1" dirty="0" err="1" smtClean="0"/>
              <a:t>Click</a:t>
            </a:r>
            <a:r>
              <a:rPr lang="pt-BR" sz="2400" dirty="0" smtClean="0"/>
              <a:t> é o mais utilizado.</a:t>
            </a:r>
          </a:p>
          <a:p>
            <a:pPr marL="342900" lvl="1" indent="-342900" eaLnBrk="1" hangingPunct="1">
              <a:lnSpc>
                <a:spcPct val="114000"/>
              </a:lnSpc>
              <a:buClr>
                <a:schemeClr val="folHlink"/>
              </a:buClr>
              <a:buSzPct val="60000"/>
            </a:pPr>
            <a:r>
              <a:rPr lang="pt-BR" sz="2400" dirty="0" smtClean="0"/>
              <a:t>Podemos ter instruções associadas a ocorrência desses eventos a partir das necessidades do programa.</a:t>
            </a:r>
          </a:p>
        </p:txBody>
      </p:sp>
      <p:pic>
        <p:nvPicPr>
          <p:cNvPr id="3379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2205038"/>
            <a:ext cx="3313112" cy="3090862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  <p:sp>
        <p:nvSpPr>
          <p:cNvPr id="337925" name="Line 5"/>
          <p:cNvSpPr>
            <a:spLocks noChangeShapeType="1"/>
          </p:cNvSpPr>
          <p:nvPr/>
        </p:nvSpPr>
        <p:spPr bwMode="auto">
          <a:xfrm flipV="1">
            <a:off x="5364163" y="2924175"/>
            <a:ext cx="107950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37926" name="Oval 6"/>
          <p:cNvSpPr>
            <a:spLocks noChangeArrowheads="1"/>
          </p:cNvSpPr>
          <p:nvPr/>
        </p:nvSpPr>
        <p:spPr bwMode="auto">
          <a:xfrm>
            <a:off x="5580063" y="3716338"/>
            <a:ext cx="3024187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5" grpId="0" animBg="1"/>
      <p:bldP spid="3379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F262E-BF5E-4E28-9B28-1775BC8B4A2F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6 - Contador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7175" y="2017713"/>
            <a:ext cx="4887913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Codificar um contador de Cliques;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Altere as propriedades da tela para aumentar a fonte e alinhamento dos componentes.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Instruções completas para a atividade na apostila - pág. 6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133600"/>
            <a:ext cx="3217863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A30F46-EC4D-46D7-9676-481481BA7E5B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Por favor, enviar para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Programas de 4 até 6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LP VIII – Prof. Grace – </a:t>
            </a:r>
            <a:r>
              <a:rPr lang="pt-BR" sz="2400" dirty="0" smtClean="0"/>
              <a:t>07/03/2018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D329E-6727-4523-A8C1-F7223B964B95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17411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6CA92F8-C74E-4DAB-A956-C698F405F41F}" type="slidenum">
              <a:rPr lang="pt-BR" sz="2600" b="1">
                <a:solidFill>
                  <a:schemeClr val="bg1"/>
                </a:solidFill>
                <a:latin typeface="Arial" charset="0"/>
              </a:rPr>
              <a:pPr/>
              <a:t>3</a:t>
            </a:fld>
            <a:endParaRPr lang="pt-BR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412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Casting – Conversão entre tipos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003425"/>
            <a:ext cx="8208963" cy="437832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pt-BR" sz="2800" smtClean="0"/>
              <a:t>Entretanto,  inverso nem sempre é possível ao tentarmos fazer uma atribuição direta.</a:t>
            </a:r>
          </a:p>
          <a:p>
            <a:pPr eaLnBrk="1" hangingPunct="1">
              <a:lnSpc>
                <a:spcPct val="105000"/>
              </a:lnSpc>
            </a:pPr>
            <a:r>
              <a:rPr lang="pt-BR" sz="2800" smtClean="0"/>
              <a:t>Nesses casos é preciso uma conversão entre tipos (casting).</a:t>
            </a:r>
          </a:p>
          <a:p>
            <a:pPr eaLnBrk="1" hangingPunct="1">
              <a:lnSpc>
                <a:spcPct val="105000"/>
              </a:lnSpc>
            </a:pPr>
            <a:r>
              <a:rPr lang="pt-BR" sz="2800" smtClean="0"/>
              <a:t>Para atribuir tipos com </a:t>
            </a:r>
            <a:r>
              <a:rPr lang="pt-BR" sz="2800" b="1" smtClean="0"/>
              <a:t>maior capacidade </a:t>
            </a:r>
            <a:r>
              <a:rPr lang="pt-BR" sz="2800" smtClean="0"/>
              <a:t>para uma variável com </a:t>
            </a:r>
            <a:r>
              <a:rPr lang="pt-BR" sz="2800" b="1" smtClean="0"/>
              <a:t>menor capacidade </a:t>
            </a:r>
            <a:r>
              <a:rPr lang="pt-BR" sz="2800" smtClean="0"/>
              <a:t>esta conversão deve ser explícita.</a:t>
            </a:r>
          </a:p>
          <a:p>
            <a:pPr eaLnBrk="1" hangingPunct="1">
              <a:lnSpc>
                <a:spcPct val="105000"/>
              </a:lnSpc>
            </a:pPr>
            <a:r>
              <a:rPr lang="pt-BR" sz="2800" smtClean="0"/>
              <a:t>No caso contrário, o casting é implícito.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D4B4E1-956B-41AE-AACA-AA7FFDCEB713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8435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AA178CF-B312-4EA6-AB04-D599CF5030BB}" type="slidenum">
              <a:rPr lang="pt-BR" sz="2600" b="1">
                <a:solidFill>
                  <a:schemeClr val="bg1"/>
                </a:solidFill>
                <a:latin typeface="Arial" charset="0"/>
              </a:rPr>
              <a:pPr/>
              <a:t>4</a:t>
            </a:fld>
            <a:endParaRPr lang="pt-BR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Casting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916113"/>
            <a:ext cx="8208962" cy="4608512"/>
          </a:xfrm>
        </p:spPr>
        <p:txBody>
          <a:bodyPr/>
          <a:lstStyle/>
          <a:p>
            <a:pPr eaLnBrk="1" hangingPunct="1"/>
            <a:r>
              <a:rPr lang="pt-BR" sz="2800" smtClean="0"/>
              <a:t>No exemplo abaixo, um valor real é armazenado em uma variável inteira usando casting.</a:t>
            </a:r>
          </a:p>
          <a:p>
            <a:pPr eaLnBrk="1" hangingPunct="1"/>
            <a:r>
              <a:rPr lang="pt-BR" sz="2800" smtClean="0"/>
              <a:t>Exemplo: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double d = 3.17;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int i = d; 				// erro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int i = </a:t>
            </a:r>
            <a:r>
              <a:rPr lang="pt-BR" sz="2400" smtClean="0">
                <a:solidFill>
                  <a:srgbClr val="FF0000"/>
                </a:solidFill>
              </a:rPr>
              <a:t>(int)</a:t>
            </a:r>
            <a:r>
              <a:rPr lang="pt-BR" sz="2400" smtClean="0"/>
              <a:t> d;  			// casting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Console.WriteLine (" i: " + i 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400" smtClean="0"/>
              <a:t>d = i;   				// casting implícito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400" smtClean="0"/>
              <a:t>Console.WriteLine (" d: " + d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FC9776-5811-4F2C-A6F4-619F7A115F23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9459" name="Espaço Reservado para Número de Slide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49B931F-AC0C-4BA3-A735-4CAA57AFBA83}" type="slidenum">
              <a:rPr lang="pt-BR" sz="2600" b="1">
                <a:solidFill>
                  <a:schemeClr val="bg1"/>
                </a:solidFill>
                <a:latin typeface="Arial" charset="0"/>
              </a:rPr>
              <a:pPr/>
              <a:t>5</a:t>
            </a:fld>
            <a:endParaRPr lang="pt-BR" sz="2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460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Mais exemplos de casting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916113"/>
            <a:ext cx="8197850" cy="4595812"/>
          </a:xfrm>
        </p:spPr>
        <p:txBody>
          <a:bodyPr/>
          <a:lstStyle/>
          <a:p>
            <a:pPr eaLnBrk="1" hangingPunct="1"/>
            <a:r>
              <a:rPr lang="pt-BR" sz="2800" smtClean="0"/>
              <a:t>Tipos float não podem armazenar double.</a:t>
            </a:r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z="2800" smtClean="0"/>
              <a:t>É necessário fazer casting.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float x = 0.0;		// erro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float x = 0.0f;		// conversão para float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2400" smtClean="0"/>
          </a:p>
          <a:p>
            <a:pPr eaLnBrk="1" hangingPunct="1"/>
            <a:r>
              <a:rPr lang="pt-BR" sz="2800" smtClean="0"/>
              <a:t>Outro exemplo: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double d = 5;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float f = 3;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float x = f + </a:t>
            </a:r>
            <a:r>
              <a:rPr lang="pt-BR" sz="2400" smtClean="0">
                <a:solidFill>
                  <a:srgbClr val="FF0000"/>
                </a:solidFill>
              </a:rPr>
              <a:t>(float)</a:t>
            </a:r>
            <a:r>
              <a:rPr lang="pt-BR" sz="2400" smtClean="0"/>
              <a:t> 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C6BA9-87F2-4730-9FC3-DDC6C934EC5C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04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031163" cy="45545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Um elevador de carga tem capacidade para x kg e precisa elevar y kg de areia.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Escreva uma aplicação C# que leia dois floats, x e y, e apresente na tela o número de viagens para o elevador completar sua tarefa.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Exemplo:</a:t>
            </a:r>
          </a:p>
          <a:p>
            <a:pPr lvl="1" eaLnBrk="1" hangingPunct="1"/>
            <a:r>
              <a:rPr lang="pt-BR" sz="2000" smtClean="0"/>
              <a:t>Capacidade: 100 kg</a:t>
            </a:r>
          </a:p>
          <a:p>
            <a:pPr lvl="1" eaLnBrk="1" hangingPunct="1"/>
            <a:r>
              <a:rPr lang="pt-BR" sz="2000" smtClean="0"/>
              <a:t>Carga: 300 kg </a:t>
            </a:r>
            <a:r>
              <a:rPr lang="pt-BR" sz="2000" smtClean="0">
                <a:sym typeface="Wingdings" pitchFamily="2" charset="2"/>
              </a:rPr>
              <a:t> </a:t>
            </a:r>
            <a:r>
              <a:rPr lang="pt-BR" sz="2000" smtClean="0"/>
              <a:t>3 viagens</a:t>
            </a:r>
          </a:p>
          <a:p>
            <a:pPr lvl="1" eaLnBrk="1" hangingPunct="1"/>
            <a:r>
              <a:rPr lang="pt-BR" sz="2000" smtClean="0"/>
              <a:t>Carga: 310 kg </a:t>
            </a:r>
            <a:r>
              <a:rPr lang="pt-BR" sz="2000" smtClean="0">
                <a:sym typeface="Wingdings" pitchFamily="2" charset="2"/>
              </a:rPr>
              <a:t> 3,1 viagens?  4 viagens</a:t>
            </a:r>
          </a:p>
          <a:p>
            <a:pPr eaLnBrk="1" hangingPunct="1">
              <a:lnSpc>
                <a:spcPct val="120000"/>
              </a:lnSpc>
            </a:pP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26B1CD-1C15-4148-BD10-A775C8865140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05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989138"/>
            <a:ext cx="8204200" cy="4403725"/>
          </a:xfrm>
        </p:spPr>
        <p:txBody>
          <a:bodyPr/>
          <a:lstStyle/>
          <a:p>
            <a:pPr eaLnBrk="1" hangingPunct="1"/>
            <a:r>
              <a:rPr lang="pt-BR" sz="2800" smtClean="0"/>
              <a:t>Resolva o mesmo exercício do elevador, agora para um elevador convencional com:</a:t>
            </a:r>
          </a:p>
          <a:p>
            <a:pPr lvl="1" eaLnBrk="1" hangingPunct="1"/>
            <a:r>
              <a:rPr lang="pt-BR" sz="2400" smtClean="0"/>
              <a:t>Capacidade para x kg;</a:t>
            </a:r>
          </a:p>
          <a:p>
            <a:pPr lvl="1" eaLnBrk="1" hangingPunct="1"/>
            <a:r>
              <a:rPr lang="pt-BR" sz="2400" smtClean="0"/>
              <a:t>Para levar n pessoas;</a:t>
            </a:r>
          </a:p>
          <a:p>
            <a:pPr lvl="1" eaLnBrk="1" hangingPunct="1"/>
            <a:r>
              <a:rPr lang="pt-BR" sz="2400" smtClean="0"/>
              <a:t>Considere todas as pessoas com peso z;</a:t>
            </a:r>
          </a:p>
          <a:p>
            <a:pPr eaLnBrk="1" hangingPunct="1"/>
            <a:r>
              <a:rPr lang="pt-BR" sz="2800" smtClean="0"/>
              <a:t>Exemplo:</a:t>
            </a:r>
          </a:p>
          <a:p>
            <a:pPr lvl="1" eaLnBrk="1" hangingPunct="1"/>
            <a:r>
              <a:rPr lang="pt-BR" sz="2400" smtClean="0"/>
              <a:t>Capacidade: 100 kg</a:t>
            </a:r>
          </a:p>
          <a:p>
            <a:pPr lvl="1" eaLnBrk="1" hangingPunct="1"/>
            <a:r>
              <a:rPr lang="pt-BR" sz="2400" smtClean="0"/>
              <a:t>3 pessoas de 60kg</a:t>
            </a:r>
          </a:p>
          <a:p>
            <a:pPr lvl="1" eaLnBrk="1" hangingPunct="1"/>
            <a:r>
              <a:rPr lang="pt-BR" sz="2400" smtClean="0"/>
              <a:t>Quantas viagens???</a:t>
            </a:r>
          </a:p>
        </p:txBody>
      </p:sp>
      <p:pic>
        <p:nvPicPr>
          <p:cNvPr id="21509" name="Picture 4" descr="MC900217866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75" y="4508500"/>
            <a:ext cx="1801813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AC09C4-2966-40AE-A4F2-781854BA76AB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Aplicações Windows </a:t>
            </a:r>
            <a:r>
              <a:rPr lang="pt-BR" dirty="0" err="1" smtClean="0"/>
              <a:t>Forms</a:t>
            </a:r>
            <a:endParaRPr lang="pt-BR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76871"/>
            <a:ext cx="8270875" cy="3855641"/>
          </a:xfrm>
        </p:spPr>
        <p:txBody>
          <a:bodyPr/>
          <a:lstStyle/>
          <a:p>
            <a:pPr eaLnBrk="1" hangingPunct="1"/>
            <a:r>
              <a:rPr lang="pt-BR" sz="2800" dirty="0" smtClean="0"/>
              <a:t>Componentes Visuais: </a:t>
            </a:r>
            <a:r>
              <a:rPr lang="pt-BR" sz="2800" dirty="0" err="1" smtClean="0"/>
              <a:t>Label</a:t>
            </a:r>
            <a:r>
              <a:rPr lang="pt-BR" sz="2800" dirty="0" smtClean="0"/>
              <a:t>, </a:t>
            </a:r>
            <a:r>
              <a:rPr lang="pt-BR" sz="2800" dirty="0" err="1" smtClean="0"/>
              <a:t>TextBox</a:t>
            </a:r>
            <a:r>
              <a:rPr lang="pt-BR" sz="2800" dirty="0" smtClean="0"/>
              <a:t>, Button</a:t>
            </a:r>
          </a:p>
          <a:p>
            <a:pPr lvl="1" eaLnBrk="1" hangingPunct="1"/>
            <a:r>
              <a:rPr lang="pt-BR" sz="2400" dirty="0" smtClean="0"/>
              <a:t>Propriedades</a:t>
            </a:r>
          </a:p>
          <a:p>
            <a:pPr lvl="1" eaLnBrk="1" hangingPunct="1"/>
            <a:r>
              <a:rPr lang="pt-BR" sz="2400" dirty="0" smtClean="0"/>
              <a:t>Eventos</a:t>
            </a:r>
          </a:p>
          <a:p>
            <a:pPr eaLnBrk="1" hangingPunct="1"/>
            <a:r>
              <a:rPr lang="pt-BR" sz="2800" dirty="0" smtClean="0"/>
              <a:t>Métodos associados a eventos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BBC778-B9FC-491E-A96F-79DF34732EB5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Aplicação Windows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420887"/>
            <a:ext cx="8199512" cy="3711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dirty="0" smtClean="0"/>
              <a:t>Inicie um novo projeto: File / </a:t>
            </a:r>
            <a:r>
              <a:rPr lang="pt-BR" sz="2800" dirty="0" err="1" smtClean="0"/>
              <a:t>New</a:t>
            </a:r>
            <a:r>
              <a:rPr lang="pt-BR" sz="2800" dirty="0" smtClean="0"/>
              <a:t> Project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dirty="0" smtClean="0"/>
              <a:t>Selecione “Windows </a:t>
            </a:r>
            <a:r>
              <a:rPr lang="pt-BR" sz="2800" dirty="0" err="1" smtClean="0"/>
              <a:t>Form</a:t>
            </a:r>
            <a:r>
              <a:rPr lang="pt-BR" sz="2800" dirty="0" smtClean="0"/>
              <a:t> Application”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dirty="0" smtClean="0"/>
              <a:t>Mude o nome (</a:t>
            </a:r>
            <a:r>
              <a:rPr lang="pt-BR" sz="2800" dirty="0" err="1" smtClean="0"/>
              <a:t>Name</a:t>
            </a:r>
            <a:r>
              <a:rPr lang="pt-BR" sz="2800" dirty="0" smtClean="0"/>
              <a:t>) do projeto para “</a:t>
            </a:r>
            <a:r>
              <a:rPr lang="pt-BR" sz="2800" dirty="0" err="1" smtClean="0"/>
              <a:t>WFAProgramaFacil</a:t>
            </a:r>
            <a:r>
              <a:rPr lang="pt-BR" sz="2800" dirty="0" smtClean="0"/>
              <a:t>” e dê um </a:t>
            </a:r>
            <a:r>
              <a:rPr lang="pt-BR" sz="2800" dirty="0" err="1" smtClean="0"/>
              <a:t>click</a:t>
            </a:r>
            <a:r>
              <a:rPr lang="pt-BR" sz="2800" dirty="0" smtClean="0"/>
              <a:t> no botão OK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762</Words>
  <Application>Microsoft Office PowerPoint</Application>
  <PresentationFormat>Apresentação na tela (4:3)</PresentationFormat>
  <Paragraphs>153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Geométrico</vt:lpstr>
      <vt:lpstr>Introdução a Visual C#</vt:lpstr>
      <vt:lpstr>Conversão de valores</vt:lpstr>
      <vt:lpstr>Casting – Conversão entre tipos</vt:lpstr>
      <vt:lpstr>Casting</vt:lpstr>
      <vt:lpstr>Mais exemplos de casting</vt:lpstr>
      <vt:lpstr>Atividade 04</vt:lpstr>
      <vt:lpstr>Atividade 05</vt:lpstr>
      <vt:lpstr>Aplicações Windows Forms</vt:lpstr>
      <vt:lpstr>Aplicação Windows</vt:lpstr>
      <vt:lpstr>Novo projeto</vt:lpstr>
      <vt:lpstr>Programa Fácil</vt:lpstr>
      <vt:lpstr>Aplicação Windows</vt:lpstr>
      <vt:lpstr>Programa Principal</vt:lpstr>
      <vt:lpstr>Caixa de Ferramentas (Toolbox)</vt:lpstr>
      <vt:lpstr>Propriedades dos componentes</vt:lpstr>
      <vt:lpstr>Nomes de componentes</vt:lpstr>
      <vt:lpstr>Nomes de componentes</vt:lpstr>
      <vt:lpstr>Altere as Propriedades</vt:lpstr>
      <vt:lpstr>Codificando o Form</vt:lpstr>
      <vt:lpstr>Eventos associados a componentes</vt:lpstr>
      <vt:lpstr>Atividade 6 - Contador</vt:lpstr>
      <vt:lpstr>Envio de exercícios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246</cp:revision>
  <dcterms:created xsi:type="dcterms:W3CDTF">2008-07-15T02:11:57Z</dcterms:created>
  <dcterms:modified xsi:type="dcterms:W3CDTF">2018-03-07T17:12:24Z</dcterms:modified>
</cp:coreProperties>
</file>