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301" r:id="rId2"/>
    <p:sldId id="472" r:id="rId3"/>
    <p:sldId id="473" r:id="rId4"/>
    <p:sldId id="474" r:id="rId5"/>
    <p:sldId id="475" r:id="rId6"/>
    <p:sldId id="452" r:id="rId7"/>
    <p:sldId id="453" r:id="rId8"/>
    <p:sldId id="440" r:id="rId9"/>
    <p:sldId id="442" r:id="rId10"/>
    <p:sldId id="446" r:id="rId11"/>
    <p:sldId id="463" r:id="rId12"/>
    <p:sldId id="441" r:id="rId13"/>
    <p:sldId id="460" r:id="rId14"/>
    <p:sldId id="454" r:id="rId15"/>
    <p:sldId id="443" r:id="rId16"/>
    <p:sldId id="456" r:id="rId17"/>
    <p:sldId id="457" r:id="rId18"/>
    <p:sldId id="458" r:id="rId19"/>
    <p:sldId id="459" r:id="rId20"/>
    <p:sldId id="461" r:id="rId21"/>
    <p:sldId id="466" r:id="rId22"/>
    <p:sldId id="467" r:id="rId23"/>
    <p:sldId id="468" r:id="rId24"/>
    <p:sldId id="469" r:id="rId25"/>
    <p:sldId id="471" r:id="rId26"/>
    <p:sldId id="455" r:id="rId27"/>
    <p:sldId id="476" r:id="rId28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4B6DE0BE-FB2B-45C2-8470-B95572BDEF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C794A570-4C75-4EE0-A5C4-683E240D25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997A1C3-9D27-4EC0-A0CF-A5A53D92FC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A4D2F-4F72-4484-9C76-1CF084D6EC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C41D-98B7-48C4-AE7D-0559EDC5E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5A321-7B88-4C72-AFAF-B2856FEEFC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13B3-B6C0-468B-8322-64362E45A3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2B8C7-2101-457E-9740-CA2E87F34B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5B73C-9FF1-4210-9468-BD924EED10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6D07-C711-46D6-8ECD-4D95C1B42C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E13D-A662-41FD-908C-03D354EE2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D2610-09F4-43FD-A2FA-A89935EE53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0628D-742C-4508-91BA-AC7FC4DD28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5AF88F9-3BA8-4EAA-9B41-5FAA496476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-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04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E021F-AFC4-4BA4-9BBC-AA526BE303F2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btnSoma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4464050" cy="29527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pt-BR" smtClean="0"/>
              <a:t>Aba </a:t>
            </a:r>
            <a:r>
              <a:rPr lang="pt-BR" i="1" smtClean="0"/>
              <a:t>Events</a:t>
            </a:r>
            <a:r>
              <a:rPr lang="pt-BR" smtClean="0"/>
              <a:t>: </a:t>
            </a:r>
          </a:p>
          <a:p>
            <a:pPr lvl="1" eaLnBrk="1" hangingPunct="1">
              <a:spcBef>
                <a:spcPct val="30000"/>
              </a:spcBef>
            </a:pPr>
            <a:r>
              <a:rPr lang="pt-BR" smtClean="0"/>
              <a:t>No caso do botão, o </a:t>
            </a:r>
            <a:r>
              <a:rPr lang="pt-BR" b="1" smtClean="0"/>
              <a:t>Click</a:t>
            </a:r>
            <a:r>
              <a:rPr lang="pt-BR" smtClean="0"/>
              <a:t> é o mais utilizado.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65375"/>
            <a:ext cx="399573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/>
          <p:nvPr/>
        </p:nvCxnSpPr>
        <p:spPr>
          <a:xfrm flipH="1">
            <a:off x="6084888" y="1341438"/>
            <a:ext cx="1582737" cy="15113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4427538" y="5229225"/>
            <a:ext cx="3457575" cy="10795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A3AC00-C8C0-4A79-B083-3C5CC3E139DD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Botão soma (btnSoma)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205038"/>
            <a:ext cx="4681538" cy="40322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800" dirty="0" smtClean="0"/>
              <a:t>Como codificar evento </a:t>
            </a:r>
            <a:r>
              <a:rPr lang="pt-BR" sz="2800" b="1" i="1" dirty="0" err="1" smtClean="0"/>
              <a:t>click</a:t>
            </a:r>
            <a:r>
              <a:rPr lang="pt-BR" sz="2800" dirty="0" smtClean="0"/>
              <a:t>?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dirty="0" smtClean="0"/>
              <a:t>Duplo clique no botão: Cria um método associado ao evento </a:t>
            </a:r>
            <a:r>
              <a:rPr lang="pt-BR" sz="2400" i="1" dirty="0" err="1" smtClean="0"/>
              <a:t>Click</a:t>
            </a:r>
            <a:r>
              <a:rPr lang="pt-BR" sz="2400" dirty="0" smtClean="0"/>
              <a:t> do botão.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sz="2400" dirty="0" smtClean="0"/>
              <a:t>Outra forma:  duplo clique no espaço em branco ao lado do evento;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365375"/>
            <a:ext cx="399573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 flipH="1">
            <a:off x="8027988" y="2276475"/>
            <a:ext cx="541337" cy="19446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A3CE5-CA05-43DD-99AF-33E715B563D9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 btnSoma_Click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038" y="2130425"/>
            <a:ext cx="723741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3573463"/>
            <a:ext cx="7418387" cy="2447925"/>
            <a:chOff x="929" y="2912"/>
            <a:chExt cx="4673" cy="1062"/>
          </a:xfrm>
        </p:grpSpPr>
        <p:sp>
          <p:nvSpPr>
            <p:cNvPr id="25606" name="Oval 5"/>
            <p:cNvSpPr>
              <a:spLocks noChangeArrowheads="1"/>
            </p:cNvSpPr>
            <p:nvPr/>
          </p:nvSpPr>
          <p:spPr bwMode="auto">
            <a:xfrm>
              <a:off x="929" y="3248"/>
              <a:ext cx="2994" cy="7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4319" y="2912"/>
              <a:ext cx="128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Codifique!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 flipV="1">
              <a:off x="3606" y="3067"/>
              <a:ext cx="771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A0AB96-07D0-4E45-8B4A-1C2AF574ED5A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Codifique o Botão Limpa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420938"/>
            <a:ext cx="66262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3644900"/>
            <a:ext cx="331152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3348038" y="2708275"/>
            <a:ext cx="5434012" cy="2622550"/>
            <a:chOff x="2109" y="1706"/>
            <a:chExt cx="3423" cy="1652"/>
          </a:xfrm>
        </p:grpSpPr>
        <p:sp>
          <p:nvSpPr>
            <p:cNvPr id="26631" name="Oval 6"/>
            <p:cNvSpPr>
              <a:spLocks noChangeArrowheads="1"/>
            </p:cNvSpPr>
            <p:nvPr/>
          </p:nvSpPr>
          <p:spPr bwMode="auto">
            <a:xfrm>
              <a:off x="3334" y="3067"/>
              <a:ext cx="2198" cy="2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H="1" flipV="1">
              <a:off x="2109" y="1706"/>
              <a:ext cx="1336" cy="142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A0DB7-2A1F-4670-92E9-EEB96BA777A8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Eventos para caixa de texto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203722"/>
            <a:ext cx="5616624" cy="446563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pt-BR" sz="2800" dirty="0" smtClean="0"/>
              <a:t>Exemplo: componente </a:t>
            </a:r>
            <a:r>
              <a:rPr lang="pt-BR" sz="2800" b="1" dirty="0" smtClean="0"/>
              <a:t>txtN1</a:t>
            </a:r>
            <a:r>
              <a:rPr lang="pt-BR" sz="2800" dirty="0" smtClean="0"/>
              <a:t>:</a:t>
            </a:r>
          </a:p>
          <a:p>
            <a:pPr lvl="1" eaLnBrk="1" hangingPunct="1">
              <a:lnSpc>
                <a:spcPct val="114000"/>
              </a:lnSpc>
            </a:pPr>
            <a:r>
              <a:rPr lang="pt-BR" sz="2400" dirty="0" smtClean="0"/>
              <a:t>Ao digitarmos valores dentro da caixa de texto, o evento </a:t>
            </a:r>
            <a:r>
              <a:rPr lang="pt-BR" sz="2400" b="1" i="1" dirty="0" err="1" smtClean="0"/>
              <a:t>KeyPress</a:t>
            </a:r>
            <a:r>
              <a:rPr lang="pt-BR" sz="2400" dirty="0" smtClean="0"/>
              <a:t> é acionado.</a:t>
            </a:r>
          </a:p>
          <a:p>
            <a:pPr lvl="1" eaLnBrk="1" hangingPunct="1">
              <a:lnSpc>
                <a:spcPct val="114000"/>
              </a:lnSpc>
            </a:pPr>
            <a:r>
              <a:rPr lang="pt-BR" sz="2400" dirty="0" smtClean="0"/>
              <a:t>Podemos usar esse evento para evitarmos a digitação de caracteres inválidos.</a:t>
            </a:r>
          </a:p>
          <a:p>
            <a:pPr lvl="1" eaLnBrk="1" hangingPunct="1">
              <a:lnSpc>
                <a:spcPct val="114000"/>
              </a:lnSpc>
            </a:pPr>
            <a:r>
              <a:rPr lang="pt-BR" sz="2400" dirty="0" smtClean="0"/>
              <a:t>Dê um duplo clique no espaço em branco ao lado do evento </a:t>
            </a:r>
            <a:r>
              <a:rPr lang="pt-BR" sz="2400" b="1" i="1" dirty="0" err="1" smtClean="0"/>
              <a:t>KeyPress</a:t>
            </a:r>
            <a:r>
              <a:rPr lang="pt-BR" sz="2400" dirty="0" smtClean="0"/>
              <a:t>.</a:t>
            </a:r>
          </a:p>
          <a:p>
            <a:pPr eaLnBrk="1" hangingPunct="1">
              <a:lnSpc>
                <a:spcPct val="114000"/>
              </a:lnSpc>
            </a:pPr>
            <a:endParaRPr lang="pt-BR" sz="2800" dirty="0" smtClean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205038"/>
            <a:ext cx="3313112" cy="3090862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  <p:cxnSp>
        <p:nvCxnSpPr>
          <p:cNvPr id="6" name="Conector de seta reta 5"/>
          <p:cNvCxnSpPr/>
          <p:nvPr/>
        </p:nvCxnSpPr>
        <p:spPr>
          <a:xfrm flipH="1">
            <a:off x="8207375" y="1989138"/>
            <a:ext cx="541338" cy="19446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B3B3B8-77AF-427F-87ED-72FE7ED1D004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Validação de entrada de dados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365625"/>
            <a:ext cx="8208963" cy="2087563"/>
          </a:xfrm>
        </p:spPr>
        <p:txBody>
          <a:bodyPr/>
          <a:lstStyle/>
          <a:p>
            <a:pPr eaLnBrk="1" hangingPunct="1"/>
            <a:r>
              <a:rPr lang="pt-BR" sz="2400" dirty="0" smtClean="0"/>
              <a:t>Porém, mesmo prevendo tratamento de valores não numéricos, ao clicarmos no botão sem preenchermos a caixa de texto ocorrerá um erro de conversão de String nula para </a:t>
            </a:r>
            <a:r>
              <a:rPr lang="pt-BR" sz="2400" dirty="0" err="1" smtClean="0"/>
              <a:t>float</a:t>
            </a:r>
            <a:r>
              <a:rPr lang="pt-BR" sz="2400" dirty="0" smtClean="0"/>
              <a:t> (um tipo de exceção).</a:t>
            </a:r>
          </a:p>
          <a:p>
            <a:pPr eaLnBrk="1" hangingPunct="1"/>
            <a:r>
              <a:rPr lang="pt-BR" sz="2400" dirty="0" smtClean="0"/>
              <a:t>Importante tratar as exceções.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133600"/>
            <a:ext cx="7392987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>
            <a:off x="2268538" y="2349500"/>
            <a:ext cx="48244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692275" y="3068638"/>
            <a:ext cx="5543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787900" y="2852738"/>
            <a:ext cx="10080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692275" y="3573463"/>
            <a:ext cx="18716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876D9-44A9-4EA5-9F37-F6E6C0E65560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exceção?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274888"/>
            <a:ext cx="8208962" cy="353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Durante a execução de um aplicativo podem ocorrer situações anormais, estranhas ao propósito da aplicação.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Aplicações profissionais devem detectar e sanar essas ocorrências o mais cedo possível, antes de perder a integridade da aplicação.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 mecanismo usado para tratar e corrigir falhas de execução é chamado tratamento de exceção (try-catch).</a:t>
            </a:r>
          </a:p>
        </p:txBody>
      </p:sp>
      <p:pic>
        <p:nvPicPr>
          <p:cNvPr id="29701" name="Picture 4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4163" y="5516563"/>
            <a:ext cx="18256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5140D1-8561-4118-AC4E-C135A33883D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Tratamento de exceção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113" y="1844675"/>
            <a:ext cx="6675437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>
            <a:off x="1779588" y="3544888"/>
            <a:ext cx="649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763713" y="5373688"/>
            <a:ext cx="26638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1A5363-DFE8-4434-98F0-39F232E4CCF6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Criação de métodos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22488"/>
            <a:ext cx="8199437" cy="41148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No paradigma Orientado a Objetos, métodos representam operações/comportamentos/ ações;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No caso da calculadora, podemos codificar o método específico </a:t>
            </a:r>
            <a:r>
              <a:rPr lang="pt-BR" sz="2400" b="1" i="1" smtClean="0"/>
              <a:t>soma() </a:t>
            </a:r>
            <a:r>
              <a:rPr lang="pt-BR" sz="2400" smtClean="0"/>
              <a:t>para que esta operação seja acionada/ invocada a partir do clique do botão;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smtClean="0"/>
              <a:t>Outra vantagem: acionamento do método </a:t>
            </a:r>
            <a:r>
              <a:rPr lang="pt-BR" sz="2400" b="1" i="1" smtClean="0"/>
              <a:t>soma( )</a:t>
            </a:r>
            <a:r>
              <a:rPr lang="pt-BR" sz="2400" smtClean="0"/>
              <a:t> a partir do </a:t>
            </a:r>
            <a:r>
              <a:rPr lang="pt-BR" sz="2400" b="1" i="1" smtClean="0"/>
              <a:t>enter</a:t>
            </a:r>
            <a:r>
              <a:rPr lang="pt-BR" sz="2400" smtClean="0"/>
              <a:t>, por exemplo.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6877050" y="260350"/>
            <a:ext cx="2016125" cy="1628775"/>
            <a:chOff x="1632" y="1248"/>
            <a:chExt cx="2682" cy="2286"/>
          </a:xfrm>
        </p:grpSpPr>
        <p:sp>
          <p:nvSpPr>
            <p:cNvPr id="3175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31751" name="AutoShape 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  <p:sp>
          <p:nvSpPr>
            <p:cNvPr id="31752" name="AutoShape 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F805F7-46F7-4E51-94D5-85E186AB8656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Criação do método </a:t>
            </a:r>
            <a:r>
              <a:rPr lang="pt-BR" b="1" i="1" smtClean="0"/>
              <a:t>soma()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89138"/>
            <a:ext cx="5400675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58888" y="2349500"/>
            <a:ext cx="4537075" cy="4248150"/>
            <a:chOff x="793" y="1480"/>
            <a:chExt cx="2858" cy="2676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793" y="1888"/>
              <a:ext cx="2858" cy="2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5" name="AutoShape 6"/>
            <p:cNvSpPr>
              <a:spLocks noChangeArrowheads="1"/>
            </p:cNvSpPr>
            <p:nvPr/>
          </p:nvSpPr>
          <p:spPr bwMode="auto">
            <a:xfrm rot="-5400000">
              <a:off x="1657" y="1524"/>
              <a:ext cx="544" cy="455"/>
            </a:xfrm>
            <a:prstGeom prst="curvedUpArrow">
              <a:avLst>
                <a:gd name="adj1" fmla="val 23912"/>
                <a:gd name="adj2" fmla="val 47824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A5A9EC-EAC1-4BD8-8BB1-3A9E11237232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04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Um elevador de carga tem capacidade para x kg e precisa elevar y kg de areia.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Escreva uma aplicação C# que leia dois floats, x e y, e apresente na tela o número de viagens para o elevador completar sua tarefa.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18A98-B382-46D4-B476-2464576B872B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dirty="0" smtClean="0"/>
              <a:t>Faça a atividade da apostila </a:t>
            </a:r>
            <a:br>
              <a:rPr lang="pt-BR" sz="4000" dirty="0" smtClean="0"/>
            </a:br>
            <a:r>
              <a:rPr lang="pt-BR" sz="2800" dirty="0" smtClean="0"/>
              <a:t>(da pág. </a:t>
            </a:r>
            <a:r>
              <a:rPr lang="pt-BR" sz="2800" smtClean="0"/>
              <a:t>15 a pág.22)</a:t>
            </a:r>
            <a:endParaRPr lang="pt-BR" sz="28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2857"/>
            <a:ext cx="8208143" cy="4608512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dirty="0" smtClean="0"/>
              <a:t>Incluir as 4 operações criando os respectivos métodos;</a:t>
            </a:r>
          </a:p>
          <a:p>
            <a:pPr lvl="1" eaLnBrk="1" hangingPunct="1"/>
            <a:r>
              <a:rPr lang="pt-BR" sz="2400" dirty="0" smtClean="0"/>
              <a:t>Soma()</a:t>
            </a:r>
          </a:p>
          <a:p>
            <a:pPr lvl="1" eaLnBrk="1" hangingPunct="1"/>
            <a:r>
              <a:rPr lang="pt-BR" sz="2400" dirty="0" smtClean="0"/>
              <a:t>Subtrai()</a:t>
            </a:r>
          </a:p>
          <a:p>
            <a:pPr lvl="1" eaLnBrk="1" hangingPunct="1"/>
            <a:r>
              <a:rPr lang="pt-BR" sz="2400" dirty="0" smtClean="0"/>
              <a:t>Multiplica()</a:t>
            </a:r>
          </a:p>
          <a:p>
            <a:pPr lvl="1" eaLnBrk="1" hangingPunct="1"/>
            <a:r>
              <a:rPr lang="pt-BR" sz="2400" dirty="0" smtClean="0"/>
              <a:t>Divide() com tratamento</a:t>
            </a:r>
          </a:p>
          <a:p>
            <a:pPr lvl="1" eaLnBrk="1" hangingPunct="1">
              <a:buNone/>
            </a:pPr>
            <a:r>
              <a:rPr lang="pt-BR" sz="2400" dirty="0" smtClean="0"/>
              <a:t>para divisão por zero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dirty="0" smtClean="0"/>
              <a:t>Acionamento pelo teclado 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  <a:buNone/>
            </a:pPr>
            <a:r>
              <a:rPr lang="pt-BR" sz="2400" dirty="0" smtClean="0"/>
              <a:t>(+, -, *, /);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400" dirty="0" smtClean="0"/>
              <a:t>Qual evento utilizar? De qual componente?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616671"/>
            <a:ext cx="39370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1C3B1-3CFA-4E3C-B155-A566366026EE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 KeyPress do Form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4318000" cy="15811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smtClean="0"/>
              <a:t>Inclua o código no evento </a:t>
            </a:r>
            <a:r>
              <a:rPr lang="pt-BR" sz="2400" b="1" smtClean="0"/>
              <a:t>KeyPress</a:t>
            </a:r>
            <a:r>
              <a:rPr lang="pt-BR" sz="2400" smtClean="0"/>
              <a:t> do Form;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pt-BR" sz="240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3071813"/>
            <a:ext cx="3173412" cy="352742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6775" y="1644650"/>
            <a:ext cx="4181475" cy="4999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4572000" y="3714750"/>
            <a:ext cx="4286250" cy="5000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DF0F94-6C61-46D8-8D9F-29365C5376E4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Evento KeyPress do Form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2133600"/>
            <a:ext cx="4429125" cy="45354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Atenção: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200" dirty="0" smtClean="0"/>
              <a:t>A propriedade </a:t>
            </a:r>
            <a:r>
              <a:rPr lang="pt-BR" sz="2200" dirty="0" err="1" smtClean="0"/>
              <a:t>KeyPreview</a:t>
            </a:r>
            <a:r>
              <a:rPr lang="pt-BR" sz="2200" dirty="0" smtClean="0"/>
              <a:t> do </a:t>
            </a:r>
            <a:r>
              <a:rPr lang="pt-BR" sz="2200" dirty="0" err="1" smtClean="0"/>
              <a:t>form</a:t>
            </a:r>
            <a:r>
              <a:rPr lang="pt-BR" sz="2200" dirty="0" smtClean="0"/>
              <a:t> deve ser </a:t>
            </a:r>
            <a:r>
              <a:rPr lang="pt-BR" sz="2200" b="1" i="1" dirty="0" err="1" smtClean="0"/>
              <a:t>True</a:t>
            </a:r>
            <a:r>
              <a:rPr lang="pt-BR" sz="2200" b="1" i="1" dirty="0" smtClean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Altere a validação das caixas de texto para aceitar esses caracteres (+, -, *, /);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675" y="1714500"/>
            <a:ext cx="4235450" cy="5000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4643438" y="3143250"/>
            <a:ext cx="4286250" cy="5000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0BB8C9-EFB0-44AA-960D-67B53EF31785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36838"/>
            <a:ext cx="8459788" cy="24288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8101013" cy="1462087"/>
          </a:xfrm>
        </p:spPr>
        <p:txBody>
          <a:bodyPr/>
          <a:lstStyle/>
          <a:p>
            <a:pPr eaLnBrk="1" hangingPunct="1"/>
            <a:r>
              <a:rPr lang="pt-BR" sz="4000" smtClean="0"/>
              <a:t>Como aceitar apenas uma vírgula?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22488"/>
            <a:ext cx="7993062" cy="4330700"/>
          </a:xfrm>
        </p:spPr>
        <p:txBody>
          <a:bodyPr/>
          <a:lstStyle/>
          <a:p>
            <a:pPr eaLnBrk="1" hangingPunct="1"/>
            <a:r>
              <a:rPr lang="pt-BR" sz="2400" smtClean="0"/>
              <a:t>Exemplo de uso do IndexOf()</a:t>
            </a:r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IndexOf: Devolve a posição (de 0 até n-1) em que se encontra o caracter procurado na String.</a:t>
            </a:r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1258888" y="3573463"/>
            <a:ext cx="3240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4F2A5-05D0-4653-AC15-3158362F6B52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Validação na caixa de texto txtN1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989138"/>
            <a:ext cx="7185025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619250" y="3284538"/>
            <a:ext cx="3600450" cy="12969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139451-4C52-4868-A369-7485A19FE7CE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Dúvidas</a:t>
            </a:r>
          </a:p>
        </p:txBody>
      </p:sp>
      <p:pic>
        <p:nvPicPr>
          <p:cNvPr id="13316" name="Picture 3" descr="MCj040426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565400"/>
            <a:ext cx="3384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353B1-10C3-4DFB-A41F-E5F0A243911A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Por favor, enviar para </a:t>
            </a:r>
            <a:r>
              <a:rPr lang="pt-BR" sz="2000" dirty="0" smtClean="0">
                <a:hlinkClick r:id="rId2"/>
              </a:rPr>
              <a:t>atividadescsharp@yahoo.com.br</a:t>
            </a: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1" i="1" dirty="0" smtClean="0"/>
              <a:t>Assunto:</a:t>
            </a:r>
            <a:r>
              <a:rPr lang="pt-BR" sz="2000" dirty="0" smtClean="0"/>
              <a:t> Atividade 7 – Calculadora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b="1" i="1" dirty="0" smtClean="0"/>
              <a:t>Identificação de atividades</a:t>
            </a:r>
            <a:r>
              <a:rPr lang="pt-BR" sz="20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LP VIII – Prof. Grace – </a:t>
            </a:r>
            <a:r>
              <a:rPr lang="pt-BR" sz="2000" dirty="0" smtClean="0"/>
              <a:t>28</a:t>
            </a:r>
            <a:r>
              <a:rPr lang="pt-BR" sz="2000" dirty="0" smtClean="0"/>
              <a:t>/03/2018</a:t>
            </a:r>
            <a:endParaRPr lang="pt-BR" sz="20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000" dirty="0" smtClean="0"/>
              <a:t>Nome: Fulano de Tal – Matricula: </a:t>
            </a:r>
            <a:r>
              <a:rPr lang="pt-BR" sz="2000" dirty="0" err="1" smtClean="0"/>
              <a:t>xxxxxx</a:t>
            </a:r>
            <a:r>
              <a:rPr lang="pt-BR" sz="20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2353B1-10C3-4DFB-A41F-E5F0A243911A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Próxima aula (21/03)</a:t>
            </a:r>
            <a:endParaRPr lang="pt-BR" dirty="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dirty="0" smtClean="0"/>
              <a:t>Palestra: Sociedade Brasileira de Computação</a:t>
            </a:r>
          </a:p>
          <a:p>
            <a:pPr eaLnBrk="1" hangingPunct="1">
              <a:lnSpc>
                <a:spcPct val="120000"/>
              </a:lnSpc>
            </a:pPr>
            <a:endParaRPr lang="pt-BR" sz="2800" dirty="0" smtClean="0"/>
          </a:p>
          <a:p>
            <a:pPr eaLnBrk="1" hangingPunct="1">
              <a:lnSpc>
                <a:spcPct val="120000"/>
              </a:lnSpc>
            </a:pPr>
            <a:r>
              <a:rPr lang="pt-BR" sz="2800" dirty="0" smtClean="0"/>
              <a:t>Concluir atividade: Calculadora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CA390-585F-4A2B-9EC2-934EED09F1C2}" type="slidenum">
              <a:rPr lang="pt-BR" smtClean="0"/>
              <a:pPr/>
              <a:t>3</a:t>
            </a:fld>
            <a:endParaRPr lang="pt-BR" smtClean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816100"/>
            <a:ext cx="7243763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</a:t>
            </a:r>
          </a:p>
        </p:txBody>
      </p:sp>
      <p:sp>
        <p:nvSpPr>
          <p:cNvPr id="259076" name="Line 4"/>
          <p:cNvSpPr>
            <a:spLocks noChangeShapeType="1"/>
          </p:cNvSpPr>
          <p:nvPr/>
        </p:nvSpPr>
        <p:spPr bwMode="auto">
          <a:xfrm>
            <a:off x="2339975" y="3573463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77" name="Line 5"/>
          <p:cNvSpPr>
            <a:spLocks noChangeShapeType="1"/>
          </p:cNvSpPr>
          <p:nvPr/>
        </p:nvSpPr>
        <p:spPr bwMode="auto">
          <a:xfrm>
            <a:off x="2268538" y="436562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78" name="Line 6"/>
          <p:cNvSpPr>
            <a:spLocks noChangeShapeType="1"/>
          </p:cNvSpPr>
          <p:nvPr/>
        </p:nvSpPr>
        <p:spPr bwMode="auto">
          <a:xfrm>
            <a:off x="2987675" y="4797425"/>
            <a:ext cx="10810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79" name="Line 7"/>
          <p:cNvSpPr>
            <a:spLocks noChangeShapeType="1"/>
          </p:cNvSpPr>
          <p:nvPr/>
        </p:nvSpPr>
        <p:spPr bwMode="auto">
          <a:xfrm>
            <a:off x="3922713" y="5013325"/>
            <a:ext cx="1728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2339975" y="5084763"/>
            <a:ext cx="3384550" cy="649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  <p:bldP spid="259076" grpId="1" animBg="1"/>
      <p:bldP spid="259077" grpId="0" animBg="1"/>
      <p:bldP spid="259077" grpId="1" animBg="1"/>
      <p:bldP spid="259078" grpId="0" animBg="1"/>
      <p:bldP spid="259078" grpId="1" animBg="1"/>
      <p:bldP spid="259079" grpId="0" animBg="1"/>
      <p:bldP spid="259079" grpId="1" animBg="1"/>
      <p:bldP spid="2590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262A4-92B2-476E-9046-5D66D2B2B37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05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978025"/>
            <a:ext cx="8204200" cy="4403725"/>
          </a:xfrm>
        </p:spPr>
        <p:txBody>
          <a:bodyPr/>
          <a:lstStyle/>
          <a:p>
            <a:pPr eaLnBrk="1" hangingPunct="1"/>
            <a:r>
              <a:rPr lang="pt-BR" sz="2800" smtClean="0"/>
              <a:t>Resolva o mesmo exercício do elevador, agora para um elevador convencional com:</a:t>
            </a:r>
          </a:p>
          <a:p>
            <a:pPr lvl="1" eaLnBrk="1" hangingPunct="1"/>
            <a:r>
              <a:rPr lang="pt-BR" sz="2400" smtClean="0"/>
              <a:t>Capacidade para x kg;</a:t>
            </a:r>
          </a:p>
          <a:p>
            <a:pPr lvl="1" eaLnBrk="1" hangingPunct="1"/>
            <a:r>
              <a:rPr lang="pt-BR" sz="2400" smtClean="0"/>
              <a:t>Para levar n pessoas;</a:t>
            </a:r>
          </a:p>
          <a:p>
            <a:pPr lvl="1" eaLnBrk="1" hangingPunct="1"/>
            <a:r>
              <a:rPr lang="pt-BR" sz="2400" smtClean="0"/>
              <a:t>Considere todas as pessoas com peso z;</a:t>
            </a:r>
          </a:p>
          <a:p>
            <a:pPr eaLnBrk="1" hangingPunct="1"/>
            <a:r>
              <a:rPr lang="pt-BR" sz="2800" smtClean="0"/>
              <a:t>Exemplo:</a:t>
            </a:r>
          </a:p>
          <a:p>
            <a:pPr lvl="1" eaLnBrk="1" hangingPunct="1"/>
            <a:r>
              <a:rPr lang="pt-BR" sz="2400" smtClean="0"/>
              <a:t>Capacidade: 100 kg</a:t>
            </a:r>
          </a:p>
          <a:p>
            <a:pPr lvl="1" eaLnBrk="1" hangingPunct="1"/>
            <a:r>
              <a:rPr lang="pt-BR" sz="2400" smtClean="0"/>
              <a:t>3 pessoas de 60kg</a:t>
            </a:r>
          </a:p>
          <a:p>
            <a:pPr lvl="1" eaLnBrk="1" hangingPunct="1"/>
            <a:r>
              <a:rPr lang="pt-BR" sz="2400" smtClean="0"/>
              <a:t>Quantas viagens???</a:t>
            </a:r>
          </a:p>
        </p:txBody>
      </p:sp>
      <p:pic>
        <p:nvPicPr>
          <p:cNvPr id="7173" name="Picture 4" descr="MC900217866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63" y="4581525"/>
            <a:ext cx="1801812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F360A1-0E95-4419-A845-57BAFC334B69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Solução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844675"/>
            <a:ext cx="6840538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0" name="Line 4"/>
          <p:cNvSpPr>
            <a:spLocks noChangeShapeType="1"/>
          </p:cNvSpPr>
          <p:nvPr/>
        </p:nvSpPr>
        <p:spPr bwMode="auto">
          <a:xfrm>
            <a:off x="1908175" y="3141663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1" name="Line 5"/>
          <p:cNvSpPr>
            <a:spLocks noChangeShapeType="1"/>
          </p:cNvSpPr>
          <p:nvPr/>
        </p:nvSpPr>
        <p:spPr bwMode="auto">
          <a:xfrm>
            <a:off x="1981200" y="3933825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1979613" y="4652963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3708400" y="501332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0104" name="Rectangle 8"/>
          <p:cNvSpPr>
            <a:spLocks noChangeArrowheads="1"/>
          </p:cNvSpPr>
          <p:nvPr/>
        </p:nvSpPr>
        <p:spPr bwMode="auto">
          <a:xfrm>
            <a:off x="1908175" y="5372100"/>
            <a:ext cx="3887788" cy="649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  <p:bldP spid="260100" grpId="1" animBg="1"/>
      <p:bldP spid="260101" grpId="0" animBg="1"/>
      <p:bldP spid="260101" grpId="1" animBg="1"/>
      <p:bldP spid="260102" grpId="0" animBg="1"/>
      <p:bldP spid="260102" grpId="1" animBg="1"/>
      <p:bldP spid="260103" grpId="0" animBg="1"/>
      <p:bldP spid="260103" grpId="1" animBg="1"/>
      <p:bldP spid="260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096F3-AF8A-47A2-A2F6-4C2FD3778038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Aula Anterior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208963" cy="45069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dirty="0" smtClean="0"/>
              <a:t>Aplicação Windows </a:t>
            </a:r>
            <a:r>
              <a:rPr lang="pt-BR" sz="2800" dirty="0" err="1" smtClean="0"/>
              <a:t>Form</a:t>
            </a:r>
            <a:endParaRPr lang="pt-BR" sz="2800" dirty="0" smtClean="0"/>
          </a:p>
          <a:p>
            <a:pPr eaLnBrk="1" hangingPunct="1"/>
            <a:r>
              <a:rPr lang="pt-BR" sz="2800" dirty="0" smtClean="0"/>
              <a:t>Componentes Visuais: </a:t>
            </a:r>
            <a:r>
              <a:rPr lang="pt-BR" sz="2800" dirty="0" err="1" smtClean="0"/>
              <a:t>Label</a:t>
            </a:r>
            <a:r>
              <a:rPr lang="pt-BR" sz="2800" dirty="0" smtClean="0"/>
              <a:t>, </a:t>
            </a:r>
            <a:r>
              <a:rPr lang="pt-BR" sz="2800" dirty="0" err="1" smtClean="0"/>
              <a:t>TextBox</a:t>
            </a:r>
            <a:r>
              <a:rPr lang="pt-BR" sz="2800" dirty="0" smtClean="0"/>
              <a:t>, Button</a:t>
            </a:r>
          </a:p>
          <a:p>
            <a:pPr lvl="1" eaLnBrk="1" hangingPunct="1"/>
            <a:r>
              <a:rPr lang="pt-BR" sz="2400" dirty="0" smtClean="0"/>
              <a:t>Propriedades</a:t>
            </a:r>
          </a:p>
          <a:p>
            <a:pPr lvl="1" eaLnBrk="1" hangingPunct="1"/>
            <a:r>
              <a:rPr lang="pt-BR" sz="2400" dirty="0" smtClean="0"/>
              <a:t>Eventos</a:t>
            </a:r>
          </a:p>
          <a:p>
            <a:pPr eaLnBrk="1" hangingPunct="1">
              <a:lnSpc>
                <a:spcPct val="110000"/>
              </a:lnSpc>
            </a:pPr>
            <a:r>
              <a:rPr lang="pt-BR" sz="2800" dirty="0" smtClean="0"/>
              <a:t>Atividade Contador de cliques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88155-8491-4C12-9431-2724A2859BBC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</a:t>
            </a:r>
            <a:r>
              <a:rPr lang="pt-BR" dirty="0" smtClean="0"/>
              <a:t>04 </a:t>
            </a:r>
            <a:endParaRPr lang="pt-B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r>
              <a:rPr lang="pt-BR" dirty="0" smtClean="0"/>
              <a:t>Atividade - Calculadora (pág. 15 apostila)</a:t>
            </a:r>
          </a:p>
          <a:p>
            <a:pPr lvl="1"/>
            <a:r>
              <a:rPr lang="pt-BR" dirty="0" smtClean="0"/>
              <a:t>Windows </a:t>
            </a:r>
            <a:r>
              <a:rPr lang="pt-BR" dirty="0" err="1" smtClean="0"/>
              <a:t>Form</a:t>
            </a:r>
            <a:r>
              <a:rPr lang="pt-BR" dirty="0" smtClean="0"/>
              <a:t> Application;</a:t>
            </a:r>
          </a:p>
          <a:p>
            <a:pPr lvl="1"/>
            <a:r>
              <a:rPr lang="pt-BR" dirty="0" smtClean="0"/>
              <a:t>Eventos associados aos componentes (Button e </a:t>
            </a:r>
            <a:r>
              <a:rPr lang="pt-BR" dirty="0" err="1" smtClean="0"/>
              <a:t>TextBox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Validação de entrada de dados;</a:t>
            </a:r>
          </a:p>
          <a:p>
            <a:pPr lvl="1"/>
            <a:r>
              <a:rPr lang="pt-BR" dirty="0" smtClean="0"/>
              <a:t>Tratamento de exceções;</a:t>
            </a:r>
          </a:p>
          <a:p>
            <a:pPr lvl="1"/>
            <a:r>
              <a:rPr lang="pt-BR" dirty="0" smtClean="0"/>
              <a:t>Criação e reuso de Métodos;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F8E35F-4474-4B79-BC41-9F9EAA5AE935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7 - Calculadora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2017713"/>
            <a:ext cx="4967288" cy="4435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800" smtClean="0"/>
              <a:t>Formulário inicial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Inserir Caixas de texto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Botão Soma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Label para resultado</a:t>
            </a:r>
          </a:p>
          <a:p>
            <a:pPr lvl="1" eaLnBrk="1" hangingPunct="1">
              <a:lnSpc>
                <a:spcPct val="110000"/>
              </a:lnSpc>
            </a:pPr>
            <a:endParaRPr lang="pt-BR" sz="2400" smtClean="0"/>
          </a:p>
          <a:p>
            <a:pPr eaLnBrk="1" hangingPunct="1">
              <a:lnSpc>
                <a:spcPct val="110000"/>
              </a:lnSpc>
            </a:pPr>
            <a:r>
              <a:rPr lang="pt-BR" sz="2800" smtClean="0"/>
              <a:t>O texto deve ser convertido para número antes de realizar a soma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400" smtClean="0"/>
              <a:t>float.Parse()</a:t>
            </a:r>
          </a:p>
          <a:p>
            <a:pPr eaLnBrk="1" hangingPunct="1">
              <a:lnSpc>
                <a:spcPct val="110000"/>
              </a:lnSpc>
            </a:pPr>
            <a:endParaRPr lang="pt-BR" sz="2800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349500"/>
            <a:ext cx="3167062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41BB50-981B-4F75-AC77-03BC1466EE4B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Codificando Instruções relacionadas aos Eventos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5183187" cy="468153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Eventos são específicos para cada tipo de componente</a:t>
            </a:r>
          </a:p>
          <a:p>
            <a:pPr eaLnBrk="1" hangingPunct="1">
              <a:lnSpc>
                <a:spcPct val="114000"/>
              </a:lnSpc>
            </a:pPr>
            <a:endParaRPr lang="pt-BR" sz="2400" dirty="0" smtClean="0"/>
          </a:p>
          <a:p>
            <a:pPr eaLnBrk="1" hangingPunct="1">
              <a:lnSpc>
                <a:spcPct val="114000"/>
              </a:lnSpc>
            </a:pPr>
            <a:r>
              <a:rPr lang="pt-BR" sz="2400" dirty="0" smtClean="0"/>
              <a:t>Aba: </a:t>
            </a:r>
            <a:r>
              <a:rPr lang="pt-BR" sz="2400" dirty="0" err="1" smtClean="0"/>
              <a:t>Events</a:t>
            </a:r>
            <a:endParaRPr lang="pt-BR" sz="2400" dirty="0" smtClean="0"/>
          </a:p>
          <a:p>
            <a:pPr lvl="1" eaLnBrk="1" hangingPunct="1">
              <a:lnSpc>
                <a:spcPct val="114000"/>
              </a:lnSpc>
            </a:pPr>
            <a:r>
              <a:rPr lang="pt-BR" sz="2000" dirty="0" smtClean="0"/>
              <a:t>Componente: </a:t>
            </a:r>
            <a:r>
              <a:rPr lang="pt-BR" sz="2000" dirty="0" err="1" smtClean="0"/>
              <a:t>TextBox</a:t>
            </a:r>
            <a:endParaRPr lang="pt-BR" sz="2000" dirty="0" smtClean="0"/>
          </a:p>
          <a:p>
            <a:pPr lvl="1" eaLnBrk="1" hangingPunct="1">
              <a:lnSpc>
                <a:spcPct val="114000"/>
              </a:lnSpc>
            </a:pPr>
            <a:r>
              <a:rPr lang="pt-BR" sz="2000" dirty="0" smtClean="0"/>
              <a:t>Evento: </a:t>
            </a:r>
            <a:r>
              <a:rPr lang="pt-BR" sz="2000" dirty="0" err="1" smtClean="0"/>
              <a:t>KeyPress</a:t>
            </a:r>
            <a:endParaRPr lang="pt-BR" sz="2000" dirty="0" smtClean="0"/>
          </a:p>
          <a:p>
            <a:pPr lvl="1" eaLnBrk="1" hangingPunct="1">
              <a:lnSpc>
                <a:spcPct val="114000"/>
              </a:lnSpc>
              <a:buNone/>
            </a:pPr>
            <a:r>
              <a:rPr lang="pt-BR" sz="2000" dirty="0" smtClean="0"/>
              <a:t> </a:t>
            </a:r>
          </a:p>
        </p:txBody>
      </p:sp>
      <p:pic>
        <p:nvPicPr>
          <p:cNvPr id="3379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2205038"/>
            <a:ext cx="3313112" cy="3090862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337925" name="Line 5"/>
          <p:cNvSpPr>
            <a:spLocks noChangeShapeType="1"/>
          </p:cNvSpPr>
          <p:nvPr/>
        </p:nvSpPr>
        <p:spPr bwMode="auto">
          <a:xfrm flipV="1">
            <a:off x="2555776" y="2924173"/>
            <a:ext cx="3887887" cy="720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37926" name="Oval 6"/>
          <p:cNvSpPr>
            <a:spLocks noChangeArrowheads="1"/>
          </p:cNvSpPr>
          <p:nvPr/>
        </p:nvSpPr>
        <p:spPr bwMode="auto">
          <a:xfrm>
            <a:off x="5580063" y="3716338"/>
            <a:ext cx="3024187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nimBg="1"/>
      <p:bldP spid="337926" grpId="0" animBg="1"/>
    </p:bld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Words>710</Words>
  <Application>Microsoft Office PowerPoint</Application>
  <PresentationFormat>Apresentação na tela (4:3)</PresentationFormat>
  <Paragraphs>137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Geométrico</vt:lpstr>
      <vt:lpstr>LP VIII - C#</vt:lpstr>
      <vt:lpstr>Atividade 04</vt:lpstr>
      <vt:lpstr>Solução</vt:lpstr>
      <vt:lpstr>Atividade 05</vt:lpstr>
      <vt:lpstr>Solução</vt:lpstr>
      <vt:lpstr>Aula Anterior</vt:lpstr>
      <vt:lpstr>Aula 04 </vt:lpstr>
      <vt:lpstr>Atividade 7 - Calculadora</vt:lpstr>
      <vt:lpstr>Codificando Instruções relacionadas aos Eventos</vt:lpstr>
      <vt:lpstr>Exemplo: btnSoma</vt:lpstr>
      <vt:lpstr>Botão soma (btnSoma)</vt:lpstr>
      <vt:lpstr>Método btnSoma_Click</vt:lpstr>
      <vt:lpstr>Codifique o Botão Limpa</vt:lpstr>
      <vt:lpstr>Eventos para caixa de texto</vt:lpstr>
      <vt:lpstr>Validação de entrada de dados</vt:lpstr>
      <vt:lpstr>O que é exceção?</vt:lpstr>
      <vt:lpstr>Tratamento de exceção</vt:lpstr>
      <vt:lpstr>Criação de métodos</vt:lpstr>
      <vt:lpstr>Criação do método soma()</vt:lpstr>
      <vt:lpstr>Faça a atividade da apostila  (da pág. 15 a pág.22)</vt:lpstr>
      <vt:lpstr>Evento KeyPress do Form</vt:lpstr>
      <vt:lpstr>Evento KeyPress do Form</vt:lpstr>
      <vt:lpstr>Como aceitar apenas uma vírgula?</vt:lpstr>
      <vt:lpstr>Validação na caixa de texto txtN1</vt:lpstr>
      <vt:lpstr>Dúvidas</vt:lpstr>
      <vt:lpstr>Envio de exercícios</vt:lpstr>
      <vt:lpstr>Próxima aula (21/03)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283</cp:revision>
  <dcterms:created xsi:type="dcterms:W3CDTF">2008-07-15T02:11:57Z</dcterms:created>
  <dcterms:modified xsi:type="dcterms:W3CDTF">2018-03-14T20:26:19Z</dcterms:modified>
</cp:coreProperties>
</file>