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300" r:id="rId2"/>
    <p:sldId id="418" r:id="rId3"/>
    <p:sldId id="402" r:id="rId4"/>
    <p:sldId id="419" r:id="rId5"/>
    <p:sldId id="403" r:id="rId6"/>
    <p:sldId id="404" r:id="rId7"/>
    <p:sldId id="405" r:id="rId8"/>
    <p:sldId id="413" r:id="rId9"/>
    <p:sldId id="406" r:id="rId10"/>
    <p:sldId id="407" r:id="rId11"/>
    <p:sldId id="420" r:id="rId12"/>
    <p:sldId id="408" r:id="rId13"/>
    <p:sldId id="409" r:id="rId14"/>
    <p:sldId id="410" r:id="rId15"/>
    <p:sldId id="422" r:id="rId16"/>
    <p:sldId id="423" r:id="rId17"/>
    <p:sldId id="411" r:id="rId18"/>
    <p:sldId id="424" r:id="rId19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29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63093665-38E7-4119-8E07-F07435B337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2E9F2C0C-73AF-44C0-BCB1-FEDD64AFE6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60B62D7-95C3-4E9A-BC89-7559D149E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FECB9-2D1C-4844-BEF1-74F5DDA65C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F5B2F-FD27-49B2-95F0-8488A4FBA1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AD050-83FE-4302-B5BF-E3FEE24D10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64457-D1BC-4883-BDF3-30EF4C8CD4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B158C-DD95-401A-B186-6348ABDEC2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D12EE-0F6D-4DEF-8607-E394D4A1CF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60805-8F95-4799-86BC-515F54CDE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ADE3B-C139-4E45-8BFE-DE590FFC0D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D2F47-2FB7-4646-882A-5D65C3F808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96AE3-4162-43BC-96A6-A00AAD14A7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363D3ED-42A5-4457-BCAF-43319E6541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LP VIII – C#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919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BR" dirty="0" smtClean="0"/>
          </a:p>
          <a:p>
            <a:pPr eaLnBrk="1" hangingPunct="1">
              <a:lnSpc>
                <a:spcPct val="80000"/>
              </a:lnSpc>
            </a:pPr>
            <a:r>
              <a:rPr lang="pt-BR" dirty="0" smtClean="0"/>
              <a:t>Aula 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BD2AD8-4757-4183-A3B5-19F7A1F24750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de Sobrecarga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8064500" cy="4248150"/>
          </a:xfrm>
        </p:spPr>
        <p:txBody>
          <a:bodyPr/>
          <a:lstStyle/>
          <a:p>
            <a:pPr eaLnBrk="1" hangingPunct="1"/>
            <a:r>
              <a:rPr lang="en-US" sz="2400" smtClean="0"/>
              <a:t>A definição dos 3 métodos abaixo numa mesma classe:</a:t>
            </a:r>
            <a:endParaRPr lang="pt-BR" sz="2400" smtClean="0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708275"/>
            <a:ext cx="4608513" cy="37226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266245" name="Line 5"/>
          <p:cNvSpPr>
            <a:spLocks noChangeShapeType="1"/>
          </p:cNvSpPr>
          <p:nvPr/>
        </p:nvSpPr>
        <p:spPr bwMode="auto">
          <a:xfrm>
            <a:off x="2413000" y="299720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246" name="Line 6"/>
          <p:cNvSpPr>
            <a:spLocks noChangeShapeType="1"/>
          </p:cNvSpPr>
          <p:nvPr/>
        </p:nvSpPr>
        <p:spPr bwMode="auto">
          <a:xfrm>
            <a:off x="2411413" y="4365625"/>
            <a:ext cx="180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247" name="Line 7"/>
          <p:cNvSpPr>
            <a:spLocks noChangeShapeType="1"/>
          </p:cNvSpPr>
          <p:nvPr/>
        </p:nvSpPr>
        <p:spPr bwMode="auto">
          <a:xfrm>
            <a:off x="2339975" y="5734050"/>
            <a:ext cx="2952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57DDBE-8384-43B5-9E36-693004CC77DC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Sobrecarga de operador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920037" cy="41036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Sobrecarga de operador acontece quando um mesmo operador executa mais de uma função. 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Exemplo: operador soma ( + ) 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pode realizar a operação de soma aritmética (quando seus </a:t>
            </a:r>
            <a:r>
              <a:rPr lang="pt-BR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operandos</a:t>
            </a:r>
            <a:r>
              <a:rPr lang="pt-B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forem numéricos); ou 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 realizar a concatenação (quando seus </a:t>
            </a:r>
            <a:r>
              <a:rPr lang="pt-BR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operandos</a:t>
            </a:r>
            <a:r>
              <a:rPr lang="pt-B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forem não numéricos).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86075"/>
            <a:ext cx="8353425" cy="214312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92F2C4-1899-4C8A-B6EA-6EAED0C79165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Sobrecarga: Cálculo de áreas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8135937" cy="1079500"/>
          </a:xfrm>
        </p:spPr>
        <p:txBody>
          <a:bodyPr/>
          <a:lstStyle/>
          <a:p>
            <a:pPr eaLnBrk="1" hangingPunct="1"/>
            <a:r>
              <a:rPr lang="pt-BR" sz="2400" smtClean="0"/>
              <a:t>A chamada de cada método depende da quantidade de parâmetros:</a:t>
            </a:r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>
            <a:off x="5487872" y="4077072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7270" name="Line 6"/>
          <p:cNvSpPr>
            <a:spLocks noChangeShapeType="1"/>
          </p:cNvSpPr>
          <p:nvPr/>
        </p:nvSpPr>
        <p:spPr bwMode="auto">
          <a:xfrm>
            <a:off x="4860206" y="4365104"/>
            <a:ext cx="12239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>
            <a:off x="5795863" y="4725144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8421" y="4365104"/>
            <a:ext cx="4918075" cy="1622425"/>
            <a:chOff x="2200" y="2704"/>
            <a:chExt cx="3098" cy="1022"/>
          </a:xfrm>
        </p:grpSpPr>
        <p:sp>
          <p:nvSpPr>
            <p:cNvPr id="16394" name="Oval 9"/>
            <p:cNvSpPr>
              <a:spLocks noChangeArrowheads="1"/>
            </p:cNvSpPr>
            <p:nvPr/>
          </p:nvSpPr>
          <p:spPr bwMode="auto">
            <a:xfrm>
              <a:off x="4014" y="2704"/>
              <a:ext cx="953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 flipH="1">
              <a:off x="3742" y="2931"/>
              <a:ext cx="68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2200" y="3438"/>
              <a:ext cx="30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solidFill>
                    <a:srgbClr val="FF0000"/>
                  </a:solidFill>
                </a:rPr>
                <a:t>Converte o valor inteiro para String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E13B3-EF33-42BE-9A0C-F86F000944DA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08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60575"/>
            <a:ext cx="8532812" cy="16557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Faça um programa com formulário similar ao abaixo que use o método “</a:t>
            </a:r>
            <a:r>
              <a:rPr lang="pt-BR" sz="2400" dirty="0" err="1" smtClean="0"/>
              <a:t>area</a:t>
            </a:r>
            <a:r>
              <a:rPr lang="pt-BR" sz="2400" dirty="0" smtClean="0"/>
              <a:t>()”, com sobrecarga (</a:t>
            </a:r>
            <a:r>
              <a:rPr lang="pt-BR" sz="2400" dirty="0" err="1" smtClean="0"/>
              <a:t>pág</a:t>
            </a:r>
            <a:r>
              <a:rPr lang="pt-BR" sz="2400" dirty="0" smtClean="0"/>
              <a:t> 26 e 27).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429000"/>
            <a:ext cx="58293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D1F99-C55E-4781-8FEB-74C3E8CE4FB1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RadioButton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51050"/>
            <a:ext cx="8208962" cy="42576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pt-BR" sz="2400" dirty="0" smtClean="0"/>
              <a:t>Para criar </a:t>
            </a:r>
            <a:r>
              <a:rPr lang="pt-BR" sz="2400" dirty="0" err="1" smtClean="0"/>
              <a:t>RadioButtons</a:t>
            </a:r>
            <a:r>
              <a:rPr lang="pt-BR" sz="2400" dirty="0" smtClean="0"/>
              <a:t> agrupados utilize o componente </a:t>
            </a:r>
            <a:r>
              <a:rPr lang="pt-BR" sz="2400" dirty="0" err="1" smtClean="0"/>
              <a:t>GroupBox</a:t>
            </a:r>
            <a:r>
              <a:rPr lang="pt-BR" sz="2400" dirty="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pt-BR" sz="2400" dirty="0" smtClean="0"/>
              <a:t>Insira os </a:t>
            </a:r>
            <a:r>
              <a:rPr lang="pt-BR" sz="2400" dirty="0" err="1" smtClean="0"/>
              <a:t>RadioButtons</a:t>
            </a:r>
            <a:r>
              <a:rPr lang="pt-BR" sz="2400" dirty="0" smtClean="0"/>
              <a:t> :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pt-BR" sz="2000" dirty="0" err="1" smtClean="0"/>
              <a:t>rdbQuadrado</a:t>
            </a:r>
            <a:endParaRPr lang="pt-BR" sz="2000" dirty="0" smtClean="0"/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pt-BR" sz="2000" dirty="0" err="1" smtClean="0"/>
              <a:t>rdbRetangulo</a:t>
            </a:r>
            <a:endParaRPr lang="pt-BR" sz="2000" dirty="0" smtClean="0"/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pt-BR" sz="2000" dirty="0" err="1" smtClean="0"/>
              <a:t>rdbParalelepipedo</a:t>
            </a:r>
            <a:endParaRPr lang="pt-BR" sz="2000" dirty="0" smtClean="0"/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pt-BR" sz="2400" dirty="0" smtClean="0"/>
              <a:t>Configure a propriedade </a:t>
            </a:r>
            <a:r>
              <a:rPr lang="pt-BR" sz="2400" b="1" dirty="0" err="1" smtClean="0"/>
              <a:t>Checked</a:t>
            </a:r>
            <a:r>
              <a:rPr lang="pt-BR" sz="2400" b="1" dirty="0" smtClean="0"/>
              <a:t> = </a:t>
            </a:r>
            <a:r>
              <a:rPr lang="pt-BR" sz="2400" b="1" dirty="0" err="1" smtClean="0"/>
              <a:t>True</a:t>
            </a:r>
            <a:r>
              <a:rPr lang="pt-BR" sz="2400" b="1" dirty="0" smtClean="0"/>
              <a:t> </a:t>
            </a:r>
            <a:r>
              <a:rPr lang="pt-BR" sz="2400" dirty="0" smtClean="0"/>
              <a:t>para o </a:t>
            </a:r>
            <a:r>
              <a:rPr lang="pt-BR" sz="2400" dirty="0" err="1" smtClean="0"/>
              <a:t>rdbQuadrado</a:t>
            </a:r>
            <a:r>
              <a:rPr lang="pt-BR" sz="24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Desabilitando a caixa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194520"/>
            <a:ext cx="7772400" cy="4114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dirty="0" smtClean="0"/>
              <a:t>Sempre que o usuário selecionar uma opção dentro do grupo, as caixas de texto correspondentes devem ser habilitadas, e as demais desabilitadas.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Quadrado: habilita X; desabilita Y e Z;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Retângulo: habilita X e Y; desabilita Z;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Paralelepípedo: habilita X, Y e Z;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AD050-83FE-4302-B5BF-E3FEE24D104C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extra: pág. 28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040" y="2050504"/>
            <a:ext cx="7772400" cy="4114800"/>
          </a:xfrm>
        </p:spPr>
        <p:txBody>
          <a:bodyPr/>
          <a:lstStyle/>
          <a:p>
            <a:r>
              <a:rPr lang="pt-BR" dirty="0" smtClean="0"/>
              <a:t>Criar a Classe Testes, responsável pelos métodos de validação:</a:t>
            </a:r>
          </a:p>
          <a:p>
            <a:pPr lvl="1"/>
            <a:r>
              <a:rPr lang="pt-BR" b="1" dirty="0" err="1" smtClean="0"/>
              <a:t>consistNum</a:t>
            </a:r>
            <a:r>
              <a:rPr lang="pt-BR" b="1" dirty="0" smtClean="0"/>
              <a:t> </a:t>
            </a:r>
          </a:p>
          <a:p>
            <a:pPr lvl="1"/>
            <a:r>
              <a:rPr lang="pt-BR" b="1" dirty="0" err="1" smtClean="0"/>
              <a:t>soUmaVirgula</a:t>
            </a:r>
            <a:r>
              <a:rPr lang="pt-BR" b="1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AD050-83FE-4302-B5BF-E3FEE24D104C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C0418F-8B54-49A9-B046-634F52EB0B67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Por favor, enviar para </a:t>
            </a:r>
            <a:r>
              <a:rPr lang="pt-BR" sz="2400" dirty="0" smtClean="0">
                <a:hlinkClick r:id="rId2"/>
              </a:rPr>
              <a:t>atividadescsharp@yahoo.com.br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Assunto ou </a:t>
            </a:r>
            <a:r>
              <a:rPr lang="pt-BR" sz="2400" b="1" i="1" dirty="0" err="1" smtClean="0"/>
              <a:t>Subject</a:t>
            </a:r>
            <a:r>
              <a:rPr lang="pt-BR" sz="2400" b="1" i="1" dirty="0" smtClean="0"/>
              <a:t>:</a:t>
            </a:r>
            <a:r>
              <a:rPr lang="pt-BR" sz="2400" dirty="0" smtClean="0"/>
              <a:t> Atividade 8 e atividade extra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Identificação de atividades</a:t>
            </a:r>
            <a:r>
              <a:rPr lang="pt-BR" sz="24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LP VIII – Prof. Grace – </a:t>
            </a:r>
            <a:r>
              <a:rPr lang="pt-BR" sz="2400" dirty="0" smtClean="0"/>
              <a:t>04/04/2017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Nome: Fulano de Tal – Matricula: </a:t>
            </a:r>
            <a:r>
              <a:rPr lang="pt-BR" sz="2400" dirty="0" err="1" smtClean="0"/>
              <a:t>xxxxxx</a:t>
            </a:r>
            <a:r>
              <a:rPr lang="pt-BR" sz="24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Próximas Aulas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2051050"/>
            <a:ext cx="7772400" cy="4114800"/>
          </a:xfrm>
        </p:spPr>
        <p:txBody>
          <a:bodyPr/>
          <a:lstStyle/>
          <a:p>
            <a:r>
              <a:rPr lang="pt-BR" dirty="0" smtClean="0"/>
              <a:t>04</a:t>
            </a:r>
            <a:r>
              <a:rPr lang="pt-BR" dirty="0" smtClean="0"/>
              <a:t>/04 </a:t>
            </a:r>
            <a:r>
              <a:rPr lang="pt-BR" dirty="0" smtClean="0"/>
              <a:t>– </a:t>
            </a:r>
            <a:r>
              <a:rPr lang="pt-BR" dirty="0" smtClean="0"/>
              <a:t>Aula 07</a:t>
            </a:r>
          </a:p>
          <a:p>
            <a:r>
              <a:rPr lang="pt-BR" dirty="0" smtClean="0"/>
              <a:t>11/04 </a:t>
            </a:r>
            <a:r>
              <a:rPr lang="pt-BR" dirty="0" smtClean="0"/>
              <a:t>– </a:t>
            </a:r>
            <a:r>
              <a:rPr lang="pt-BR" dirty="0" smtClean="0"/>
              <a:t>Aula </a:t>
            </a:r>
            <a:r>
              <a:rPr lang="pt-BR" dirty="0" smtClean="0"/>
              <a:t>08</a:t>
            </a:r>
          </a:p>
          <a:p>
            <a:r>
              <a:rPr lang="pt-BR" dirty="0" smtClean="0"/>
              <a:t>18/04</a:t>
            </a:r>
            <a:r>
              <a:rPr lang="pt-BR" dirty="0" smtClean="0"/>
              <a:t> </a:t>
            </a:r>
            <a:r>
              <a:rPr lang="pt-BR" dirty="0" smtClean="0"/>
              <a:t>– Aula de exercícios</a:t>
            </a:r>
          </a:p>
          <a:p>
            <a:r>
              <a:rPr lang="pt-BR" dirty="0" smtClean="0"/>
              <a:t>25/04</a:t>
            </a:r>
            <a:r>
              <a:rPr lang="pt-BR" dirty="0" smtClean="0"/>
              <a:t> </a:t>
            </a:r>
            <a:r>
              <a:rPr lang="pt-BR" dirty="0" smtClean="0"/>
              <a:t>– Prova 1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AAD90E-4278-4FF8-819C-AC13BD370F82}" type="slidenum">
              <a:rPr lang="pt-BR" smtClean="0"/>
              <a:pPr/>
              <a:t>18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6E3AF6-0820-48DF-A4B8-D524464997A5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UY" dirty="0" smtClean="0"/>
              <a:t>Agenda para aula 06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7772400" cy="4114800"/>
          </a:xfrm>
        </p:spPr>
        <p:txBody>
          <a:bodyPr/>
          <a:lstStyle/>
          <a:p>
            <a:pPr marL="342900" lvl="1" indent="-342900" eaLnBrk="1" hangingPunct="1">
              <a:buClr>
                <a:schemeClr val="folHlink"/>
              </a:buClr>
              <a:buSzPct val="60000"/>
              <a:defRPr/>
            </a:pPr>
            <a:r>
              <a:rPr lang="es-UY" sz="3200" dirty="0" smtClean="0"/>
              <a:t>Métodos </a:t>
            </a:r>
            <a:r>
              <a:rPr lang="es-UY" sz="3200" dirty="0" err="1" smtClean="0"/>
              <a:t>associados</a:t>
            </a:r>
            <a:r>
              <a:rPr lang="es-UY" sz="3200" dirty="0" smtClean="0"/>
              <a:t> a </a:t>
            </a:r>
            <a:r>
              <a:rPr lang="es-UY" sz="3200" dirty="0" err="1" smtClean="0"/>
              <a:t>uma</a:t>
            </a:r>
            <a:r>
              <a:rPr lang="es-UY" sz="3200" dirty="0" smtClean="0"/>
              <a:t> </a:t>
            </a:r>
            <a:r>
              <a:rPr lang="es-UY" sz="3200" dirty="0" err="1" smtClean="0"/>
              <a:t>classe</a:t>
            </a:r>
            <a:r>
              <a:rPr lang="es-UY" sz="3200" dirty="0" smtClean="0"/>
              <a:t>:</a:t>
            </a:r>
            <a:endParaRPr lang="es-UY" dirty="0" smtClean="0"/>
          </a:p>
          <a:p>
            <a:pPr lvl="1" eaLnBrk="1" hangingPunct="1">
              <a:defRPr/>
            </a:pPr>
            <a:r>
              <a:rPr lang="es-UY" dirty="0" err="1" smtClean="0"/>
              <a:t>Assinatura</a:t>
            </a:r>
            <a:r>
              <a:rPr lang="es-UY" dirty="0" smtClean="0"/>
              <a:t> de </a:t>
            </a:r>
            <a:r>
              <a:rPr lang="es-UY" dirty="0" err="1" smtClean="0"/>
              <a:t>um</a:t>
            </a:r>
            <a:r>
              <a:rPr lang="es-UY" dirty="0" smtClean="0"/>
              <a:t> método</a:t>
            </a:r>
          </a:p>
          <a:p>
            <a:pPr lvl="1" eaLnBrk="1" hangingPunct="1">
              <a:defRPr/>
            </a:pPr>
            <a:r>
              <a:rPr lang="es-UY" dirty="0" smtClean="0"/>
              <a:t>Métodos </a:t>
            </a:r>
            <a:r>
              <a:rPr lang="es-UY" dirty="0" err="1" smtClean="0"/>
              <a:t>sem</a:t>
            </a:r>
            <a:r>
              <a:rPr lang="es-UY" dirty="0" smtClean="0"/>
              <a:t> retorno</a:t>
            </a:r>
          </a:p>
          <a:p>
            <a:pPr lvl="1" eaLnBrk="1" hangingPunct="1">
              <a:defRPr/>
            </a:pPr>
            <a:r>
              <a:rPr lang="es-UY" dirty="0" smtClean="0"/>
              <a:t>Métodos </a:t>
            </a:r>
            <a:r>
              <a:rPr lang="es-UY" dirty="0" err="1" smtClean="0"/>
              <a:t>com</a:t>
            </a:r>
            <a:r>
              <a:rPr lang="es-UY" dirty="0" smtClean="0"/>
              <a:t> retorno</a:t>
            </a:r>
          </a:p>
          <a:p>
            <a:pPr lvl="1" eaLnBrk="1" hangingPunct="1">
              <a:defRPr/>
            </a:pPr>
            <a:r>
              <a:rPr lang="es-UY" dirty="0" smtClean="0"/>
              <a:t>Sobrecarga de métodos e Operadores</a:t>
            </a:r>
          </a:p>
          <a:p>
            <a:pPr eaLnBrk="1" hangingPunct="1">
              <a:defRPr/>
            </a:pPr>
            <a:r>
              <a:rPr lang="es-UY" dirty="0" smtClean="0"/>
              <a:t>Componentes:</a:t>
            </a:r>
          </a:p>
          <a:p>
            <a:pPr lvl="1" eaLnBrk="1" hangingPunct="1">
              <a:defRPr/>
            </a:pPr>
            <a:r>
              <a:rPr lang="es-UY" dirty="0" err="1" smtClean="0"/>
              <a:t>GroupBox</a:t>
            </a:r>
            <a:r>
              <a:rPr lang="es-UY" dirty="0" smtClean="0"/>
              <a:t> </a:t>
            </a:r>
          </a:p>
          <a:p>
            <a:pPr lvl="1" eaLnBrk="1" hangingPunct="1">
              <a:defRPr/>
            </a:pPr>
            <a:r>
              <a:rPr lang="es-UY" dirty="0" err="1" smtClean="0"/>
              <a:t>RadioButton</a:t>
            </a:r>
            <a:endParaRPr lang="es-UY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46CDB5-E2A0-43A5-947D-04C72ADC3CCA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que são Métodos?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2190750"/>
            <a:ext cx="7959725" cy="4310063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800" dirty="0" smtClean="0"/>
              <a:t>Numa classe, seu comportamento (ações, operações, responsabilidades) são implementados por meio de </a:t>
            </a:r>
            <a:r>
              <a:rPr lang="pt-BR" sz="2800" b="1" dirty="0" smtClean="0"/>
              <a:t>métodos </a:t>
            </a:r>
            <a:r>
              <a:rPr lang="pt-BR" sz="2800" dirty="0" smtClean="0"/>
              <a:t>(equivalente a funções);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endParaRPr lang="pt-BR" sz="2800" dirty="0" smtClean="0"/>
          </a:p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800" dirty="0" smtClean="0"/>
              <a:t>Já suas características, são implementadas por meio dos </a:t>
            </a:r>
            <a:r>
              <a:rPr lang="pt-BR" sz="2800" b="1" dirty="0" smtClean="0"/>
              <a:t>atributos </a:t>
            </a:r>
            <a:r>
              <a:rPr lang="pt-BR" sz="2800" dirty="0" smtClean="0"/>
              <a:t>(variáveis);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4EFE20-4B7C-42A9-95BA-84993BF5F8D3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Membros de uma Classe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635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 b="1" smtClean="0"/>
              <a:t>Uma classe é composta por: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827088" y="3068638"/>
            <a:ext cx="3457575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400"/>
              <a:t>Comportamentos ou operações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400"/>
              <a:t>Características ou atributos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400"/>
              <a:t>	(modelo)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5219700" y="3068638"/>
            <a:ext cx="3600450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400"/>
              <a:t>Métodos ou funções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pt-BR" sz="2400"/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400"/>
              <a:t>Dados ou variáveis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800"/>
              <a:t>	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400"/>
              <a:t>	(implementação)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4408488" y="3973513"/>
            <a:ext cx="567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95DD8B-4192-4649-AF12-0D41330E6338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Exemplo Calculadora</a:t>
            </a:r>
            <a:br>
              <a:rPr lang="pt-BR" sz="4000" smtClean="0"/>
            </a:br>
            <a:r>
              <a:rPr lang="pt-BR" sz="4000" smtClean="0"/>
              <a:t>Form: classes parciais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772400" cy="1511300"/>
          </a:xfrm>
        </p:spPr>
        <p:txBody>
          <a:bodyPr/>
          <a:lstStyle/>
          <a:p>
            <a:pPr marL="0" indent="0" defTabSz="900113" eaLnBrk="1" hangingPunct="1">
              <a:buFont typeface="Wingdings" pitchFamily="2" charset="2"/>
              <a:buNone/>
              <a:tabLst>
                <a:tab pos="1435100" algn="ctr"/>
                <a:tab pos="3671888" algn="ctr"/>
                <a:tab pos="6007100" algn="ctr"/>
              </a:tabLst>
            </a:pPr>
            <a:r>
              <a:rPr lang="pt-BR" sz="2400" b="1" smtClean="0"/>
              <a:t>		Classe frmCalculadora (Form)</a:t>
            </a:r>
          </a:p>
          <a:p>
            <a:pPr marL="0" indent="0" defTabSz="900113" eaLnBrk="1" hangingPunct="1">
              <a:buFont typeface="Wingdings" pitchFamily="2" charset="2"/>
              <a:buNone/>
              <a:tabLst>
                <a:tab pos="1435100" algn="ctr"/>
                <a:tab pos="3671888" algn="ctr"/>
                <a:tab pos="6007100" algn="ctr"/>
              </a:tabLst>
            </a:pPr>
            <a:r>
              <a:rPr lang="pt-BR" sz="2400" smtClean="0"/>
              <a:t>	Atributos		Métodos</a:t>
            </a:r>
          </a:p>
          <a:p>
            <a:pPr marL="0" indent="0" defTabSz="900113" eaLnBrk="1" hangingPunct="1">
              <a:buFont typeface="Wingdings" pitchFamily="2" charset="2"/>
              <a:buNone/>
              <a:tabLst>
                <a:tab pos="1435100" algn="ctr"/>
                <a:tab pos="3671888" algn="ctr"/>
                <a:tab pos="6007100" algn="ctr"/>
              </a:tabLst>
            </a:pPr>
            <a:r>
              <a:rPr lang="pt-BR" sz="2400" smtClean="0"/>
              <a:t>	(Form1.Designer.cs)		(Form1.cs)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365625"/>
            <a:ext cx="3933825" cy="13525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365625"/>
            <a:ext cx="4238625" cy="20383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1979613" y="3573463"/>
            <a:ext cx="576262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48" name="AutoShape 7"/>
          <p:cNvSpPr>
            <a:spLocks noChangeArrowheads="1"/>
          </p:cNvSpPr>
          <p:nvPr/>
        </p:nvSpPr>
        <p:spPr bwMode="auto">
          <a:xfrm>
            <a:off x="6516688" y="3573463"/>
            <a:ext cx="576262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49" name="CaixaDeTexto 8"/>
          <p:cNvSpPr txBox="1">
            <a:spLocks noChangeArrowheads="1"/>
          </p:cNvSpPr>
          <p:nvPr/>
        </p:nvSpPr>
        <p:spPr bwMode="auto">
          <a:xfrm>
            <a:off x="0" y="5715000"/>
            <a:ext cx="4464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C00000"/>
                </a:solidFill>
              </a:rPr>
              <a:t>O código é gerado automaticamente.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131572-0C23-4805-A1EF-33A766BD54F2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Assinatura do Método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51050"/>
            <a:ext cx="7920037" cy="43307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O </a:t>
            </a:r>
            <a:r>
              <a:rPr lang="pt-BR" sz="2400" b="1" smtClean="0"/>
              <a:t>nome</a:t>
            </a:r>
            <a:r>
              <a:rPr lang="pt-BR" sz="2400" smtClean="0"/>
              <a:t> e a </a:t>
            </a:r>
            <a:r>
              <a:rPr lang="pt-BR" sz="2400" b="1" smtClean="0"/>
              <a:t>lista de argumentos </a:t>
            </a:r>
            <a:r>
              <a:rPr lang="pt-BR" sz="2400" smtClean="0"/>
              <a:t>do método formam sua assinatura: identificação única. 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Toda vez que um método for invocado (chamado), a assinatura deve ser obedecida;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Se a assinatura for diferente, ou seja, se qualquer um dos componentes não coincidir com a declaração, o método não pode ser utilizado.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B89C11-38A6-4520-9B93-C393B1A7E3DD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 sem retorno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208962" cy="29956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Não devolvem valores e são semelhantes às </a:t>
            </a:r>
            <a:r>
              <a:rPr lang="pt-BR" sz="2400" b="1" smtClean="0"/>
              <a:t>procedures</a:t>
            </a:r>
            <a:r>
              <a:rPr lang="pt-BR" sz="2400" smtClean="0"/>
              <a:t> encontradas na maioria das linguagens de programação.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Os métodos que não devolvem valores devem ser definidos como </a:t>
            </a:r>
            <a:r>
              <a:rPr lang="pt-BR" sz="2400" b="1" smtClean="0"/>
              <a:t>void</a:t>
            </a:r>
            <a:r>
              <a:rPr lang="pt-BR" sz="240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Ex: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4581525"/>
            <a:ext cx="7056438" cy="21399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2294" name="AutoShape 5"/>
          <p:cNvSpPr>
            <a:spLocks noChangeArrowheads="1"/>
          </p:cNvSpPr>
          <p:nvPr/>
        </p:nvSpPr>
        <p:spPr bwMode="auto">
          <a:xfrm rot="-5400000">
            <a:off x="3348832" y="5155406"/>
            <a:ext cx="863600" cy="722313"/>
          </a:xfrm>
          <a:prstGeom prst="curvedUpArrow">
            <a:avLst>
              <a:gd name="adj1" fmla="val 23912"/>
              <a:gd name="adj2" fmla="val 47824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5AD23D-1C4D-463E-9E0F-5E360CD2200B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UY" smtClean="0"/>
              <a:t>Método com retorno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7772400" cy="4114800"/>
          </a:xfrm>
        </p:spPr>
        <p:txBody>
          <a:bodyPr/>
          <a:lstStyle/>
          <a:p>
            <a:pPr eaLnBrk="1" hangingPunct="1"/>
            <a:r>
              <a:rPr lang="pt-BR" sz="2400" dirty="0" smtClean="0"/>
              <a:t>Devolvem valores como resultados (comando </a:t>
            </a:r>
            <a:r>
              <a:rPr lang="pt-BR" sz="2400" i="1" dirty="0" err="1" smtClean="0"/>
              <a:t>return</a:t>
            </a:r>
            <a:r>
              <a:rPr lang="pt-BR" sz="2400" dirty="0" smtClean="0"/>
              <a:t>).</a:t>
            </a:r>
          </a:p>
          <a:p>
            <a:pPr eaLnBrk="1" hangingPunct="1"/>
            <a:r>
              <a:rPr lang="pt-BR" sz="2400" dirty="0" smtClean="0"/>
              <a:t>O tipo devolvido pelo método deve ser informado no início da sua assinatura.</a:t>
            </a:r>
          </a:p>
          <a:p>
            <a:pPr eaLnBrk="1" hangingPunct="1"/>
            <a:r>
              <a:rPr lang="pt-BR" sz="2400" dirty="0" smtClean="0"/>
              <a:t>O valor devolvido pode ser atribuído a uma variável; Ex:</a:t>
            </a:r>
          </a:p>
          <a:p>
            <a:pPr eaLnBrk="1" hangingPunct="1"/>
            <a:endParaRPr lang="es-UY" sz="2400" dirty="0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4072210"/>
            <a:ext cx="6913563" cy="2597150"/>
          </a:xfrm>
          <a:prstGeom prst="rect">
            <a:avLst/>
          </a:prstGeom>
          <a:noFill/>
          <a:ln w="28575">
            <a:solidFill>
              <a:srgbClr val="3366CC"/>
            </a:solidFill>
            <a:miter lim="800000"/>
            <a:headEnd/>
            <a:tailEnd/>
          </a:ln>
        </p:spPr>
      </p:pic>
      <p:sp>
        <p:nvSpPr>
          <p:cNvPr id="272389" name="Line 5"/>
          <p:cNvSpPr>
            <a:spLocks noChangeShapeType="1"/>
          </p:cNvSpPr>
          <p:nvPr/>
        </p:nvSpPr>
        <p:spPr bwMode="auto">
          <a:xfrm>
            <a:off x="971550" y="6093098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2390" name="Line 6"/>
          <p:cNvSpPr>
            <a:spLocks noChangeShapeType="1"/>
          </p:cNvSpPr>
          <p:nvPr/>
        </p:nvSpPr>
        <p:spPr bwMode="auto">
          <a:xfrm>
            <a:off x="1979613" y="5085035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2391" name="Line 7"/>
          <p:cNvSpPr>
            <a:spLocks noChangeShapeType="1"/>
          </p:cNvSpPr>
          <p:nvPr/>
        </p:nvSpPr>
        <p:spPr bwMode="auto">
          <a:xfrm>
            <a:off x="6443663" y="5516835"/>
            <a:ext cx="12239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259632" y="6453336"/>
            <a:ext cx="6480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57DDBE-8384-43B5-9E36-693004CC77DC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Sobrecarga de métodos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920037" cy="41036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São métodos definidos como mesmo nome, desde que eles tenham </a:t>
            </a:r>
            <a:r>
              <a:rPr lang="pt-BR" sz="2800" b="1" smtClean="0"/>
              <a:t>assinaturas diferentes </a:t>
            </a:r>
            <a:r>
              <a:rPr lang="pt-BR" sz="2800" smtClean="0"/>
              <a:t>em relação aos argumentos: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Com base na quantidade, 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Nos tipos ou 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Na ordem dos argumentos recebidos.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Geométrico</Template>
  <TotalTime>2968</TotalTime>
  <Words>569</Words>
  <Application>Microsoft Office PowerPoint</Application>
  <PresentationFormat>Apresentação na tela (4:3)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Geométrico</vt:lpstr>
      <vt:lpstr>LP VIII – C#</vt:lpstr>
      <vt:lpstr>Agenda para aula 06</vt:lpstr>
      <vt:lpstr>O que são Métodos?</vt:lpstr>
      <vt:lpstr>Membros de uma Classe</vt:lpstr>
      <vt:lpstr>Exemplo Calculadora Form: classes parciais</vt:lpstr>
      <vt:lpstr>Assinatura do Método</vt:lpstr>
      <vt:lpstr>Métodos sem retorno</vt:lpstr>
      <vt:lpstr>Método com retorno</vt:lpstr>
      <vt:lpstr>Sobrecarga de métodos</vt:lpstr>
      <vt:lpstr>Exemplo de Sobrecarga</vt:lpstr>
      <vt:lpstr>Sobrecarga de operador</vt:lpstr>
      <vt:lpstr>Sobrecarga: Cálculo de áreas</vt:lpstr>
      <vt:lpstr>Atividade 08</vt:lpstr>
      <vt:lpstr>RadioButton</vt:lpstr>
      <vt:lpstr>Desabilitando a caixa de texto</vt:lpstr>
      <vt:lpstr>Atividade extra: pág. 28</vt:lpstr>
      <vt:lpstr>Envio de exercícios</vt:lpstr>
      <vt:lpstr>Próximas Aulas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358</cp:revision>
  <dcterms:created xsi:type="dcterms:W3CDTF">2008-07-15T02:11:57Z</dcterms:created>
  <dcterms:modified xsi:type="dcterms:W3CDTF">2018-03-28T20:05:40Z</dcterms:modified>
</cp:coreProperties>
</file>