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0"/>
  </p:notesMasterIdLst>
  <p:handoutMasterIdLst>
    <p:handoutMasterId r:id="rId21"/>
  </p:handoutMasterIdLst>
  <p:sldIdLst>
    <p:sldId id="300" r:id="rId2"/>
    <p:sldId id="421" r:id="rId3"/>
    <p:sldId id="423" r:id="rId4"/>
    <p:sldId id="418" r:id="rId5"/>
    <p:sldId id="408" r:id="rId6"/>
    <p:sldId id="414" r:id="rId7"/>
    <p:sldId id="402" r:id="rId8"/>
    <p:sldId id="415" r:id="rId9"/>
    <p:sldId id="424" r:id="rId10"/>
    <p:sldId id="403" r:id="rId11"/>
    <p:sldId id="404" r:id="rId12"/>
    <p:sldId id="426" r:id="rId13"/>
    <p:sldId id="420" r:id="rId14"/>
    <p:sldId id="411" r:id="rId15"/>
    <p:sldId id="412" r:id="rId16"/>
    <p:sldId id="406" r:id="rId17"/>
    <p:sldId id="427" r:id="rId18"/>
    <p:sldId id="416" r:id="rId19"/>
  </p:sldIdLst>
  <p:sldSz cx="9144000" cy="6858000" type="screen4x3"/>
  <p:notesSz cx="10234613" cy="70993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17" autoAdjust="0"/>
  </p:normalViewPr>
  <p:slideViewPr>
    <p:cSldViewPr>
      <p:cViewPr varScale="1">
        <p:scale>
          <a:sx n="62" d="100"/>
          <a:sy n="62" d="100"/>
        </p:scale>
        <p:origin x="-1296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02217991-8391-4402-B2AB-337D67B913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2350" y="3371850"/>
            <a:ext cx="8189913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33806799-05D4-41DD-A6F5-B50FE7346A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1126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126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D8451CC-97B5-42D5-B9CF-D8EED06853A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EEABA-D1EB-441E-9166-4F55B51077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28B02-52D1-4509-B7EA-33FE8D7D2C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AFF3E-4B37-4777-A89D-FC07558C299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CE7B4-0BE9-4C93-90DD-F5304B4110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33FA1-C5CE-4BF5-BBF8-85343041E8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F68C5-10F2-4E94-9D92-E1FEEA69370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05B1E-3764-4638-887B-CF6B34D2E85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DDD35-F762-4DC5-A852-A13A5B42A0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5482A-7660-4647-BCDC-206378E093D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FEBD8-AAC3-43B9-BA68-C12D5DEF04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s-UY" sz="2400"/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s-UY" sz="2400"/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s-UY" sz="2400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s-UY" sz="2400"/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s-UY" sz="2400"/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s-UY" sz="2400"/>
          </a:p>
        </p:txBody>
      </p:sp>
      <p:sp>
        <p:nvSpPr>
          <p:cNvPr id="1116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s-UY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116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16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16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79C312D-EDCE-42C6-9ADE-78081F2905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atividadescsharp@yahoo.com.b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LP VIII – C#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Aula 07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8EA46C-7965-4E9B-B13D-DC795CDCF844}" type="slidenum">
              <a:rPr lang="pt-BR" smtClean="0"/>
              <a:pPr/>
              <a:t>10</a:t>
            </a:fld>
            <a:endParaRPr lang="pt-BR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Exemplo: Folha de Pagamento 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60575"/>
            <a:ext cx="8281987" cy="2951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400" b="1" smtClean="0"/>
              <a:t>Programa Principal</a:t>
            </a:r>
            <a:r>
              <a:rPr lang="pt-BR" sz="2400" smtClean="0"/>
              <a:t> faz chamada a método estático:</a:t>
            </a:r>
          </a:p>
          <a:p>
            <a:pPr eaLnBrk="1" hangingPunct="1">
              <a:lnSpc>
                <a:spcPct val="90000"/>
              </a:lnSpc>
            </a:pPr>
            <a:endParaRPr lang="pt-BR" sz="2400" smtClean="0"/>
          </a:p>
          <a:p>
            <a:pPr eaLnBrk="1" hangingPunct="1">
              <a:lnSpc>
                <a:spcPct val="90000"/>
              </a:lnSpc>
            </a:pPr>
            <a:endParaRPr lang="pt-BR" sz="2400" smtClean="0"/>
          </a:p>
          <a:p>
            <a:pPr eaLnBrk="1" hangingPunct="1">
              <a:lnSpc>
                <a:spcPct val="90000"/>
              </a:lnSpc>
            </a:pPr>
            <a:endParaRPr lang="pt-BR" sz="2400" smtClean="0"/>
          </a:p>
          <a:p>
            <a:pPr eaLnBrk="1" hangingPunct="1">
              <a:lnSpc>
                <a:spcPct val="90000"/>
              </a:lnSpc>
            </a:pPr>
            <a:endParaRPr lang="pt-BR" sz="2400" smtClean="0"/>
          </a:p>
          <a:p>
            <a:pPr eaLnBrk="1" hangingPunct="1">
              <a:lnSpc>
                <a:spcPct val="90000"/>
              </a:lnSpc>
            </a:pPr>
            <a:r>
              <a:rPr lang="pt-BR" sz="2400" smtClean="0"/>
              <a:t>Classe </a:t>
            </a:r>
            <a:r>
              <a:rPr lang="pt-BR" sz="2400" b="1" smtClean="0"/>
              <a:t>Taxas</a:t>
            </a:r>
            <a:r>
              <a:rPr lang="pt-BR" sz="2400" smtClean="0"/>
              <a:t> com método estático CalculaINSS( )</a:t>
            </a:r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2565400"/>
            <a:ext cx="5616575" cy="152717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12294" name="Line 5"/>
          <p:cNvSpPr>
            <a:spLocks noChangeShapeType="1"/>
          </p:cNvSpPr>
          <p:nvPr/>
        </p:nvSpPr>
        <p:spPr bwMode="auto">
          <a:xfrm>
            <a:off x="2628900" y="3500438"/>
            <a:ext cx="29511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1229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988" y="4508500"/>
            <a:ext cx="5689600" cy="212248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12296" name="AutoShape 7"/>
          <p:cNvSpPr>
            <a:spLocks noChangeArrowheads="1"/>
          </p:cNvSpPr>
          <p:nvPr/>
        </p:nvSpPr>
        <p:spPr bwMode="auto">
          <a:xfrm rot="-5400000">
            <a:off x="6265069" y="3320256"/>
            <a:ext cx="2447925" cy="1223963"/>
          </a:xfrm>
          <a:prstGeom prst="curvedUp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9BABEE-78CC-49FD-91DF-7770353B5785}" type="slidenum">
              <a:rPr lang="pt-BR" smtClean="0"/>
              <a:pPr/>
              <a:t>11</a:t>
            </a:fld>
            <a:endParaRPr lang="pt-BR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000" dirty="0" smtClean="0"/>
              <a:t>Atividade 09 </a:t>
            </a:r>
            <a:br>
              <a:rPr lang="pt-BR" sz="4000" dirty="0" smtClean="0"/>
            </a:br>
            <a:r>
              <a:rPr lang="pt-BR" sz="4000" dirty="0" smtClean="0"/>
              <a:t>Folha de Pagamento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492896"/>
            <a:ext cx="3816424" cy="3456682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sz="2400" dirty="0" smtClean="0"/>
              <a:t>Elaborar um programa que calcule o salário líquido de um funcionário;</a:t>
            </a:r>
          </a:p>
          <a:p>
            <a:pPr eaLnBrk="1" hangingPunct="1">
              <a:spcBef>
                <a:spcPts val="1200"/>
              </a:spcBef>
            </a:pPr>
            <a:r>
              <a:rPr lang="pt-BR" sz="2400" dirty="0" smtClean="0"/>
              <a:t>Aplicar os descontos referentes a INSS e IR;</a:t>
            </a:r>
          </a:p>
          <a:p>
            <a:pPr eaLnBrk="1" hangingPunct="1">
              <a:spcBef>
                <a:spcPts val="1200"/>
              </a:spcBef>
            </a:pPr>
            <a:r>
              <a:rPr lang="pt-BR" sz="2400" dirty="0" smtClean="0"/>
              <a:t>Apostila: pág. 42 a 46</a:t>
            </a:r>
          </a:p>
          <a:p>
            <a:pPr eaLnBrk="1" hangingPunct="1">
              <a:spcBef>
                <a:spcPts val="1200"/>
              </a:spcBef>
            </a:pPr>
            <a:endParaRPr lang="pt-BR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2023" y="2144473"/>
            <a:ext cx="4850457" cy="3948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9BABEE-78CC-49FD-91DF-7770353B5785}" type="slidenum">
              <a:rPr lang="pt-BR" smtClean="0"/>
              <a:pPr/>
              <a:t>12</a:t>
            </a:fld>
            <a:endParaRPr lang="pt-BR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000" dirty="0" smtClean="0"/>
              <a:t>Classe Taxas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89138"/>
            <a:ext cx="7993260" cy="115183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pt-BR" sz="2400" dirty="0" smtClean="0"/>
              <a:t>Construa a classe “Taxas”, contendo os métodos estáticos </a:t>
            </a:r>
            <a:r>
              <a:rPr lang="pt-BR" sz="2400" dirty="0" err="1" smtClean="0"/>
              <a:t>calculaINSS</a:t>
            </a:r>
            <a:r>
              <a:rPr lang="pt-BR" sz="2400" dirty="0" smtClean="0"/>
              <a:t>( ) e </a:t>
            </a:r>
            <a:r>
              <a:rPr lang="pt-BR" sz="2400" dirty="0" err="1" smtClean="0"/>
              <a:t>calculaIR</a:t>
            </a:r>
            <a:r>
              <a:rPr lang="pt-BR" sz="2400" dirty="0" smtClean="0"/>
              <a:t>( );</a:t>
            </a:r>
          </a:p>
          <a:p>
            <a:pPr eaLnBrk="1" hangingPunct="1">
              <a:lnSpc>
                <a:spcPct val="110000"/>
              </a:lnSpc>
              <a:buNone/>
            </a:pPr>
            <a:endParaRPr lang="pt-BR" sz="2400" dirty="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" y="3652738"/>
            <a:ext cx="8810625" cy="236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799E77-FE42-4E53-9B3D-151D59F8FB36}" type="slidenum">
              <a:rPr lang="pt-BR" smtClean="0"/>
              <a:pPr/>
              <a:t>13</a:t>
            </a:fld>
            <a:endParaRPr lang="pt-BR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Cálculo do IR </a:t>
            </a:r>
            <a:r>
              <a:rPr lang="pt-BR" sz="2800" dirty="0" smtClean="0"/>
              <a:t>(pág. 45)</a:t>
            </a:r>
            <a:endParaRPr lang="pt-BR" dirty="0" smtClean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2066007"/>
            <a:ext cx="82089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CaixaDeTexto 4"/>
          <p:cNvSpPr txBox="1">
            <a:spLocks noChangeArrowheads="1"/>
          </p:cNvSpPr>
          <p:nvPr/>
        </p:nvSpPr>
        <p:spPr bwMode="auto">
          <a:xfrm>
            <a:off x="179388" y="5745163"/>
            <a:ext cx="89646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 b="1" dirty="0"/>
              <a:t>Salário Base para cálculo do IR</a:t>
            </a:r>
            <a:r>
              <a:rPr lang="pt-BR" sz="2000" dirty="0"/>
              <a:t> = Salário Bruto – INSS – Dependentes</a:t>
            </a:r>
          </a:p>
          <a:p>
            <a:r>
              <a:rPr lang="pt-BR" sz="2000" b="1" dirty="0"/>
              <a:t>Imposto de Renda =</a:t>
            </a:r>
            <a:r>
              <a:rPr lang="pt-BR" sz="2000" dirty="0"/>
              <a:t> Salário Base para cálculo do IR * Alíquota – Dedução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5A271A-34BC-48C5-AA01-61ACB67F17AD}" type="slidenum">
              <a:rPr lang="pt-BR" smtClean="0"/>
              <a:pPr/>
              <a:t>14</a:t>
            </a:fld>
            <a:endParaRPr lang="pt-BR" smtClean="0"/>
          </a:p>
        </p:txBody>
      </p:sp>
      <p:sp>
        <p:nvSpPr>
          <p:cNvPr id="16387" name="Espaço Reservado para Número de Slide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DB8C7C6-ED7E-4DD8-9C8B-FEB62294CB2A}" type="slidenum">
              <a:rPr lang="pt-BR" sz="1400"/>
              <a:pPr algn="r"/>
              <a:t>14</a:t>
            </a:fld>
            <a:endParaRPr lang="pt-BR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Possível solução</a:t>
            </a:r>
            <a:br>
              <a:rPr lang="pt-BR" dirty="0" smtClean="0"/>
            </a:br>
            <a:r>
              <a:rPr lang="pt-BR" dirty="0" smtClean="0"/>
              <a:t>Método Principal (Aplicação)</a:t>
            </a:r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8384" y="1800225"/>
            <a:ext cx="4749800" cy="501332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241669" name="Line 5"/>
          <p:cNvSpPr>
            <a:spLocks noChangeShapeType="1"/>
          </p:cNvSpPr>
          <p:nvPr/>
        </p:nvSpPr>
        <p:spPr bwMode="auto">
          <a:xfrm>
            <a:off x="2844155" y="4005263"/>
            <a:ext cx="1800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41670" name="Line 6"/>
          <p:cNvSpPr>
            <a:spLocks noChangeShapeType="1"/>
          </p:cNvSpPr>
          <p:nvPr/>
        </p:nvSpPr>
        <p:spPr bwMode="auto">
          <a:xfrm>
            <a:off x="2628255" y="4508500"/>
            <a:ext cx="1800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41671" name="Line 7"/>
          <p:cNvSpPr>
            <a:spLocks noChangeShapeType="1"/>
          </p:cNvSpPr>
          <p:nvPr/>
        </p:nvSpPr>
        <p:spPr bwMode="auto">
          <a:xfrm>
            <a:off x="2196455" y="4868863"/>
            <a:ext cx="1800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1475656" y="1700808"/>
            <a:ext cx="180020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416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416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416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9" grpId="0" animBg="1"/>
      <p:bldP spid="241669" grpId="1" animBg="1"/>
      <p:bldP spid="241670" grpId="0" animBg="1"/>
      <p:bldP spid="241670" grpId="1" animBg="1"/>
      <p:bldP spid="241671" grpId="0" animBg="1"/>
      <p:bldP spid="241671" grpId="1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EA7586-EDC6-487D-B394-60DF1BE76298}" type="slidenum">
              <a:rPr lang="pt-BR" smtClean="0"/>
              <a:pPr/>
              <a:t>15</a:t>
            </a:fld>
            <a:endParaRPr lang="pt-BR" smtClean="0"/>
          </a:p>
        </p:txBody>
      </p:sp>
      <p:sp>
        <p:nvSpPr>
          <p:cNvPr id="17411" name="Espaço Reservado para Número de Slide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73D3A7A-F6E4-434F-8FD0-FBACBCD25B8D}" type="slidenum">
              <a:rPr lang="pt-BR" sz="1400"/>
              <a:pPr algn="r"/>
              <a:t>15</a:t>
            </a:fld>
            <a:endParaRPr lang="pt-BR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Click dos Botões</a:t>
            </a: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988" y="1816100"/>
            <a:ext cx="6878637" cy="4894263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242693" name="Line 5"/>
          <p:cNvSpPr>
            <a:spLocks noChangeShapeType="1"/>
          </p:cNvSpPr>
          <p:nvPr/>
        </p:nvSpPr>
        <p:spPr bwMode="auto">
          <a:xfrm>
            <a:off x="2051050" y="1989138"/>
            <a:ext cx="1800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42694" name="Line 6"/>
          <p:cNvSpPr>
            <a:spLocks noChangeShapeType="1"/>
          </p:cNvSpPr>
          <p:nvPr/>
        </p:nvSpPr>
        <p:spPr bwMode="auto">
          <a:xfrm>
            <a:off x="2051050" y="3068638"/>
            <a:ext cx="14414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42695" name="Line 7"/>
          <p:cNvSpPr>
            <a:spLocks noChangeShapeType="1"/>
          </p:cNvSpPr>
          <p:nvPr/>
        </p:nvSpPr>
        <p:spPr bwMode="auto">
          <a:xfrm>
            <a:off x="2051050" y="5949950"/>
            <a:ext cx="12969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1043608" y="2132856"/>
            <a:ext cx="180020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426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426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3" grpId="0" animBg="1"/>
      <p:bldP spid="242693" grpId="1" animBg="1"/>
      <p:bldP spid="242694" grpId="0" animBg="1"/>
      <p:bldP spid="242694" grpId="1" animBg="1"/>
      <p:bldP spid="242695" grpId="0" animBg="1"/>
      <p:bldP spid="242695" grpId="1" animBg="1"/>
      <p:bldP spid="9" grpId="0" animBg="1"/>
      <p:bldP spid="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80A21D-C7B7-4B2F-8333-BC0D9F747ACE}" type="slidenum">
              <a:rPr lang="pt-BR" smtClean="0"/>
              <a:pPr/>
              <a:t>16</a:t>
            </a:fld>
            <a:endParaRPr lang="pt-BR" smtClean="0"/>
          </a:p>
        </p:txBody>
      </p:sp>
      <p:sp>
        <p:nvSpPr>
          <p:cNvPr id="18435" name="Espaço Reservado para Número de Slide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A962C32-0860-46B7-8F91-078F631CB6A2}" type="slidenum">
              <a:rPr lang="pt-BR" sz="1400"/>
              <a:pPr algn="r"/>
              <a:t>16</a:t>
            </a:fld>
            <a:endParaRPr lang="pt-BR" sz="14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Criando uma nova classe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916113"/>
            <a:ext cx="8208962" cy="28082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400" dirty="0" smtClean="0"/>
              <a:t>Para criar uma nova classe, para armazenar os métodos estáticos utilize o menu </a:t>
            </a:r>
            <a:r>
              <a:rPr lang="pt-BR" sz="2400" b="1" dirty="0" smtClean="0"/>
              <a:t>Project</a:t>
            </a:r>
            <a:r>
              <a:rPr lang="pt-BR" sz="2400" dirty="0" smtClean="0"/>
              <a:t>, opção </a:t>
            </a:r>
            <a:r>
              <a:rPr lang="pt-BR" sz="2400" b="1" dirty="0" err="1" smtClean="0"/>
              <a:t>Add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Class</a:t>
            </a:r>
            <a:r>
              <a:rPr lang="pt-BR" sz="2400" b="1" dirty="0" smtClean="0"/>
              <a:t>;</a:t>
            </a:r>
            <a:endParaRPr lang="pt-BR" sz="2400" dirty="0" smtClean="0"/>
          </a:p>
          <a:p>
            <a:pPr eaLnBrk="1" hangingPunct="1">
              <a:lnSpc>
                <a:spcPct val="120000"/>
              </a:lnSpc>
            </a:pPr>
            <a:r>
              <a:rPr lang="pt-BR" sz="2400" dirty="0" smtClean="0"/>
              <a:t>Escolha </a:t>
            </a:r>
            <a:r>
              <a:rPr lang="pt-BR" sz="2400" b="1" dirty="0" err="1" smtClean="0"/>
              <a:t>Code</a:t>
            </a:r>
            <a:r>
              <a:rPr lang="pt-BR" sz="2400" b="1" dirty="0" smtClean="0"/>
              <a:t> File </a:t>
            </a:r>
            <a:r>
              <a:rPr lang="pt-BR" sz="2400" dirty="0" smtClean="0"/>
              <a:t>para inserir um arquivo em branco;</a:t>
            </a:r>
          </a:p>
          <a:p>
            <a:pPr eaLnBrk="1" hangingPunct="1">
              <a:lnSpc>
                <a:spcPct val="120000"/>
              </a:lnSpc>
            </a:pPr>
            <a:r>
              <a:rPr lang="pt-BR" sz="2400" dirty="0" smtClean="0"/>
              <a:t>Codifique a nova classe e seus respectivos métodos estáticos: </a:t>
            </a:r>
            <a:r>
              <a:rPr lang="pt-BR" sz="2400" dirty="0" err="1" smtClean="0"/>
              <a:t>calculaINSS</a:t>
            </a:r>
            <a:r>
              <a:rPr lang="pt-BR" sz="2400" dirty="0" smtClean="0"/>
              <a:t>( ) e </a:t>
            </a:r>
            <a:r>
              <a:rPr lang="pt-BR" sz="2400" dirty="0" err="1" smtClean="0"/>
              <a:t>calculaIR</a:t>
            </a:r>
            <a:r>
              <a:rPr lang="pt-BR" sz="2400" dirty="0" smtClean="0"/>
              <a:t>( );</a:t>
            </a:r>
          </a:p>
          <a:p>
            <a:pPr eaLnBrk="1" hangingPunct="1">
              <a:lnSpc>
                <a:spcPct val="120000"/>
              </a:lnSpc>
            </a:pPr>
            <a:r>
              <a:rPr lang="pt-BR" sz="2400" dirty="0" smtClean="0"/>
              <a:t>Ex.:</a:t>
            </a:r>
          </a:p>
        </p:txBody>
      </p:sp>
      <p:pic>
        <p:nvPicPr>
          <p:cNvPr id="1843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050" y="4546600"/>
            <a:ext cx="5689600" cy="212248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4714726" y="5229200"/>
            <a:ext cx="14414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771180" y="4509442"/>
            <a:ext cx="1512788" cy="3597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Próximas Aulas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>
          <a:xfrm>
            <a:off x="755650" y="2051050"/>
            <a:ext cx="7772400" cy="4114800"/>
          </a:xfrm>
        </p:spPr>
        <p:txBody>
          <a:bodyPr/>
          <a:lstStyle/>
          <a:p>
            <a:r>
              <a:rPr lang="pt-BR" smtClean="0"/>
              <a:t>11/04 </a:t>
            </a:r>
            <a:r>
              <a:rPr lang="pt-BR" dirty="0" smtClean="0"/>
              <a:t>– Aula 08</a:t>
            </a:r>
          </a:p>
          <a:p>
            <a:r>
              <a:rPr lang="pt-BR" dirty="0" smtClean="0"/>
              <a:t>18/04 – Aula de exercícios</a:t>
            </a:r>
          </a:p>
          <a:p>
            <a:r>
              <a:rPr lang="pt-BR" dirty="0" smtClean="0"/>
              <a:t>25/04 – Prova 1</a:t>
            </a:r>
          </a:p>
        </p:txBody>
      </p:sp>
      <p:sp>
        <p:nvSpPr>
          <p:cNvPr id="20484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AAD90E-4278-4FF8-819C-AC13BD370F82}" type="slidenum">
              <a:rPr lang="pt-BR" smtClean="0"/>
              <a:pPr/>
              <a:t>17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E92233-12D3-42B0-ADDF-7FD348E8EE80}" type="slidenum">
              <a:rPr lang="pt-BR" smtClean="0"/>
              <a:pPr/>
              <a:t>18</a:t>
            </a:fld>
            <a:endParaRPr lang="pt-BR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Envio de exercícios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106613"/>
            <a:ext cx="7772400" cy="40259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dirty="0" smtClean="0"/>
              <a:t>Por favor, enviar para </a:t>
            </a:r>
            <a:r>
              <a:rPr lang="pt-BR" sz="2400" dirty="0" smtClean="0">
                <a:hlinkClick r:id="rId2"/>
              </a:rPr>
              <a:t>atividadescsharp@yahoo.com.br</a:t>
            </a:r>
            <a:endParaRPr lang="pt-BR" sz="2400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b="1" i="1" dirty="0" smtClean="0"/>
              <a:t>Assunto ou </a:t>
            </a:r>
            <a:r>
              <a:rPr lang="pt-BR" sz="2400" b="1" i="1" dirty="0" err="1" smtClean="0"/>
              <a:t>Subject</a:t>
            </a:r>
            <a:r>
              <a:rPr lang="pt-BR" sz="2400" b="1" i="1" dirty="0" smtClean="0"/>
              <a:t>:</a:t>
            </a:r>
            <a:r>
              <a:rPr lang="pt-BR" sz="2400" dirty="0" smtClean="0"/>
              <a:t> Atividades 9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pt-BR" sz="2400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b="1" i="1" dirty="0" smtClean="0"/>
              <a:t>Identificação de atividades</a:t>
            </a:r>
            <a:r>
              <a:rPr lang="pt-BR" sz="2400" dirty="0" smtClean="0"/>
              <a:t>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dirty="0" smtClean="0"/>
              <a:t>FATEC – ADS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dirty="0" smtClean="0"/>
              <a:t>LP VIII – Prof. Grace – 04/04/2018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dirty="0" smtClean="0"/>
              <a:t>Nome: Fulano de Tal – Matricula: </a:t>
            </a:r>
            <a:r>
              <a:rPr lang="pt-BR" sz="2400" dirty="0" err="1" smtClean="0"/>
              <a:t>xxxxxx</a:t>
            </a:r>
            <a:r>
              <a:rPr lang="pt-BR" sz="2400" dirty="0" smtClean="0"/>
              <a:t>-x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0D162E-E1A5-462B-A536-354289150FFE}" type="slidenum">
              <a:rPr lang="pt-BR" smtClean="0"/>
              <a:pPr/>
              <a:t>2</a:t>
            </a:fld>
            <a:endParaRPr lang="pt-BR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UY" dirty="0" smtClean="0"/>
              <a:t>Agenda para aula 07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060575"/>
            <a:ext cx="7772400" cy="41148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s-UY" dirty="0" err="1" smtClean="0"/>
              <a:t>Criação</a:t>
            </a:r>
            <a:r>
              <a:rPr lang="es-UY" dirty="0" smtClean="0"/>
              <a:t> de </a:t>
            </a:r>
            <a:r>
              <a:rPr lang="es-UY" dirty="0" err="1" smtClean="0"/>
              <a:t>Classes</a:t>
            </a:r>
            <a:endParaRPr lang="es-UY" dirty="0" smtClean="0"/>
          </a:p>
          <a:p>
            <a:pPr eaLnBrk="1" hangingPunct="1">
              <a:spcBef>
                <a:spcPts val="1200"/>
              </a:spcBef>
            </a:pPr>
            <a:r>
              <a:rPr lang="es-UY" dirty="0" smtClean="0"/>
              <a:t>Métodos estáticos</a:t>
            </a:r>
          </a:p>
          <a:p>
            <a:pPr eaLnBrk="1" hangingPunct="1">
              <a:spcBef>
                <a:spcPts val="1200"/>
              </a:spcBef>
            </a:pPr>
            <a:r>
              <a:rPr lang="es-UY" dirty="0" err="1" smtClean="0"/>
              <a:t>Atividades</a:t>
            </a:r>
            <a:r>
              <a:rPr lang="es-UY" dirty="0" smtClean="0"/>
              <a:t>: </a:t>
            </a:r>
          </a:p>
          <a:p>
            <a:pPr lvl="1" eaLnBrk="1" hangingPunct="1">
              <a:spcBef>
                <a:spcPts val="1200"/>
              </a:spcBef>
            </a:pPr>
            <a:r>
              <a:rPr lang="es-UY" dirty="0" err="1" smtClean="0"/>
              <a:t>Folha</a:t>
            </a:r>
            <a:r>
              <a:rPr lang="es-UY" dirty="0" smtClean="0"/>
              <a:t> de Pagamento</a:t>
            </a:r>
          </a:p>
          <a:p>
            <a:pPr lvl="1" eaLnBrk="1" hangingPunct="1">
              <a:spcBef>
                <a:spcPts val="1200"/>
              </a:spcBef>
            </a:pPr>
            <a:r>
              <a:rPr lang="es-UY" dirty="0" smtClean="0"/>
              <a:t>Calculo de Áreas usando </a:t>
            </a:r>
            <a:r>
              <a:rPr lang="es-UY" dirty="0" err="1" smtClean="0"/>
              <a:t>classe</a:t>
            </a:r>
            <a:endParaRPr lang="es-UY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2117DF-F04D-4599-B7EE-240EACCBB969}" type="slidenum">
              <a:rPr lang="pt-BR" smtClean="0"/>
              <a:pPr/>
              <a:t>3</a:t>
            </a:fld>
            <a:endParaRPr lang="pt-BR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Modelando Aplicação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205038"/>
            <a:ext cx="7772400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400" smtClean="0"/>
              <a:t>Na atividades realizadas até o momento criamos métodos associados a classe </a:t>
            </a:r>
            <a:r>
              <a:rPr lang="pt-BR" sz="2400" i="1" smtClean="0"/>
              <a:t>form;</a:t>
            </a:r>
          </a:p>
          <a:p>
            <a:pPr eaLnBrk="1" hangingPunct="1">
              <a:lnSpc>
                <a:spcPct val="120000"/>
              </a:lnSpc>
            </a:pPr>
            <a:r>
              <a:rPr lang="pt-BR" sz="2400" smtClean="0"/>
              <a:t>Porém, o Form representa a camada de apresentação da aplicação windows;</a:t>
            </a:r>
          </a:p>
          <a:p>
            <a:pPr eaLnBrk="1" hangingPunct="1">
              <a:lnSpc>
                <a:spcPct val="120000"/>
              </a:lnSpc>
            </a:pPr>
            <a:r>
              <a:rPr lang="pt-BR" sz="2400" smtClean="0"/>
              <a:t>Ou seja, sua finalidade é apresentar informações na tela, e não conter funcionalidades da aplicação; </a:t>
            </a:r>
          </a:p>
          <a:p>
            <a:pPr eaLnBrk="1" hangingPunct="1">
              <a:lnSpc>
                <a:spcPct val="120000"/>
              </a:lnSpc>
            </a:pPr>
            <a:r>
              <a:rPr lang="pt-BR" sz="2400" smtClean="0"/>
              <a:t>Essa não seria uma boa solução se pensarmos em programação O.O. </a:t>
            </a:r>
          </a:p>
        </p:txBody>
      </p:sp>
      <p:grpSp>
        <p:nvGrpSpPr>
          <p:cNvPr id="5125" name="Group 2"/>
          <p:cNvGrpSpPr>
            <a:grpSpLocks/>
          </p:cNvGrpSpPr>
          <p:nvPr/>
        </p:nvGrpSpPr>
        <p:grpSpPr bwMode="auto">
          <a:xfrm>
            <a:off x="6659563" y="5229225"/>
            <a:ext cx="2170112" cy="1397000"/>
            <a:chOff x="1632" y="1248"/>
            <a:chExt cx="2682" cy="2286"/>
          </a:xfrm>
        </p:grpSpPr>
        <p:sp>
          <p:nvSpPr>
            <p:cNvPr id="5126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57 h 21600"/>
                <a:gd name="T14" fmla="*/ 17840 w 21600"/>
                <a:gd name="T15" fmla="*/ 1764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83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pt-BR"/>
            </a:p>
          </p:txBody>
        </p:sp>
        <p:sp>
          <p:nvSpPr>
            <p:cNvPr id="5127" name="AutoShape 4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68 w 21600"/>
                <a:gd name="T13" fmla="*/ 3965 h 21600"/>
                <a:gd name="T14" fmla="*/ 17836 w 21600"/>
                <a:gd name="T15" fmla="*/ 176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83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pt-BR"/>
            </a:p>
          </p:txBody>
        </p:sp>
        <p:sp>
          <p:nvSpPr>
            <p:cNvPr id="5128" name="AutoShape 5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80 w 21600"/>
                <a:gd name="T13" fmla="*/ 3957 h 21600"/>
                <a:gd name="T14" fmla="*/ 17846 w 21600"/>
                <a:gd name="T15" fmla="*/ 176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83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0146E8-7E3F-432D-BF49-8F4DC0AC03C7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Modelando Classes e Métodos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89138"/>
            <a:ext cx="7345362" cy="46799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400" dirty="0" smtClean="0"/>
              <a:t>Classes devem representar um </a:t>
            </a:r>
            <a:r>
              <a:rPr lang="pt-BR" sz="2400" b="1" dirty="0" smtClean="0"/>
              <a:t>conceito</a:t>
            </a:r>
            <a:r>
              <a:rPr lang="pt-BR" sz="2400" dirty="0" smtClean="0"/>
              <a:t> no domínio da aplicação ou ter sua </a:t>
            </a:r>
            <a:r>
              <a:rPr lang="pt-BR" sz="2400" b="1" dirty="0" smtClean="0"/>
              <a:t>finalidade</a:t>
            </a:r>
            <a:r>
              <a:rPr lang="pt-BR" sz="2400" dirty="0" smtClean="0"/>
              <a:t> muito bem definida;</a:t>
            </a:r>
          </a:p>
          <a:p>
            <a:pPr eaLnBrk="1" hangingPunct="1">
              <a:lnSpc>
                <a:spcPct val="120000"/>
              </a:lnSpc>
            </a:pPr>
            <a:r>
              <a:rPr lang="pt-BR" sz="2400" dirty="0" smtClean="0"/>
              <a:t>Também é interessante que as Classes criadas possam ser </a:t>
            </a:r>
            <a:r>
              <a:rPr lang="pt-BR" sz="2400" b="1" dirty="0" smtClean="0"/>
              <a:t>reusadas</a:t>
            </a:r>
            <a:r>
              <a:rPr lang="pt-BR" sz="2400" dirty="0" smtClean="0"/>
              <a:t> em outros projetos.</a:t>
            </a:r>
          </a:p>
          <a:p>
            <a:pPr eaLnBrk="1" hangingPunct="1">
              <a:lnSpc>
                <a:spcPct val="120000"/>
              </a:lnSpc>
            </a:pPr>
            <a:r>
              <a:rPr lang="pt-BR" sz="2400" dirty="0" smtClean="0"/>
              <a:t>Nesse caso, o ideal é criarmos nossas próprias classes representando o negócio. </a:t>
            </a:r>
          </a:p>
          <a:p>
            <a:pPr eaLnBrk="1" hangingPunct="1">
              <a:lnSpc>
                <a:spcPct val="120000"/>
              </a:lnSpc>
            </a:pPr>
            <a:r>
              <a:rPr lang="pt-BR" sz="2400" dirty="0" smtClean="0"/>
              <a:t>O comportamento dessas classes será programado através de </a:t>
            </a:r>
            <a:r>
              <a:rPr lang="pt-BR" sz="2400" b="1" dirty="0" smtClean="0"/>
              <a:t>métodos</a:t>
            </a:r>
            <a:r>
              <a:rPr lang="pt-BR" sz="2400" dirty="0" smtClean="0"/>
              <a:t>.</a:t>
            </a:r>
          </a:p>
        </p:txBody>
      </p:sp>
      <p:grpSp>
        <p:nvGrpSpPr>
          <p:cNvPr id="6149" name="Group 4"/>
          <p:cNvGrpSpPr>
            <a:grpSpLocks/>
          </p:cNvGrpSpPr>
          <p:nvPr/>
        </p:nvGrpSpPr>
        <p:grpSpPr bwMode="auto">
          <a:xfrm>
            <a:off x="6875463" y="4581525"/>
            <a:ext cx="1831975" cy="1993900"/>
            <a:chOff x="1824" y="633"/>
            <a:chExt cx="2834" cy="2849"/>
          </a:xfrm>
        </p:grpSpPr>
        <p:sp>
          <p:nvSpPr>
            <p:cNvPr id="6150" name="Puzzle3"/>
            <p:cNvSpPr>
              <a:spLocks noEditPoints="1" noChangeArrowheads="1"/>
            </p:cNvSpPr>
            <p:nvPr/>
          </p:nvSpPr>
          <p:spPr bwMode="auto">
            <a:xfrm>
              <a:off x="3204" y="633"/>
              <a:ext cx="1114" cy="151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269 w 21600"/>
                <a:gd name="T25" fmla="*/ 7718 h 21600"/>
                <a:gd name="T26" fmla="*/ 19157 w 21600"/>
                <a:gd name="T27" fmla="*/ 2023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51" name="Puzzle2"/>
            <p:cNvSpPr>
              <a:spLocks noEditPoints="1" noChangeArrowheads="1"/>
            </p:cNvSpPr>
            <p:nvPr/>
          </p:nvSpPr>
          <p:spPr bwMode="auto">
            <a:xfrm>
              <a:off x="2880" y="1736"/>
              <a:ext cx="1778" cy="137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5394 w 21600"/>
                <a:gd name="T25" fmla="*/ 6735 h 21600"/>
                <a:gd name="T26" fmla="*/ 16182 w 21600"/>
                <a:gd name="T27" fmla="*/ 2044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52" name="Puzzle4"/>
            <p:cNvSpPr>
              <a:spLocks noEditPoints="1" noChangeArrowheads="1"/>
            </p:cNvSpPr>
            <p:nvPr/>
          </p:nvSpPr>
          <p:spPr bwMode="auto">
            <a:xfrm>
              <a:off x="2192" y="1719"/>
              <a:ext cx="1072" cy="176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75 w 21600"/>
                <a:gd name="T25" fmla="*/ 5660 h 21600"/>
                <a:gd name="T26" fmla="*/ 20210 w 21600"/>
                <a:gd name="T27" fmla="*/ 1597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53" name="Puzzle1"/>
            <p:cNvSpPr>
              <a:spLocks noEditPoints="1" noChangeArrowheads="1"/>
            </p:cNvSpPr>
            <p:nvPr/>
          </p:nvSpPr>
          <p:spPr bwMode="auto">
            <a:xfrm>
              <a:off x="1824" y="1091"/>
              <a:ext cx="1800" cy="105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6084 w 21600"/>
                <a:gd name="T25" fmla="*/ 2569 h 21600"/>
                <a:gd name="T26" fmla="*/ 16128 w 21600"/>
                <a:gd name="T27" fmla="*/ 19545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rgbClr val="CCC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54D72B-E240-401F-9AC4-857EC38CFF6B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Acesso a Métodos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89138"/>
            <a:ext cx="8208962" cy="439261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pt-BR" sz="2800" smtClean="0"/>
              <a:t>A partir do nosso programa, podemos acessar métodos pertencentes a outras classes.</a:t>
            </a:r>
          </a:p>
          <a:p>
            <a:pPr eaLnBrk="1" hangingPunct="1">
              <a:lnSpc>
                <a:spcPct val="110000"/>
              </a:lnSpc>
            </a:pPr>
            <a:endParaRPr lang="pt-BR" sz="2800" smtClean="0"/>
          </a:p>
          <a:p>
            <a:pPr eaLnBrk="1" hangingPunct="1">
              <a:lnSpc>
                <a:spcPct val="110000"/>
              </a:lnSpc>
            </a:pPr>
            <a:r>
              <a:rPr lang="pt-BR" sz="2800" smtClean="0"/>
              <a:t>Para isso, podemos usar classes já existentes do C# ou criar nossas próprias classes, conforme necessitamos.</a:t>
            </a:r>
            <a:endParaRPr lang="pt-BR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3AD4AD-EAAA-4198-B7BA-89887F043A01}" type="slidenum">
              <a:rPr lang="pt-BR" smtClean="0"/>
              <a:pPr/>
              <a:t>6</a:t>
            </a:fld>
            <a:endParaRPr lang="pt-BR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2071688"/>
            <a:ext cx="8177213" cy="4525962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sz="2400" dirty="0" smtClean="0"/>
              <a:t>Métodos podem ser invocados a partir de um objeto específico. </a:t>
            </a:r>
          </a:p>
          <a:p>
            <a:pPr marL="342900" lvl="1"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pt-BR" sz="2400" b="1" dirty="0" smtClean="0"/>
              <a:t>	</a:t>
            </a:r>
            <a:r>
              <a:rPr lang="pt-BR" sz="2400" b="1" dirty="0" err="1" smtClean="0"/>
              <a:t>nome-do-objeto</a:t>
            </a:r>
            <a:r>
              <a:rPr lang="pt-BR" sz="2400" b="1" dirty="0" smtClean="0"/>
              <a:t>.</a:t>
            </a:r>
            <a:r>
              <a:rPr lang="pt-BR" sz="2400" b="1" dirty="0" err="1" smtClean="0"/>
              <a:t>nome-do-método</a:t>
            </a:r>
            <a:r>
              <a:rPr lang="pt-BR" sz="2400" b="1" dirty="0" smtClean="0"/>
              <a:t>()</a:t>
            </a:r>
            <a:endParaRPr lang="pt-BR" sz="2400" dirty="0" smtClean="0"/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pt-BR" sz="2200" dirty="0" smtClean="0"/>
              <a:t>	Ex.:		String t = </a:t>
            </a:r>
            <a:r>
              <a:rPr lang="pt-BR" sz="2200" b="1" dirty="0" err="1" smtClean="0">
                <a:solidFill>
                  <a:srgbClr val="FF0000"/>
                </a:solidFill>
              </a:rPr>
              <a:t>i</a:t>
            </a:r>
            <a:r>
              <a:rPr lang="pt-BR" sz="2200" b="1" dirty="0" err="1" smtClean="0"/>
              <a:t>.ToString</a:t>
            </a:r>
            <a:r>
              <a:rPr lang="pt-BR" sz="2200" b="1" dirty="0" smtClean="0"/>
              <a:t>()</a:t>
            </a:r>
            <a:r>
              <a:rPr lang="pt-BR" sz="2200" dirty="0" smtClean="0"/>
              <a:t>;</a:t>
            </a:r>
          </a:p>
          <a:p>
            <a:pPr marL="342900" lvl="1"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pt-BR" sz="2400" b="1" dirty="0" smtClean="0"/>
              <a:t>	</a:t>
            </a:r>
            <a:endParaRPr lang="pt-BR" sz="2000" dirty="0" smtClean="0"/>
          </a:p>
          <a:p>
            <a:pPr eaLnBrk="1" hangingPunct="1">
              <a:spcBef>
                <a:spcPts val="1200"/>
              </a:spcBef>
            </a:pPr>
            <a:r>
              <a:rPr lang="pt-BR" sz="2400" dirty="0" smtClean="0"/>
              <a:t>Ou podem ser chamados diretamente da classe (métodos estáticos).</a:t>
            </a:r>
          </a:p>
          <a:p>
            <a:pPr marL="342900" lvl="1"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pt-BR" sz="2200" b="1" dirty="0" smtClean="0"/>
              <a:t>	</a:t>
            </a:r>
            <a:r>
              <a:rPr lang="pt-BR" sz="2200" b="1" dirty="0" err="1" smtClean="0"/>
              <a:t>nome-da-classe</a:t>
            </a:r>
            <a:r>
              <a:rPr lang="pt-BR" sz="2200" b="1" dirty="0" smtClean="0"/>
              <a:t>.</a:t>
            </a:r>
            <a:r>
              <a:rPr lang="pt-BR" sz="2200" b="1" dirty="0" err="1" smtClean="0"/>
              <a:t>nome-do-método</a:t>
            </a:r>
            <a:r>
              <a:rPr lang="pt-BR" sz="2200" b="1" dirty="0" smtClean="0"/>
              <a:t>() </a:t>
            </a:r>
            <a:endParaRPr lang="pt-BR" sz="2200" dirty="0" smtClean="0"/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pt-BR" sz="2200" dirty="0" smtClean="0"/>
              <a:t>	Ex.: 		String s = </a:t>
            </a:r>
            <a:r>
              <a:rPr lang="pt-BR" sz="2200" b="1" dirty="0" smtClean="0">
                <a:solidFill>
                  <a:srgbClr val="FF0000"/>
                </a:solidFill>
              </a:rPr>
              <a:t>Console</a:t>
            </a:r>
            <a:r>
              <a:rPr lang="pt-BR" sz="2200" b="1" dirty="0" smtClean="0"/>
              <a:t>.</a:t>
            </a:r>
            <a:r>
              <a:rPr lang="pt-BR" sz="2200" b="1" dirty="0" err="1" smtClean="0"/>
              <a:t>ReadLine</a:t>
            </a:r>
            <a:r>
              <a:rPr lang="pt-BR" sz="2200" b="1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CC0D9F-4974-4BEF-B158-6D4DDCF269C9}" type="slidenum">
              <a:rPr lang="pt-BR" smtClean="0"/>
              <a:pPr/>
              <a:t>7</a:t>
            </a:fld>
            <a:endParaRPr lang="pt-BR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Métodos estáticos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51050"/>
            <a:ext cx="8137525" cy="4546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400" smtClean="0"/>
              <a:t>São métodos acessados diretamente a partir da classe.</a:t>
            </a:r>
          </a:p>
          <a:p>
            <a:pPr eaLnBrk="1" hangingPunct="1">
              <a:lnSpc>
                <a:spcPct val="120000"/>
              </a:lnSpc>
            </a:pPr>
            <a:r>
              <a:rPr lang="pt-BR" sz="2400" smtClean="0"/>
              <a:t>Não é necessário instanciar um objeto;</a:t>
            </a:r>
          </a:p>
          <a:p>
            <a:pPr eaLnBrk="1" hangingPunct="1">
              <a:lnSpc>
                <a:spcPct val="120000"/>
              </a:lnSpc>
            </a:pPr>
            <a:r>
              <a:rPr lang="pt-BR" sz="2400" smtClean="0"/>
              <a:t>Exemplos de métodos static: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z="2400" smtClean="0"/>
              <a:t>Math.pow(a, b); 	// Calcula a elevado a b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z="2400" smtClean="0"/>
              <a:t>Math.sqrt(x);		// extrai raiz quadrada de x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z="2400" smtClean="0"/>
              <a:t>Console.ReadLine();	// entrada de dados</a:t>
            </a:r>
          </a:p>
          <a:p>
            <a:pPr lvl="1" eaLnBrk="1" hangingPunct="1">
              <a:lnSpc>
                <a:spcPct val="120000"/>
              </a:lnSpc>
            </a:pPr>
            <a:endParaRPr lang="pt-BR" sz="2400" smtClean="0"/>
          </a:p>
          <a:p>
            <a:pPr eaLnBrk="1" hangingPunct="1">
              <a:lnSpc>
                <a:spcPct val="120000"/>
              </a:lnSpc>
            </a:pPr>
            <a:r>
              <a:rPr lang="pt-BR" sz="2400" smtClean="0"/>
              <a:t>O uso da palavra </a:t>
            </a:r>
            <a:r>
              <a:rPr lang="pt-BR" sz="2400" b="1" i="1" smtClean="0"/>
              <a:t>static </a:t>
            </a:r>
            <a:r>
              <a:rPr lang="pt-BR" sz="2400" smtClean="0"/>
              <a:t>permite criação de métodos estáticos;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D1D15E-11B4-4995-AC70-95F37C0FC45E}" type="slidenum">
              <a:rPr lang="pt-BR" smtClean="0"/>
              <a:pPr/>
              <a:t>8</a:t>
            </a:fld>
            <a:endParaRPr lang="pt-BR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Exemplo: Folha de Pagamento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60575"/>
            <a:ext cx="7849244" cy="45370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pt-BR" sz="2400" dirty="0" smtClean="0"/>
              <a:t>Para gerar a folha de pagamento dos funcionários de uma empresa, precisamos descontar de seu salário bruto o valor de:</a:t>
            </a:r>
          </a:p>
          <a:p>
            <a:pPr lvl="1" eaLnBrk="1" hangingPunct="1">
              <a:lnSpc>
                <a:spcPct val="110000"/>
              </a:lnSpc>
            </a:pPr>
            <a:r>
              <a:rPr lang="pt-BR" sz="2400" dirty="0" smtClean="0"/>
              <a:t>INSS</a:t>
            </a:r>
          </a:p>
          <a:p>
            <a:pPr lvl="1" eaLnBrk="1" hangingPunct="1">
              <a:lnSpc>
                <a:spcPct val="110000"/>
              </a:lnSpc>
            </a:pPr>
            <a:r>
              <a:rPr lang="pt-BR" sz="2400" dirty="0" smtClean="0"/>
              <a:t>IR</a:t>
            </a:r>
          </a:p>
          <a:p>
            <a:pPr lvl="1" eaLnBrk="1" hangingPunct="1">
              <a:lnSpc>
                <a:spcPct val="110000"/>
              </a:lnSpc>
            </a:pPr>
            <a:endParaRPr lang="pt-BR" sz="2400" dirty="0" smtClean="0"/>
          </a:p>
          <a:p>
            <a:pPr eaLnBrk="1" hangingPunct="1">
              <a:lnSpc>
                <a:spcPct val="110000"/>
              </a:lnSpc>
            </a:pPr>
            <a:r>
              <a:rPr lang="pt-BR" sz="2400" dirty="0" smtClean="0"/>
              <a:t>Para isso, podemos criar uma classe responsável por estes cálculos (classe Taxas).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1F5DF4-C813-47AD-9F21-616B29454A7D}" type="slidenum">
              <a:rPr lang="pt-BR" smtClean="0"/>
              <a:pPr/>
              <a:t>9</a:t>
            </a:fld>
            <a:endParaRPr lang="pt-BR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Exemplo: Folha de Pagamento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60575"/>
            <a:ext cx="8208962" cy="45370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pt-BR" sz="2800" smtClean="0"/>
              <a:t>Possível solução: Classe Taxas com métodos estáticos:</a:t>
            </a:r>
          </a:p>
          <a:p>
            <a:pPr lvl="1" eaLnBrk="1" hangingPunct="1">
              <a:lnSpc>
                <a:spcPct val="110000"/>
              </a:lnSpc>
            </a:pPr>
            <a:endParaRPr lang="pt-BR" sz="2400" smtClean="0"/>
          </a:p>
          <a:p>
            <a:pPr lvl="1" eaLnBrk="1" hangingPunct="1">
              <a:lnSpc>
                <a:spcPct val="110000"/>
              </a:lnSpc>
            </a:pPr>
            <a:r>
              <a:rPr lang="pt-BR" sz="2400" smtClean="0"/>
              <a:t>INSS: método que recebe salário bruto (via parâmetro) e devolvam o valor de INSS a ser descontado</a:t>
            </a:r>
          </a:p>
          <a:p>
            <a:pPr lvl="1" eaLnBrk="1" hangingPunct="1">
              <a:lnSpc>
                <a:spcPct val="110000"/>
              </a:lnSpc>
            </a:pPr>
            <a:endParaRPr lang="pt-BR" sz="2400" smtClean="0"/>
          </a:p>
          <a:p>
            <a:pPr lvl="1" eaLnBrk="1" hangingPunct="1">
              <a:lnSpc>
                <a:spcPct val="110000"/>
              </a:lnSpc>
            </a:pPr>
            <a:r>
              <a:rPr lang="pt-BR" sz="2400" smtClean="0"/>
              <a:t>IR: recebe o salário para base do IR com as devidas deduções de INSS e dependentes e devolve o valor do IR a ser descontado.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étrico">
  <a:themeElements>
    <a:clrScheme name="Geométrico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Geométric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eométrico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étrico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étrico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Geométrico</Template>
  <TotalTime>3059</TotalTime>
  <Words>560</Words>
  <Application>Microsoft Office PowerPoint</Application>
  <PresentationFormat>Apresentação na tela (4:3)</PresentationFormat>
  <Paragraphs>107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Geométrico</vt:lpstr>
      <vt:lpstr>LP VIII – C#</vt:lpstr>
      <vt:lpstr>Agenda para aula 07</vt:lpstr>
      <vt:lpstr>Modelando Aplicação</vt:lpstr>
      <vt:lpstr>Modelando Classes e Métodos</vt:lpstr>
      <vt:lpstr>Acesso a Métodos</vt:lpstr>
      <vt:lpstr>Exemplos</vt:lpstr>
      <vt:lpstr>Métodos estáticos</vt:lpstr>
      <vt:lpstr>Exemplo: Folha de Pagamento</vt:lpstr>
      <vt:lpstr>Exemplo: Folha de Pagamento</vt:lpstr>
      <vt:lpstr>Exemplo: Folha de Pagamento </vt:lpstr>
      <vt:lpstr>Atividade 09  Folha de Pagamento</vt:lpstr>
      <vt:lpstr>Classe Taxas</vt:lpstr>
      <vt:lpstr>Cálculo do IR (pág. 45)</vt:lpstr>
      <vt:lpstr>Possível solução Método Principal (Aplicação)</vt:lpstr>
      <vt:lpstr>Click dos Botões</vt:lpstr>
      <vt:lpstr>Criando uma nova classe</vt:lpstr>
      <vt:lpstr>Próximas Aulas</vt:lpstr>
      <vt:lpstr>Envio de exercícios</vt:lpstr>
    </vt:vector>
  </TitlesOfParts>
  <Company>Outgrow / Lukiano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Encapsulamento e construtores</dc:title>
  <dc:creator>Grace</dc:creator>
  <cp:lastModifiedBy>Grace Borges</cp:lastModifiedBy>
  <cp:revision>373</cp:revision>
  <dcterms:created xsi:type="dcterms:W3CDTF">2008-07-15T02:11:57Z</dcterms:created>
  <dcterms:modified xsi:type="dcterms:W3CDTF">2018-04-04T22:22:57Z</dcterms:modified>
</cp:coreProperties>
</file>