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0"/>
  </p:notesMasterIdLst>
  <p:handoutMasterIdLst>
    <p:handoutMasterId r:id="rId31"/>
  </p:handoutMasterIdLst>
  <p:sldIdLst>
    <p:sldId id="300" r:id="rId2"/>
    <p:sldId id="294" r:id="rId3"/>
    <p:sldId id="398" r:id="rId4"/>
    <p:sldId id="397" r:id="rId5"/>
    <p:sldId id="396" r:id="rId6"/>
    <p:sldId id="429" r:id="rId7"/>
    <p:sldId id="299" r:id="rId8"/>
    <p:sldId id="329" r:id="rId9"/>
    <p:sldId id="394" r:id="rId10"/>
    <p:sldId id="297" r:id="rId11"/>
    <p:sldId id="431" r:id="rId12"/>
    <p:sldId id="395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28" r:id="rId29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167CB365-55C8-4E05-92FB-FE9C108C3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EAA6DD30-EB31-4AF7-8119-9B645FFD00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90F95-47AD-49EE-9510-59DFFE9B7018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7264AC-1F18-475E-B557-61C99CBC2281}" type="slidenum">
              <a:rPr lang="en-US" sz="1200">
                <a:latin typeface="Arial" charset="0"/>
              </a:rPr>
              <a:pPr algn="r"/>
              <a:t>14</a:t>
            </a:fld>
            <a:endParaRPr lang="en-US" sz="1200">
              <a:latin typeface="Arial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r>
              <a:rPr lang="en-US" smtClean="0"/>
              <a:t>Intermediate language is like the assembly language of the CLR.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After a program is written in any .NET language, it is converted to IL. The JIT Compiler then converts the IL to native code optimized for the current platform when a call is made to the program executable.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832566-5B98-46AF-9AD0-420FB5A7A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15643-39E6-4DFE-9D37-CC0CE1013C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D51E-3EA6-4E4F-8871-283BF5CE83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6B3E0-C0EF-41AE-88AA-F6531C27E7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93761-0702-4D9F-A02C-EAD44CB187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43F71-EEA0-48F7-9B14-81B72DDB6C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3FA7D-8DA5-4259-9A02-64A96A7950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D9092-CE3E-4FB0-A38E-BE90479E1A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CF342-1942-466E-BDC2-DEAD80973F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067E5-60D2-4537-B599-4A195DE6B5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DA9B5-1879-479B-82F7-1D7F499A82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FD978A-2498-4EA9-9EC6-5ACADD7037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Profa. Grace</a:t>
            </a:r>
          </a:p>
          <a:p>
            <a:pPr eaLnBrk="1" hangingPunct="1"/>
            <a:r>
              <a:rPr lang="pt-BR" sz="2000" smtClean="0"/>
              <a:t>(graceapborges@fatecsp.br)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2035E-3699-4351-8423-F8262BC18722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Avaliação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60575"/>
            <a:ext cx="7910513" cy="43211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pt-BR" sz="2400" smtClean="0"/>
              <a:t>2 Provas: P1, P2</a:t>
            </a:r>
          </a:p>
          <a:p>
            <a:pPr eaLnBrk="1" hangingPunct="1">
              <a:lnSpc>
                <a:spcPct val="105000"/>
              </a:lnSpc>
            </a:pPr>
            <a:r>
              <a:rPr lang="pt-BR" sz="2400" smtClean="0"/>
              <a:t>Trabalhos: T (projetos, exercícios em sala ou casa)</a:t>
            </a:r>
          </a:p>
          <a:p>
            <a:pPr eaLnBrk="1" hangingPunct="1">
              <a:lnSpc>
                <a:spcPct val="105000"/>
              </a:lnSpc>
            </a:pPr>
            <a:r>
              <a:rPr lang="pt-BR" sz="2400" smtClean="0"/>
              <a:t>Média = (P1 + P2 + 2 * T) / 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		9.0 </a:t>
            </a:r>
            <a:r>
              <a:rPr lang="pt-BR" sz="2200" u="sng" smtClean="0"/>
              <a:t>&lt;</a:t>
            </a:r>
            <a:r>
              <a:rPr lang="pt-BR" sz="2200" smtClean="0"/>
              <a:t>	MF </a:t>
            </a:r>
            <a:r>
              <a:rPr lang="pt-BR" sz="2200" u="sng" smtClean="0"/>
              <a:t>&lt;</a:t>
            </a:r>
            <a:r>
              <a:rPr lang="pt-BR" sz="2200" smtClean="0"/>
              <a:t> 10.0 -  E: Aprovado (excelente)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		7.5 </a:t>
            </a:r>
            <a:r>
              <a:rPr lang="pt-BR" sz="2200" u="sng" smtClean="0"/>
              <a:t>&lt;</a:t>
            </a:r>
            <a:r>
              <a:rPr lang="pt-BR" sz="2200" smtClean="0"/>
              <a:t>	MF &lt; 9.0   -  A: Aprovado (bom)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		6.0 </a:t>
            </a:r>
            <a:r>
              <a:rPr lang="pt-BR" sz="2200" u="sng" smtClean="0"/>
              <a:t>&lt;</a:t>
            </a:r>
            <a:r>
              <a:rPr lang="pt-BR" sz="2200" smtClean="0"/>
              <a:t>	MF &lt; 7.5   -  B: Aprovado (suficiente)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			MF &lt; 6.0   -  C: Reprovado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Frequência &lt; 75% - F: Reprovado por falta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040" y="2194520"/>
            <a:ext cx="7772400" cy="4114800"/>
          </a:xfrm>
        </p:spPr>
        <p:txBody>
          <a:bodyPr/>
          <a:lstStyle/>
          <a:p>
            <a:r>
              <a:rPr lang="pt-BR" dirty="0" smtClean="0"/>
              <a:t>Projeto contendo todo o conteúdo previsto para a disciplina</a:t>
            </a:r>
          </a:p>
          <a:p>
            <a:endParaRPr lang="pt-BR" dirty="0" smtClean="0"/>
          </a:p>
          <a:p>
            <a:r>
              <a:rPr lang="pt-BR" dirty="0" smtClean="0"/>
              <a:t>Agendar dia para apresentação da proposta de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6B3E0-C0EF-41AE-88AA-F6531C27E79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A6A7C-B08D-4800-AA63-FF7A3D71C648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Dúvidas</a:t>
            </a:r>
          </a:p>
        </p:txBody>
      </p:sp>
      <p:pic>
        <p:nvPicPr>
          <p:cNvPr id="13316" name="Picture 3" descr="MCj040426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2565400"/>
            <a:ext cx="33845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C243A0-A9CC-4F5D-8060-D799AF65179A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Plataforma .Net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7700"/>
            <a:ext cx="8208962" cy="4606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Visual Studio .Net: Ambiente integrado de desenvolvimento .NET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O que é .Net?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Plataforma criada pela Microsoft para desenvolvimento e execução de sistemas em qualquer dispositivo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Multi-linguagem (C#, C++, Python, VB, Cobol, etc.): compilação gera MSIL (linguagem intermediária)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Just-in-time: compila MSIL para código de máquina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CD409-0A24-43ED-91D4-538DF7C4CB62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7416800" cy="1295400"/>
          </a:xfrm>
        </p:spPr>
        <p:txBody>
          <a:bodyPr/>
          <a:lstStyle/>
          <a:p>
            <a:pPr eaLnBrk="1" hangingPunct="1"/>
            <a:r>
              <a:rPr lang="en-US" smtClean="0"/>
              <a:t>Intermediate Language (IL)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162050" y="2114550"/>
            <a:ext cx="5857875" cy="4267200"/>
            <a:chOff x="240" y="864"/>
            <a:chExt cx="4403" cy="3312"/>
          </a:xfrm>
        </p:grpSpPr>
        <p:sp>
          <p:nvSpPr>
            <p:cNvPr id="133124" name="AutoShape 4"/>
            <p:cNvSpPr>
              <a:spLocks noChangeArrowheads="1"/>
            </p:cNvSpPr>
            <p:nvPr/>
          </p:nvSpPr>
          <p:spPr bwMode="auto">
            <a:xfrm>
              <a:off x="1056" y="2449"/>
              <a:ext cx="3552" cy="1727"/>
            </a:xfrm>
            <a:prstGeom prst="roundRect">
              <a:avLst>
                <a:gd name="adj" fmla="val 36250"/>
              </a:avLst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tIns="0">
              <a:flatTx/>
            </a:bodyPr>
            <a:lstStyle/>
            <a:p>
              <a:pPr algn="ctr" eaLnBrk="0" hangingPunct="0">
                <a:defRPr/>
              </a:pPr>
              <a:endParaRPr lang="pt-BR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cxnSp>
          <p:nvCxnSpPr>
            <p:cNvPr id="16390" name="AutoShape 5"/>
            <p:cNvCxnSpPr>
              <a:cxnSpLocks noChangeShapeType="1"/>
              <a:endCxn id="133124" idx="1"/>
            </p:cNvCxnSpPr>
            <p:nvPr/>
          </p:nvCxnSpPr>
          <p:spPr bwMode="auto">
            <a:xfrm rot="16200000" flipH="1">
              <a:off x="168" y="2424"/>
              <a:ext cx="1344" cy="432"/>
            </a:xfrm>
            <a:prstGeom prst="bentConnector2">
              <a:avLst/>
            </a:prstGeom>
            <a:noFill/>
            <a:ln w="50800">
              <a:solidFill>
                <a:srgbClr val="00FF00"/>
              </a:solidFill>
              <a:prstDash val="lg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133126" name="AutoShape 6"/>
            <p:cNvSpPr>
              <a:spLocks noChangeArrowheads="1"/>
            </p:cNvSpPr>
            <p:nvPr/>
          </p:nvSpPr>
          <p:spPr bwMode="auto">
            <a:xfrm>
              <a:off x="1248" y="864"/>
              <a:ext cx="624" cy="28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VB</a:t>
              </a:r>
            </a:p>
          </p:txBody>
        </p:sp>
        <p:sp>
          <p:nvSpPr>
            <p:cNvPr id="133127" name="AutoShape 7"/>
            <p:cNvSpPr>
              <a:spLocks noChangeArrowheads="1"/>
            </p:cNvSpPr>
            <p:nvPr/>
          </p:nvSpPr>
          <p:spPr bwMode="auto">
            <a:xfrm>
              <a:off x="2064" y="864"/>
              <a:ext cx="624" cy="28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VC</a:t>
              </a:r>
            </a:p>
          </p:txBody>
        </p:sp>
        <p:sp>
          <p:nvSpPr>
            <p:cNvPr id="133128" name="AutoShape 8"/>
            <p:cNvSpPr>
              <a:spLocks noChangeArrowheads="1"/>
            </p:cNvSpPr>
            <p:nvPr/>
          </p:nvSpPr>
          <p:spPr bwMode="auto">
            <a:xfrm>
              <a:off x="2879" y="864"/>
              <a:ext cx="624" cy="28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...</a:t>
              </a:r>
            </a:p>
          </p:txBody>
        </p:sp>
        <p:sp>
          <p:nvSpPr>
            <p:cNvPr id="133129" name="AutoShape 9"/>
            <p:cNvSpPr>
              <a:spLocks noChangeArrowheads="1"/>
            </p:cNvSpPr>
            <p:nvPr/>
          </p:nvSpPr>
          <p:spPr bwMode="auto">
            <a:xfrm>
              <a:off x="3696" y="864"/>
              <a:ext cx="624" cy="28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Script</a:t>
              </a:r>
            </a:p>
          </p:txBody>
        </p:sp>
        <p:sp>
          <p:nvSpPr>
            <p:cNvPr id="133130" name="AutoShape 10"/>
            <p:cNvSpPr>
              <a:spLocks noChangeArrowheads="1"/>
            </p:cNvSpPr>
            <p:nvPr/>
          </p:nvSpPr>
          <p:spPr bwMode="auto">
            <a:xfrm>
              <a:off x="2424" y="1584"/>
              <a:ext cx="816" cy="384"/>
            </a:xfrm>
            <a:prstGeom prst="roundRect">
              <a:avLst>
                <a:gd name="adj" fmla="val 46458"/>
              </a:avLst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IL</a:t>
              </a:r>
            </a:p>
          </p:txBody>
        </p:sp>
        <p:sp>
          <p:nvSpPr>
            <p:cNvPr id="133131" name="AutoShape 11"/>
            <p:cNvSpPr>
              <a:spLocks noChangeArrowheads="1"/>
            </p:cNvSpPr>
            <p:nvPr/>
          </p:nvSpPr>
          <p:spPr bwMode="auto">
            <a:xfrm>
              <a:off x="240" y="1584"/>
              <a:ext cx="816" cy="384"/>
            </a:xfrm>
            <a:prstGeom prst="roundRect">
              <a:avLst>
                <a:gd name="adj" fmla="val 46458"/>
              </a:avLst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Native</a:t>
              </a:r>
              <a:b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Code</a:t>
              </a:r>
            </a:p>
          </p:txBody>
        </p:sp>
        <p:sp>
          <p:nvSpPr>
            <p:cNvPr id="133132" name="AutoShape 12"/>
            <p:cNvSpPr>
              <a:spLocks noChangeArrowheads="1"/>
            </p:cNvSpPr>
            <p:nvPr/>
          </p:nvSpPr>
          <p:spPr bwMode="auto">
            <a:xfrm>
              <a:off x="1440" y="2976"/>
              <a:ext cx="912" cy="384"/>
            </a:xfrm>
            <a:prstGeom prst="roundRect">
              <a:avLst>
                <a:gd name="adj" fmla="val 7708"/>
              </a:avLst>
            </a:prstGeom>
            <a:gradFill rotWithShape="0">
              <a:gsLst>
                <a:gs pos="0">
                  <a:srgbClr val="993300"/>
                </a:gs>
                <a:gs pos="100000">
                  <a:srgbClr val="99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33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“Econo-JIT</a:t>
              </a:r>
              <a:b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Compiler</a:t>
              </a:r>
            </a:p>
          </p:txBody>
        </p:sp>
        <p:sp>
          <p:nvSpPr>
            <p:cNvPr id="133133" name="AutoShape 13"/>
            <p:cNvSpPr>
              <a:spLocks noChangeArrowheads="1"/>
            </p:cNvSpPr>
            <p:nvPr/>
          </p:nvSpPr>
          <p:spPr bwMode="auto">
            <a:xfrm>
              <a:off x="3072" y="2976"/>
              <a:ext cx="914" cy="384"/>
            </a:xfrm>
            <a:prstGeom prst="roundRect">
              <a:avLst>
                <a:gd name="adj" fmla="val 7708"/>
              </a:avLst>
            </a:prstGeom>
            <a:gradFill rotWithShape="0">
              <a:gsLst>
                <a:gs pos="0">
                  <a:srgbClr val="993300"/>
                </a:gs>
                <a:gs pos="100000">
                  <a:srgbClr val="99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33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Standard JIT</a:t>
              </a:r>
              <a:b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Compiler</a:t>
              </a:r>
            </a:p>
          </p:txBody>
        </p:sp>
        <p:cxnSp>
          <p:nvCxnSpPr>
            <p:cNvPr id="16399" name="AutoShape 14"/>
            <p:cNvCxnSpPr>
              <a:cxnSpLocks noChangeShapeType="1"/>
              <a:stCxn id="133126" idx="2"/>
              <a:endCxn id="133130" idx="0"/>
            </p:cNvCxnSpPr>
            <p:nvPr/>
          </p:nvCxnSpPr>
          <p:spPr bwMode="auto">
            <a:xfrm>
              <a:off x="1560" y="1152"/>
              <a:ext cx="1272" cy="432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0" name="AutoShape 15"/>
            <p:cNvCxnSpPr>
              <a:cxnSpLocks noChangeShapeType="1"/>
              <a:stCxn id="133127" idx="2"/>
              <a:endCxn id="133130" idx="0"/>
            </p:cNvCxnSpPr>
            <p:nvPr/>
          </p:nvCxnSpPr>
          <p:spPr bwMode="auto">
            <a:xfrm>
              <a:off x="2376" y="1152"/>
              <a:ext cx="456" cy="432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1" name="AutoShape 16"/>
            <p:cNvCxnSpPr>
              <a:cxnSpLocks noChangeShapeType="1"/>
              <a:stCxn id="133128" idx="2"/>
              <a:endCxn id="133130" idx="0"/>
            </p:cNvCxnSpPr>
            <p:nvPr/>
          </p:nvCxnSpPr>
          <p:spPr bwMode="auto">
            <a:xfrm flipH="1">
              <a:off x="2832" y="1152"/>
              <a:ext cx="360" cy="432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2" name="AutoShape 17"/>
            <p:cNvCxnSpPr>
              <a:cxnSpLocks noChangeShapeType="1"/>
              <a:stCxn id="133129" idx="2"/>
              <a:endCxn id="133130" idx="0"/>
            </p:cNvCxnSpPr>
            <p:nvPr/>
          </p:nvCxnSpPr>
          <p:spPr bwMode="auto">
            <a:xfrm flipH="1">
              <a:off x="2832" y="1152"/>
              <a:ext cx="1176" cy="432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3" name="AutoShape 18"/>
            <p:cNvCxnSpPr>
              <a:cxnSpLocks noChangeShapeType="1"/>
              <a:stCxn id="133130" idx="2"/>
              <a:endCxn id="133124" idx="0"/>
            </p:cNvCxnSpPr>
            <p:nvPr/>
          </p:nvCxnSpPr>
          <p:spPr bwMode="auto">
            <a:xfrm>
              <a:off x="2832" y="1968"/>
              <a:ext cx="0" cy="480"/>
            </a:xfrm>
            <a:prstGeom prst="straightConnector1">
              <a:avLst/>
            </a:prstGeom>
            <a:noFill/>
            <a:ln w="25400">
              <a:solidFill>
                <a:srgbClr val="99FF66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133139" name="AutoShape 19"/>
            <p:cNvSpPr>
              <a:spLocks noChangeArrowheads="1"/>
            </p:cNvSpPr>
            <p:nvPr/>
          </p:nvSpPr>
          <p:spPr bwMode="auto">
            <a:xfrm>
              <a:off x="2447" y="3695"/>
              <a:ext cx="815" cy="382"/>
            </a:xfrm>
            <a:prstGeom prst="roundRect">
              <a:avLst>
                <a:gd name="adj" fmla="val 46458"/>
              </a:avLst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Native</a:t>
              </a:r>
              <a:b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Code</a:t>
              </a:r>
            </a:p>
          </p:txBody>
        </p:sp>
        <p:cxnSp>
          <p:nvCxnSpPr>
            <p:cNvPr id="16405" name="AutoShape 20"/>
            <p:cNvCxnSpPr>
              <a:cxnSpLocks noChangeShapeType="1"/>
              <a:stCxn id="133133" idx="2"/>
              <a:endCxn id="133139" idx="0"/>
            </p:cNvCxnSpPr>
            <p:nvPr/>
          </p:nvCxnSpPr>
          <p:spPr bwMode="auto">
            <a:xfrm flipH="1">
              <a:off x="2856" y="3360"/>
              <a:ext cx="672" cy="336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6" name="AutoShape 21"/>
            <p:cNvCxnSpPr>
              <a:cxnSpLocks noChangeShapeType="1"/>
              <a:stCxn id="133132" idx="2"/>
              <a:endCxn id="133139" idx="0"/>
            </p:cNvCxnSpPr>
            <p:nvPr/>
          </p:nvCxnSpPr>
          <p:spPr bwMode="auto">
            <a:xfrm>
              <a:off x="1896" y="3360"/>
              <a:ext cx="960" cy="336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sp>
          <p:nvSpPr>
            <p:cNvPr id="133142" name="AutoShape 22"/>
            <p:cNvSpPr>
              <a:spLocks noChangeArrowheads="1"/>
            </p:cNvSpPr>
            <p:nvPr/>
          </p:nvSpPr>
          <p:spPr bwMode="auto">
            <a:xfrm>
              <a:off x="1344" y="1584"/>
              <a:ext cx="816" cy="384"/>
            </a:xfrm>
            <a:prstGeom prst="roundRect">
              <a:avLst>
                <a:gd name="adj" fmla="val 46458"/>
              </a:avLst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Install time</a:t>
              </a:r>
              <a:b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Code Gen</a:t>
              </a:r>
            </a:p>
          </p:txBody>
        </p:sp>
        <p:cxnSp>
          <p:nvCxnSpPr>
            <p:cNvPr id="16408" name="AutoShape 23"/>
            <p:cNvCxnSpPr>
              <a:cxnSpLocks noChangeShapeType="1"/>
              <a:stCxn id="133130" idx="1"/>
              <a:endCxn id="133142" idx="3"/>
            </p:cNvCxnSpPr>
            <p:nvPr/>
          </p:nvCxnSpPr>
          <p:spPr bwMode="auto">
            <a:xfrm flipH="1">
              <a:off x="2160" y="1776"/>
              <a:ext cx="264" cy="0"/>
            </a:xfrm>
            <a:prstGeom prst="straightConnector1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cxnSp>
          <p:nvCxnSpPr>
            <p:cNvPr id="16409" name="AutoShape 24"/>
            <p:cNvCxnSpPr>
              <a:cxnSpLocks noChangeShapeType="1"/>
              <a:stCxn id="133130" idx="2"/>
              <a:endCxn id="133142" idx="2"/>
            </p:cNvCxnSpPr>
            <p:nvPr/>
          </p:nvCxnSpPr>
          <p:spPr bwMode="auto">
            <a:xfrm rot="5400000">
              <a:off x="2291" y="1429"/>
              <a:ext cx="1" cy="1080"/>
            </a:xfrm>
            <a:prstGeom prst="bentConnector3">
              <a:avLst>
                <a:gd name="adj1" fmla="val 14400005"/>
              </a:avLst>
            </a:prstGeom>
            <a:noFill/>
            <a:ln w="25400">
              <a:solidFill>
                <a:srgbClr val="99FF66"/>
              </a:solidFill>
              <a:prstDash val="dash"/>
              <a:miter lim="800000"/>
              <a:headEnd type="none" w="sm" len="sm"/>
              <a:tailEnd type="none" w="med" len="sm"/>
            </a:ln>
          </p:spPr>
        </p:cxn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>
              <a:off x="2832" y="2448"/>
              <a:ext cx="0" cy="1248"/>
            </a:xfrm>
            <a:prstGeom prst="line">
              <a:avLst/>
            </a:prstGeom>
            <a:noFill/>
            <a:ln w="25400">
              <a:solidFill>
                <a:srgbClr val="99FF66"/>
              </a:solidFill>
              <a:prstDash val="dash"/>
              <a:round/>
              <a:headEnd type="none" w="sm" len="sm"/>
              <a:tailEnd type="none" w="med" len="sm"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6411" name="AutoShape 26"/>
            <p:cNvCxnSpPr>
              <a:cxnSpLocks noChangeShapeType="1"/>
              <a:stCxn id="16410" idx="0"/>
              <a:endCxn id="133132" idx="0"/>
            </p:cNvCxnSpPr>
            <p:nvPr/>
          </p:nvCxnSpPr>
          <p:spPr bwMode="auto">
            <a:xfrm flipH="1">
              <a:off x="1896" y="2440"/>
              <a:ext cx="936" cy="536"/>
            </a:xfrm>
            <a:prstGeom prst="straightConnector1">
              <a:avLst/>
            </a:prstGeom>
            <a:noFill/>
            <a:ln w="25400">
              <a:solidFill>
                <a:srgbClr val="99FF66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6412" name="AutoShape 27"/>
            <p:cNvCxnSpPr>
              <a:cxnSpLocks noChangeShapeType="1"/>
              <a:stCxn id="16410" idx="0"/>
              <a:endCxn id="133133" idx="0"/>
            </p:cNvCxnSpPr>
            <p:nvPr/>
          </p:nvCxnSpPr>
          <p:spPr bwMode="auto">
            <a:xfrm>
              <a:off x="2832" y="2440"/>
              <a:ext cx="696" cy="536"/>
            </a:xfrm>
            <a:prstGeom prst="straightConnector1">
              <a:avLst/>
            </a:prstGeom>
            <a:noFill/>
            <a:ln w="25400">
              <a:solidFill>
                <a:srgbClr val="99FF66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133148" name="Text Box 28"/>
            <p:cNvSpPr txBox="1">
              <a:spLocks noChangeArrowheads="1"/>
            </p:cNvSpPr>
            <p:nvPr/>
          </p:nvSpPr>
          <p:spPr bwMode="auto">
            <a:xfrm>
              <a:off x="1079" y="2410"/>
              <a:ext cx="356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Common Language Runtime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23F8F-80B8-49A1-9CB2-1C9FC65E6C23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741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Como chegamos até aqui?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844675"/>
            <a:ext cx="5400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F8C42D-AA57-479D-AD98-454913AD332A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Plataforma .NET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7848600" cy="44354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500" dirty="0" smtClean="0"/>
              <a:t>Componentes principais: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100" dirty="0" err="1" smtClean="0"/>
              <a:t>Common</a:t>
            </a:r>
            <a:r>
              <a:rPr lang="pt-BR" sz="2100" dirty="0" smtClean="0"/>
              <a:t> </a:t>
            </a:r>
            <a:r>
              <a:rPr lang="pt-BR" sz="2100" dirty="0" err="1" smtClean="0"/>
              <a:t>Language</a:t>
            </a:r>
            <a:r>
              <a:rPr lang="pt-BR" sz="2100" dirty="0" smtClean="0"/>
              <a:t> </a:t>
            </a:r>
            <a:r>
              <a:rPr lang="pt-BR" sz="2100" dirty="0" err="1" smtClean="0"/>
              <a:t>Runtime</a:t>
            </a:r>
            <a:r>
              <a:rPr lang="pt-BR" sz="2100" dirty="0" smtClean="0"/>
              <a:t> (CLR)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100" dirty="0" smtClean="0"/>
              <a:t>Biblioteca de classes do .NET Framework </a:t>
            </a:r>
          </a:p>
          <a:p>
            <a:pPr eaLnBrk="1" hangingPunct="1">
              <a:lnSpc>
                <a:spcPct val="110000"/>
              </a:lnSpc>
            </a:pPr>
            <a:r>
              <a:rPr lang="pt-BR" sz="2500" dirty="0" smtClean="0"/>
              <a:t>Responsabilidades do CLR: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100" dirty="0" smtClean="0"/>
              <a:t>Gerenciamento em tempo de execução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z="1900" dirty="0" smtClean="0"/>
              <a:t>gerenciamento de memória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z="1900" dirty="0" smtClean="0"/>
              <a:t>gerenciamento de threads (processos)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z="1900" dirty="0" smtClean="0"/>
              <a:t>comunicação remota</a:t>
            </a:r>
          </a:p>
          <a:p>
            <a:pPr eaLnBrk="1" hangingPunct="1">
              <a:lnSpc>
                <a:spcPct val="110000"/>
              </a:lnSpc>
            </a:pPr>
            <a:r>
              <a:rPr lang="pt-BR" sz="2500" dirty="0" smtClean="0"/>
              <a:t>Biblioteca de classes: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100" dirty="0" smtClean="0"/>
              <a:t>Conjunto de classes para desenvolvimento de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26818-B3A8-4E6F-A3C0-89AE55D6B5D2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4400">
                <a:solidFill>
                  <a:schemeClr val="tx2"/>
                </a:solidFill>
              </a:rPr>
              <a:t>Ambiente de trabalho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844675"/>
            <a:ext cx="7921625" cy="4635500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AA5FA-D188-4433-93FE-D732601EAD54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4400">
                <a:solidFill>
                  <a:schemeClr val="tx2"/>
                </a:solidFill>
              </a:rPr>
              <a:t>Ambiente de trabalho - Forms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1798638"/>
            <a:ext cx="7250113" cy="4757737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AC0A3C-B325-41DA-B129-DC8416C752D8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Aplicação Console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1989138"/>
            <a:ext cx="5832475" cy="4175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08717B-1C0A-4225-99F9-0425351B8133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19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 smtClean="0"/>
              <a:t>Plataforma .NET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 smtClean="0"/>
              <a:t>Aplicações C#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 smtClean="0"/>
              <a:t>Programação Orientada a Objetos</a:t>
            </a:r>
          </a:p>
        </p:txBody>
      </p:sp>
      <p:sp>
        <p:nvSpPr>
          <p:cNvPr id="4100" name="AutoShape 4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21667"/>
            </a:avLst>
          </a:prstGeom>
          <a:noFill/>
        </p:spPr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E287E-A218-4FB5-BA83-D096D0D6430A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Compilação/ Execução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25" y="2017713"/>
            <a:ext cx="236696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Compilação</a:t>
            </a:r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Execução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63738"/>
            <a:ext cx="5400675" cy="139382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889375"/>
            <a:ext cx="554355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742" name="Oval 6"/>
          <p:cNvSpPr>
            <a:spLocks noChangeArrowheads="1"/>
          </p:cNvSpPr>
          <p:nvPr/>
        </p:nvSpPr>
        <p:spPr bwMode="auto">
          <a:xfrm>
            <a:off x="3275013" y="2133600"/>
            <a:ext cx="2665412" cy="12969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4743" name="Oval 7"/>
          <p:cNvSpPr>
            <a:spLocks noChangeArrowheads="1"/>
          </p:cNvSpPr>
          <p:nvPr/>
        </p:nvSpPr>
        <p:spPr bwMode="auto">
          <a:xfrm>
            <a:off x="3708400" y="3933825"/>
            <a:ext cx="3095625" cy="13684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2" grpId="0" animBg="1"/>
      <p:bldP spid="2447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9D8BA-DBE7-4F57-B440-B66A07FA7A4C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Execução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16113"/>
            <a:ext cx="6192837" cy="157162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3716338"/>
            <a:ext cx="6192837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5" name="Oval 5"/>
          <p:cNvSpPr>
            <a:spLocks noChangeArrowheads="1"/>
          </p:cNvSpPr>
          <p:nvPr/>
        </p:nvSpPr>
        <p:spPr bwMode="auto">
          <a:xfrm>
            <a:off x="5219700" y="2492375"/>
            <a:ext cx="1655763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87EF7D-F24C-4AC3-9458-9A2B45AF070B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Primeiro programa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93925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Aplicação Console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Execute o programa Microsoft Visual C#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Inicie um novo projeto: File / New Project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Selecione “Console Application”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Mude o nome (Name) do projeto para “CAPrograma1” e dê um click no botão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19D46-15E9-4208-82CB-9747A322A2BF}" type="slidenum">
              <a:rPr lang="pt-BR" smtClean="0"/>
              <a:pPr/>
              <a:t>23</a:t>
            </a:fld>
            <a:endParaRPr lang="pt-BR" smtClean="0"/>
          </a:p>
        </p:txBody>
      </p:sp>
      <p:pic>
        <p:nvPicPr>
          <p:cNvPr id="256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628775"/>
            <a:ext cx="7489825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Novo projeto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662613"/>
            <a:ext cx="7920038" cy="935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200" smtClean="0"/>
              <a:t>Obs.: Nomes de arquivos não podem conter caracteres especiais, tais como: # ; : ? % etc. e também não podem ser palavras reservadas, tais como class, prn, etc.</a:t>
            </a:r>
          </a:p>
        </p:txBody>
      </p:sp>
      <p:sp>
        <p:nvSpPr>
          <p:cNvPr id="280581" name="Oval 5"/>
          <p:cNvSpPr>
            <a:spLocks noChangeArrowheads="1"/>
          </p:cNvSpPr>
          <p:nvPr/>
        </p:nvSpPr>
        <p:spPr bwMode="auto">
          <a:xfrm>
            <a:off x="2843213" y="2924175"/>
            <a:ext cx="295275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0582" name="Oval 6"/>
          <p:cNvSpPr>
            <a:spLocks noChangeArrowheads="1"/>
          </p:cNvSpPr>
          <p:nvPr/>
        </p:nvSpPr>
        <p:spPr bwMode="auto">
          <a:xfrm>
            <a:off x="1908175" y="5011738"/>
            <a:ext cx="1655763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animBg="1"/>
      <p:bldP spid="2805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3A8A8-607A-421E-8AD2-9FE578C64C39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Código padrão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89150"/>
            <a:ext cx="7781925" cy="2635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Em todo projeto novo criado existe um código padrão sugerido.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2762250"/>
            <a:ext cx="4967287" cy="3690938"/>
          </a:xfrm>
          <a:prstGeom prst="rect">
            <a:avLst/>
          </a:prstGeom>
          <a:noFill/>
          <a:ln w="25400">
            <a:solidFill>
              <a:srgbClr val="C0C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2BF8B0-D77D-41EB-BF37-D67C6F96B727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Arquivo sugerido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17713"/>
            <a:ext cx="7704138" cy="2706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Sugere também um arquivo com nome Program.cs (c sharp)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Pode ser renomeado usando F2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Renomeie para Programa1.cs (alterando o projeto)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4200525"/>
            <a:ext cx="2797175" cy="2397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3419475" y="5661025"/>
            <a:ext cx="1655763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08C961-5CCD-4CB6-A485-FB2122D225D9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 1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1989138"/>
            <a:ext cx="5832475" cy="4175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6CD38-ACCC-4BC2-A330-600030F9D52B}" type="slidenum">
              <a:rPr lang="pt-BR" smtClean="0"/>
              <a:pPr/>
              <a:t>27</a:t>
            </a:fld>
            <a:endParaRPr lang="pt-BR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Execução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16113"/>
            <a:ext cx="6192837" cy="157162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3716338"/>
            <a:ext cx="6192837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701" name="Oval 5"/>
          <p:cNvSpPr>
            <a:spLocks noChangeArrowheads="1"/>
          </p:cNvSpPr>
          <p:nvPr/>
        </p:nvSpPr>
        <p:spPr bwMode="auto">
          <a:xfrm>
            <a:off x="5219700" y="2492375"/>
            <a:ext cx="1655763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E5CBB-7CDA-4D32-A556-7AD4A01C21E1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Por favor, enviar para o e-mail de atividades da disciplina: 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pt-BR" sz="2400" b="1" i="1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Programa 1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LP VIII – Prof. Grace – 02/08/2017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Qual a importância dessa linguagem?</a:t>
            </a:r>
          </a:p>
        </p:txBody>
      </p:sp>
      <p:pic>
        <p:nvPicPr>
          <p:cNvPr id="5123" name="Picture 2" descr="http://4.bp.blogspot.com/-SuIzAdtiR_4/UEGGCIgE9KI/AAAAAAAAAa8/KRFrVdM1wog/s1600/C%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2714625"/>
            <a:ext cx="3500438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192578" cy="439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335806-F724-49B7-9705-CB005C30AA9E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Ranking – Mais popular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413500"/>
            <a:ext cx="9144000" cy="4714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sz="1800" b="1" dirty="0" smtClean="0"/>
              <a:t>                  Fonte: http://www.tiobe.com/tiobe-index/</a:t>
            </a:r>
            <a:endParaRPr lang="pt-BR" sz="1800" dirty="0" smtClean="0"/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4932363" y="3860726"/>
            <a:ext cx="1943100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FE11C-008C-459F-8771-57CEA489E7CB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é C#?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8137525" cy="47974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Parte integrante do </a:t>
            </a:r>
            <a:r>
              <a:rPr lang="pt-BR" sz="2400" b="1" dirty="0" smtClean="0"/>
              <a:t>Visual Studio .Net</a:t>
            </a:r>
            <a:r>
              <a:rPr lang="pt-BR" sz="24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Possui um ambiente de desenvolvimento gráfico bastante eficiente.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Aplicações: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z="2000" dirty="0" smtClean="0"/>
              <a:t>Windows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z="2000" dirty="0" smtClean="0"/>
              <a:t>Web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z="2000" dirty="0" smtClean="0"/>
              <a:t>Jogos e Robótica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Pode ser baixada gratuitamente pela Internet.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pt-BR" sz="2000" dirty="0" smtClean="0">
                <a:hlinkClick r:id="rId2"/>
              </a:rPr>
              <a:t>http://www.microsoft.com/express/Downloads/</a:t>
            </a:r>
            <a:endParaRPr lang="pt-BR" sz="2000" dirty="0" smtClean="0"/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Ou parceria </a:t>
            </a:r>
            <a:r>
              <a:rPr lang="pt-BR" sz="2400" dirty="0" err="1" smtClean="0"/>
              <a:t>Microsoft-FATEC</a:t>
            </a:r>
            <a:r>
              <a:rPr lang="pt-BR" sz="2400" dirty="0" smtClean="0"/>
              <a:t> (MSDN)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60260-6A63-44FD-BD9F-8BBD3F1C284C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é C#?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7162" cy="4391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Uma linguagem O.O.: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Utiliza: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Classes e objetos (reutilizáveis)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Encapsulamento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Herança e porlimorfismo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Maior produtividade: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Devido ao reuso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Facilita modificações e correções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17BAB-EE9D-4D4E-AA24-D84D156CD5C7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7694613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smtClean="0"/>
              <a:t>.Net Framework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smtClean="0"/>
              <a:t>Linguagem C#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Programando na Linguagem C#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Trabalhando com Dados na Memória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Estruturas de Programação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Detecção, Correção e Tratamento de Erros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Programando com Windows Forms</a:t>
            </a:r>
          </a:p>
          <a:p>
            <a:pPr lvl="1" eaLnBrk="1" hangingPunct="1">
              <a:lnSpc>
                <a:spcPct val="95000"/>
              </a:lnSpc>
            </a:pPr>
            <a:r>
              <a:rPr lang="pt-BR" sz="2000" smtClean="0"/>
              <a:t>Manipulação de arquivos e banco de dados</a:t>
            </a:r>
          </a:p>
          <a:p>
            <a:pPr eaLnBrk="1" hangingPunct="1">
              <a:lnSpc>
                <a:spcPct val="95000"/>
              </a:lnSpc>
            </a:pPr>
            <a:r>
              <a:rPr lang="pt-BR" sz="2400" smtClean="0"/>
              <a:t>Programação Orientada a Objetos com C#</a:t>
            </a:r>
          </a:p>
          <a:p>
            <a:pPr lvl="1" eaLnBrk="1" hangingPunct="1">
              <a:lnSpc>
                <a:spcPct val="95000"/>
              </a:lnSpc>
            </a:pPr>
            <a:r>
              <a:rPr lang="pt-BR" sz="2000" smtClean="0"/>
              <a:t>Classes e objetos</a:t>
            </a:r>
          </a:p>
          <a:p>
            <a:pPr lvl="1" eaLnBrk="1" hangingPunct="1">
              <a:lnSpc>
                <a:spcPct val="95000"/>
              </a:lnSpc>
            </a:pPr>
            <a:r>
              <a:rPr lang="pt-BR" sz="2000" smtClean="0"/>
              <a:t>Encapsulamento, Sobrecarga </a:t>
            </a:r>
          </a:p>
          <a:p>
            <a:pPr lvl="1" eaLnBrk="1" hangingPunct="1">
              <a:lnSpc>
                <a:spcPct val="95000"/>
              </a:lnSpc>
            </a:pPr>
            <a:r>
              <a:rPr lang="pt-BR" sz="2000" smtClean="0"/>
              <a:t>Herança, Classes abstratas</a:t>
            </a:r>
          </a:p>
        </p:txBody>
      </p:sp>
      <p:sp>
        <p:nvSpPr>
          <p:cNvPr id="9220" name="AutoShape 3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21667"/>
            </a:avLst>
          </a:prstGeom>
          <a:noFill/>
        </p:spPr>
        <p:txBody>
          <a:bodyPr/>
          <a:lstStyle/>
          <a:p>
            <a:pPr eaLnBrk="1" hangingPunct="1"/>
            <a:r>
              <a:rPr lang="pt-BR" smtClean="0"/>
              <a:t>Conteúdo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C6FFE-2FA9-4656-B17F-9D93F2A116D4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Bibliografia Básica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4435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b="1" dirty="0" smtClean="0"/>
              <a:t>Apostila De Visual C#.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 smtClean="0"/>
              <a:t>	Hamilton Viana &amp; Paulo de Tarso &amp; Cecília </a:t>
            </a:r>
            <a:r>
              <a:rPr lang="pt-BR" sz="2400" dirty="0" err="1" smtClean="0"/>
              <a:t>Keiko</a:t>
            </a:r>
            <a:endParaRPr lang="pt-BR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b="1" dirty="0" smtClean="0"/>
              <a:t>Use a Cabeça C#.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 smtClean="0"/>
              <a:t>	STELLMAN, Andrew &amp; GREENE, Jeniffer.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 smtClean="0"/>
              <a:t>	Editora Alta Books Ltda. 2010.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b="1" dirty="0" smtClean="0"/>
              <a:t>Visual C# 2010 Passo a Passo.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sz="2400" dirty="0" smtClean="0"/>
              <a:t>	SHARP, John.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Artmed</a:t>
            </a:r>
            <a:r>
              <a:rPr lang="pt-BR" sz="2400" dirty="0" smtClean="0"/>
              <a:t> Editora S.A. 2011.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8365C-6F46-442E-B275-57B2B47515CD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Metodologia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Aulas expositivas dialogadas;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Exerc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í</a:t>
            </a:r>
            <a:r>
              <a:rPr lang="pt-BR" altLang="zh-CN" smtClean="0">
                <a:ea typeface="SimSun" pitchFamily="2" charset="-122"/>
              </a:rPr>
              <a:t>cios individuais e em grupo;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Atividades pr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á</a:t>
            </a:r>
            <a:r>
              <a:rPr lang="pt-BR" altLang="zh-CN" smtClean="0">
                <a:ea typeface="SimSun" pitchFamily="2" charset="-122"/>
              </a:rPr>
              <a:t>ticas em laborat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ó</a:t>
            </a:r>
            <a:r>
              <a:rPr lang="pt-BR" altLang="zh-CN" smtClean="0">
                <a:ea typeface="SimSun" pitchFamily="2" charset="-122"/>
              </a:rPr>
              <a:t>rio;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Pesquisas bibliogr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á</a:t>
            </a:r>
            <a:r>
              <a:rPr lang="pt-BR" altLang="zh-CN" smtClean="0">
                <a:ea typeface="SimSun" pitchFamily="2" charset="-122"/>
              </a:rPr>
              <a:t>ficas;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Lembre-se: exerc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í</a:t>
            </a:r>
            <a:r>
              <a:rPr lang="pt-BR" altLang="zh-CN" smtClean="0">
                <a:ea typeface="SimSun" pitchFamily="2" charset="-122"/>
              </a:rPr>
              <a:t>cios tamb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é</a:t>
            </a:r>
            <a:r>
              <a:rPr lang="pt-BR" altLang="zh-CN" smtClean="0">
                <a:ea typeface="SimSun" pitchFamily="2" charset="-122"/>
              </a:rPr>
              <a:t>m compõem sua nota final!</a:t>
            </a:r>
            <a:endParaRPr lang="pt-BR" smtClean="0"/>
          </a:p>
        </p:txBody>
      </p:sp>
      <p:sp>
        <p:nvSpPr>
          <p:cNvPr id="274436" name="WordArt 4"/>
          <p:cNvSpPr>
            <a:spLocks noChangeArrowheads="1" noChangeShapeType="1" noTextEdit="1"/>
          </p:cNvSpPr>
          <p:nvPr/>
        </p:nvSpPr>
        <p:spPr bwMode="auto">
          <a:xfrm>
            <a:off x="900113" y="5876925"/>
            <a:ext cx="6667500" cy="647700"/>
          </a:xfrm>
          <a:prstGeom prst="rect">
            <a:avLst/>
          </a:prstGeom>
        </p:spPr>
        <p:txBody>
          <a:bodyPr wrap="none" fromWordArt="1">
            <a:prstTxWarp prst="textFadeRight">
              <a:avLst>
                <a:gd name="adj" fmla="val 33333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Mas eu faltei aula passada...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</p:bld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670</Words>
  <Application>Microsoft Office PowerPoint</Application>
  <PresentationFormat>Apresentação na tela (4:3)</PresentationFormat>
  <Paragraphs>172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Geométrico</vt:lpstr>
      <vt:lpstr>LP VIII – C#</vt:lpstr>
      <vt:lpstr>Objetivo</vt:lpstr>
      <vt:lpstr>Qual a importância dessa linguagem?</vt:lpstr>
      <vt:lpstr>Ranking – Mais popular</vt:lpstr>
      <vt:lpstr>O que é C#?</vt:lpstr>
      <vt:lpstr>O que é C#?</vt:lpstr>
      <vt:lpstr>Conteúdo</vt:lpstr>
      <vt:lpstr>Bibliografia Básica</vt:lpstr>
      <vt:lpstr>Metodologia</vt:lpstr>
      <vt:lpstr>Avaliação</vt:lpstr>
      <vt:lpstr>Opção de Avaliação</vt:lpstr>
      <vt:lpstr>Dúvidas</vt:lpstr>
      <vt:lpstr>Plataforma .Net</vt:lpstr>
      <vt:lpstr>Intermediate Language (IL)</vt:lpstr>
      <vt:lpstr>Como chegamos até aqui?</vt:lpstr>
      <vt:lpstr>Plataforma .NET</vt:lpstr>
      <vt:lpstr>Slide 17</vt:lpstr>
      <vt:lpstr>Slide 18</vt:lpstr>
      <vt:lpstr>Aplicação Console</vt:lpstr>
      <vt:lpstr>Compilação/ Execução</vt:lpstr>
      <vt:lpstr>Execução</vt:lpstr>
      <vt:lpstr>Primeiro programa</vt:lpstr>
      <vt:lpstr>Novo projeto</vt:lpstr>
      <vt:lpstr>Código padrão</vt:lpstr>
      <vt:lpstr>Arquivo sugerido</vt:lpstr>
      <vt:lpstr>Programa 1</vt:lpstr>
      <vt:lpstr>Execução</vt:lpstr>
      <vt:lpstr>Envio de exercícios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220</cp:revision>
  <dcterms:created xsi:type="dcterms:W3CDTF">2008-07-15T02:11:57Z</dcterms:created>
  <dcterms:modified xsi:type="dcterms:W3CDTF">2017-08-02T21:16:27Z</dcterms:modified>
</cp:coreProperties>
</file>