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301" r:id="rId2"/>
    <p:sldId id="464" r:id="rId3"/>
    <p:sldId id="465" r:id="rId4"/>
    <p:sldId id="466" r:id="rId5"/>
    <p:sldId id="467" r:id="rId6"/>
    <p:sldId id="468" r:id="rId7"/>
    <p:sldId id="390" r:id="rId8"/>
    <p:sldId id="391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42" r:id="rId21"/>
    <p:sldId id="439" r:id="rId22"/>
    <p:sldId id="455" r:id="rId23"/>
    <p:sldId id="469" r:id="rId24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DFE76437-CB27-4387-898E-E96BD4B447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CF644EDC-074F-4689-90F4-C9B9F1828D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751BB60-3F24-4120-A9AC-D8C9DEE3A8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9100-BC43-445C-AC68-C17CA39504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3BA2D-86AB-4D14-AF9F-0D83F795C8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F9B2A-2AA4-4BB9-A004-619FF4A678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9FF17-583B-4A2B-B674-2702685F4C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38CB-6601-48B5-93B9-72D1333FC0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D7C2-A5BB-42B2-84CF-A9652A05FE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4547-2555-4EE7-A2A8-E1A589F4F9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70FCC-D224-4974-96C4-37B250261A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76935-C8B9-4279-8B87-01BBCFDF9D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B1A09-DD56-4ACB-BCC2-3680877EE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3728794-7052-4F88-9CE8-583066539C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-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04</a:t>
            </a:r>
          </a:p>
          <a:p>
            <a:pPr eaLnBrk="1" hangingPunct="1"/>
            <a:r>
              <a:rPr lang="pt-BR" dirty="0" smtClean="0"/>
              <a:t>Aplicação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57387-2D33-4C58-B2B6-8800595B38EF}" type="slidenum">
              <a:rPr lang="pt-BR" smtClean="0"/>
              <a:pPr/>
              <a:t>10</a:t>
            </a:fld>
            <a:endParaRPr lang="pt-BR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60575"/>
            <a:ext cx="7200900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Novo projeto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1116013" y="2997200"/>
            <a:ext cx="1223962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4613" name="Oval 5"/>
          <p:cNvSpPr>
            <a:spLocks noChangeArrowheads="1"/>
          </p:cNvSpPr>
          <p:nvPr/>
        </p:nvSpPr>
        <p:spPr bwMode="auto">
          <a:xfrm>
            <a:off x="1835150" y="5661025"/>
            <a:ext cx="187325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6D376-524E-43C1-A202-12AC8D3B9C09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Fácil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071688"/>
            <a:ext cx="7686675" cy="4459287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395288" y="2492375"/>
            <a:ext cx="2160587" cy="41052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5637" name="Oval 5"/>
          <p:cNvSpPr>
            <a:spLocks noChangeArrowheads="1"/>
          </p:cNvSpPr>
          <p:nvPr/>
        </p:nvSpPr>
        <p:spPr bwMode="auto">
          <a:xfrm>
            <a:off x="6084888" y="4941888"/>
            <a:ext cx="2374900" cy="16557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5638" name="Oval 6"/>
          <p:cNvSpPr>
            <a:spLocks noChangeArrowheads="1"/>
          </p:cNvSpPr>
          <p:nvPr/>
        </p:nvSpPr>
        <p:spPr bwMode="auto">
          <a:xfrm>
            <a:off x="6227763" y="3141663"/>
            <a:ext cx="1873250" cy="11509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84E6F-E721-463C-A2F5-C8C98B45EF40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Windows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256212" cy="4435475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smtClean="0"/>
              <a:t>Ao criarmos uma aplicação Windows, automaticamente é criado: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Um arquivo para programa principal – classe Program (Program.cs)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Um arquivo para o Form – classe Form1 (Form1.cs)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2205038"/>
            <a:ext cx="301466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6084888" y="3357563"/>
            <a:ext cx="15113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3850" y="6197600"/>
            <a:ext cx="8351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</a:rPr>
              <a:t>Em qual classe será criado o método Main()???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B39CD-B9B6-4C0E-BE2F-C715A7106D41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Principal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076450"/>
            <a:ext cx="6840537" cy="4521200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3067050"/>
            <a:ext cx="7178675" cy="3168650"/>
            <a:chOff x="1156" y="1932"/>
            <a:chExt cx="4522" cy="1996"/>
          </a:xfrm>
        </p:grpSpPr>
        <p:sp>
          <p:nvSpPr>
            <p:cNvPr id="12295" name="Oval 5"/>
            <p:cNvSpPr>
              <a:spLocks noChangeArrowheads="1"/>
            </p:cNvSpPr>
            <p:nvPr/>
          </p:nvSpPr>
          <p:spPr bwMode="auto">
            <a:xfrm>
              <a:off x="1156" y="3294"/>
              <a:ext cx="4037" cy="6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V="1">
              <a:off x="2971" y="2478"/>
              <a:ext cx="589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2880" y="1932"/>
              <a:ext cx="279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Código criado automaticamente</a:t>
              </a:r>
            </a:p>
            <a:p>
              <a:r>
                <a:rPr lang="pt-BR" sz="2400">
                  <a:solidFill>
                    <a:srgbClr val="FF0000"/>
                  </a:solidFill>
                </a:rPr>
                <a:t>Cria e exibe o Form</a:t>
              </a:r>
            </a:p>
          </p:txBody>
        </p:sp>
      </p:grpSp>
      <p:sp>
        <p:nvSpPr>
          <p:cNvPr id="9" name="Elipse 8"/>
          <p:cNvSpPr/>
          <p:nvPr/>
        </p:nvSpPr>
        <p:spPr>
          <a:xfrm>
            <a:off x="1403350" y="3429000"/>
            <a:ext cx="3097213" cy="504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02EC9-5009-4022-A452-A7E02B3915E6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pt-BR" sz="4000" smtClean="0"/>
              <a:t>Caixa de Ferramentas (Toolbox)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2205038"/>
            <a:ext cx="418306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Usada para inserir componentes no Form.</a:t>
            </a:r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Exemplos: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Button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Label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TextBox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133600"/>
            <a:ext cx="2941637" cy="40322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3555D-EED3-49E8-8750-C72FF213AE72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Propriedades dos componentes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060575"/>
            <a:ext cx="3671887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2060575"/>
            <a:ext cx="29845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9750" y="1989138"/>
            <a:ext cx="5184775" cy="2232025"/>
            <a:chOff x="340" y="1253"/>
            <a:chExt cx="3266" cy="1406"/>
          </a:xfrm>
        </p:grpSpPr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340" y="1253"/>
              <a:ext cx="2495" cy="4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>
              <a:off x="2517" y="1616"/>
              <a:ext cx="1089" cy="10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5919788"/>
            <a:ext cx="8351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FF0000"/>
                </a:solidFill>
              </a:rPr>
              <a:t>Os componentes Form1, label1 e button1 são objetos ou classes? </a:t>
            </a:r>
          </a:p>
          <a:p>
            <a:pPr algn="ctr"/>
            <a:r>
              <a:rPr lang="pt-BR" sz="2000">
                <a:solidFill>
                  <a:srgbClr val="FF0000"/>
                </a:solidFill>
              </a:rPr>
              <a:t>Qual a diferença entre a propriedade </a:t>
            </a:r>
            <a:r>
              <a:rPr lang="pt-BR" sz="2000" b="1">
                <a:solidFill>
                  <a:srgbClr val="FF0000"/>
                </a:solidFill>
              </a:rPr>
              <a:t>name</a:t>
            </a:r>
            <a:r>
              <a:rPr lang="pt-BR" sz="2000">
                <a:solidFill>
                  <a:srgbClr val="FF0000"/>
                </a:solidFill>
              </a:rPr>
              <a:t> e </a:t>
            </a:r>
            <a:r>
              <a:rPr lang="pt-BR" sz="2000" b="1">
                <a:solidFill>
                  <a:srgbClr val="FF0000"/>
                </a:solidFill>
              </a:rPr>
              <a:t>text</a:t>
            </a:r>
            <a:r>
              <a:rPr lang="pt-BR" sz="20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D209B-AEE7-4472-93CF-98740C26E795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componentes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280400" cy="4506912"/>
          </a:xfrm>
          <a:noFill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smtClean="0"/>
              <a:t>Critérios de identificação do componente: facilita o entendimento do programa, sua futura manutenção e adequação ao C#.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Não pode conter caracteres especiais;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Deve iniciar por letra minúscula e, se o nome do componente é formado por mais de uma palavra, as demais palavras começam com letra maiúscula;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EC46B-80B9-4604-BD0B-48BF9251090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componentes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280400" cy="4506912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Deve ter relação com o objetivo do componente;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Sugestão: usar as três primeiras letras para identificar o tipo de componente.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Exemplos: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de comando :	btn – “btnClickMe”.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Label : 			lbl – “lblMensagem”. 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Caixa de Texto:	txt – “txtContaClicks”.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de Opção:	opt – “optSimOuNao”.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FAEB5-B69A-4162-A913-9BF95E0C0E71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Altere as Propriedades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8" y="1800225"/>
            <a:ext cx="4743450" cy="40767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pt-BR" sz="2800" smtClean="0"/>
              <a:t>Form;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Programa Fácil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Label: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lblNumCliques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Número de Cliques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TextBox: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txtContaCliques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Button: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btnCliqueMe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Clique-me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76475"/>
            <a:ext cx="3529012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5229225"/>
            <a:ext cx="7632700" cy="1655763"/>
            <a:chOff x="295" y="3203"/>
            <a:chExt cx="4581" cy="1043"/>
          </a:xfrm>
        </p:grpSpPr>
        <p:sp>
          <p:nvSpPr>
            <p:cNvPr id="17419" name="Oval 6"/>
            <p:cNvSpPr>
              <a:spLocks noChangeArrowheads="1"/>
            </p:cNvSpPr>
            <p:nvPr/>
          </p:nvSpPr>
          <p:spPr bwMode="auto">
            <a:xfrm>
              <a:off x="2880" y="3203"/>
              <a:ext cx="1996" cy="5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295" y="3955"/>
              <a:ext cx="42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Qual a diferença entre </a:t>
              </a:r>
              <a:r>
                <a:rPr lang="pt-BR" sz="2400" b="1">
                  <a:solidFill>
                    <a:srgbClr val="FF0000"/>
                  </a:solidFill>
                </a:rPr>
                <a:t>name</a:t>
              </a:r>
              <a:r>
                <a:rPr lang="pt-BR" sz="2400">
                  <a:solidFill>
                    <a:srgbClr val="FF0000"/>
                  </a:solidFill>
                </a:rPr>
                <a:t> e </a:t>
              </a:r>
              <a:r>
                <a:rPr lang="pt-BR" sz="2400" b="1">
                  <a:solidFill>
                    <a:srgbClr val="FF0000"/>
                  </a:solidFill>
                </a:rPr>
                <a:t>text</a:t>
              </a:r>
              <a:r>
                <a:rPr lang="pt-BR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7421" name="Line 8"/>
            <p:cNvSpPr>
              <a:spLocks noChangeShapeType="1"/>
            </p:cNvSpPr>
            <p:nvPr/>
          </p:nvSpPr>
          <p:spPr bwMode="auto">
            <a:xfrm flipH="1">
              <a:off x="2472" y="3612"/>
              <a:ext cx="589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124075" y="2133600"/>
            <a:ext cx="2160588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195513" y="2997200"/>
            <a:ext cx="2160587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2195513" y="3933825"/>
            <a:ext cx="2089150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195513" y="4797425"/>
            <a:ext cx="2089150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E9E9C-4542-4AEC-AF1B-B410F77E7033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Codificando o Form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989138"/>
            <a:ext cx="8497888" cy="187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Ao darmos um </a:t>
            </a:r>
            <a:r>
              <a:rPr lang="pt-BR" sz="2400" b="1" smtClean="0"/>
              <a:t>duplo clique </a:t>
            </a:r>
            <a:r>
              <a:rPr lang="pt-BR" sz="2400" smtClean="0"/>
              <a:t>no botão btnCliqueMe visualizamos o código associado ao Form.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Automaticamente é criado o cabeçalho para o </a:t>
            </a:r>
            <a:r>
              <a:rPr lang="pt-BR" sz="2400" b="1" smtClean="0"/>
              <a:t>método</a:t>
            </a:r>
            <a:r>
              <a:rPr lang="pt-BR" sz="2400" smtClean="0"/>
              <a:t> associado ao </a:t>
            </a:r>
            <a:r>
              <a:rPr lang="pt-BR" sz="2400" b="1" smtClean="0"/>
              <a:t>evento clique </a:t>
            </a:r>
            <a:r>
              <a:rPr lang="pt-BR" sz="2400" smtClean="0"/>
              <a:t>do botão. 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933825"/>
            <a:ext cx="5256213" cy="26479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5127625"/>
            <a:ext cx="7418387" cy="1254125"/>
            <a:chOff x="929" y="2912"/>
            <a:chExt cx="4673" cy="1062"/>
          </a:xfrm>
        </p:grpSpPr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929" y="3248"/>
              <a:ext cx="2994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319" y="2912"/>
              <a:ext cx="128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Completamos o código</a:t>
              </a: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3606" y="3067"/>
              <a:ext cx="771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" name="Conector reto 11"/>
          <p:cNvCxnSpPr/>
          <p:nvPr/>
        </p:nvCxnSpPr>
        <p:spPr>
          <a:xfrm>
            <a:off x="1042988" y="5589588"/>
            <a:ext cx="4824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940425" y="3925888"/>
            <a:ext cx="28082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 i="1">
                <a:solidFill>
                  <a:srgbClr val="FF0000"/>
                </a:solidFill>
              </a:rPr>
              <a:t>E se o contador fosse inicializado dentro do método?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A5A9EC-EAC1-4BD8-8BB1-3A9E1123723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04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Um elevador de carga tem capacidade para x kg e precisa elevar y kg de areia.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Escreva uma aplicação C# que leia dois floats, x e y, e apresente na tela o número de viagens para o elevador completar sua tarefa.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B47EA-6C64-4065-B3B3-82CFA3E9A908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associados a componentes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5183187" cy="46815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Componentes possuem eventos associados a eles.</a:t>
            </a:r>
          </a:p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Tais eventos são específicos para cada tipo de componente</a:t>
            </a:r>
          </a:p>
          <a:p>
            <a:pPr marL="342900" lvl="1" indent="-342900" eaLnBrk="1" hangingPunct="1">
              <a:lnSpc>
                <a:spcPct val="114000"/>
              </a:lnSpc>
              <a:buClr>
                <a:schemeClr val="folHlink"/>
              </a:buClr>
              <a:buSzPct val="60000"/>
            </a:pPr>
            <a:r>
              <a:rPr lang="pt-BR" sz="2400" dirty="0" smtClean="0"/>
              <a:t>No caso do botão, o </a:t>
            </a:r>
            <a:r>
              <a:rPr lang="pt-BR" sz="2400" b="1" dirty="0" err="1" smtClean="0"/>
              <a:t>Click</a:t>
            </a:r>
            <a:r>
              <a:rPr lang="pt-BR" sz="2400" dirty="0" smtClean="0"/>
              <a:t> é o mais utilizado.</a:t>
            </a:r>
          </a:p>
          <a:p>
            <a:pPr marL="342900" lvl="1" indent="-342900" eaLnBrk="1" hangingPunct="1">
              <a:lnSpc>
                <a:spcPct val="114000"/>
              </a:lnSpc>
              <a:buClr>
                <a:schemeClr val="folHlink"/>
              </a:buClr>
              <a:buSzPct val="60000"/>
            </a:pPr>
            <a:r>
              <a:rPr lang="pt-BR" sz="2400" dirty="0" smtClean="0"/>
              <a:t>Podemos ter instruções associadas a ocorrência desses eventos a partir das necessidades do programa.</a:t>
            </a:r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337925" name="Line 5"/>
          <p:cNvSpPr>
            <a:spLocks noChangeShapeType="1"/>
          </p:cNvSpPr>
          <p:nvPr/>
        </p:nvSpPr>
        <p:spPr bwMode="auto">
          <a:xfrm flipV="1">
            <a:off x="5364163" y="2924175"/>
            <a:ext cx="10795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5580063" y="3716338"/>
            <a:ext cx="3024187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  <p:bldP spid="3379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F262E-BF5E-4E28-9B28-1775BC8B4A2F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6 - Contador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7175" y="2017713"/>
            <a:ext cx="488791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Codificar um contador de Cliques;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Altere as propriedades da tela para aumentar a fonte e alinhamento dos componentes.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Instruções completas para a atividade na apostila - pág. 6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3217863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4BA12-8E72-479F-B03F-4EAB2A1DFAB9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Por favor, enviar para </a:t>
            </a:r>
            <a:r>
              <a:rPr lang="pt-BR" sz="2000" dirty="0" smtClean="0">
                <a:hlinkClick r:id="rId2"/>
              </a:rPr>
              <a:t>atividadescsharp@yahoo.com.br</a:t>
            </a: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Assunto:</a:t>
            </a:r>
            <a:r>
              <a:rPr lang="pt-BR" sz="2000" dirty="0" smtClean="0"/>
              <a:t> Atividades 6 – Contador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Identificação de atividades</a:t>
            </a:r>
            <a:r>
              <a:rPr lang="pt-BR" sz="20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LP VIII – Prof. Grace – 23/08/2017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Nome: Fulano de Tal – Matricula: </a:t>
            </a:r>
            <a:r>
              <a:rPr lang="pt-BR" sz="2000" dirty="0" err="1" smtClean="0"/>
              <a:t>xxxxxx</a:t>
            </a:r>
            <a:r>
              <a:rPr lang="pt-BR" sz="20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4BA12-8E72-479F-B03F-4EAB2A1DFAB9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Próxima aula</a:t>
            </a:r>
            <a:endParaRPr lang="pt-BR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30/08/2017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smtClean="0"/>
              <a:t>Projeto </a:t>
            </a:r>
            <a:r>
              <a:rPr lang="pt-BR" sz="2400" dirty="0" smtClean="0"/>
              <a:t>da Calculadora (página 15)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CA390-585F-4A2B-9EC2-934EED09F1C2}" type="slidenum">
              <a:rPr lang="pt-BR" smtClean="0"/>
              <a:pPr/>
              <a:t>3</a:t>
            </a:fld>
            <a:endParaRPr lang="pt-BR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816100"/>
            <a:ext cx="7243763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2339975" y="3573463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2268538" y="436562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2987675" y="4797425"/>
            <a:ext cx="10810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3922713" y="5013325"/>
            <a:ext cx="1728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2339975" y="5084763"/>
            <a:ext cx="3384550" cy="649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76" grpId="1" animBg="1"/>
      <p:bldP spid="259077" grpId="0" animBg="1"/>
      <p:bldP spid="259077" grpId="1" animBg="1"/>
      <p:bldP spid="259078" grpId="0" animBg="1"/>
      <p:bldP spid="259078" grpId="1" animBg="1"/>
      <p:bldP spid="259079" grpId="0" animBg="1"/>
      <p:bldP spid="259079" grpId="1" animBg="1"/>
      <p:bldP spid="2590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262A4-92B2-476E-9046-5D66D2B2B37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78025"/>
            <a:ext cx="8204200" cy="4403725"/>
          </a:xfrm>
        </p:spPr>
        <p:txBody>
          <a:bodyPr/>
          <a:lstStyle/>
          <a:p>
            <a:pPr eaLnBrk="1" hangingPunct="1"/>
            <a:r>
              <a:rPr lang="pt-BR" sz="2800" smtClean="0"/>
              <a:t>Resolva o mesmo exercício do elevador, agora para um elevador convencional com:</a:t>
            </a:r>
          </a:p>
          <a:p>
            <a:pPr lvl="1" eaLnBrk="1" hangingPunct="1"/>
            <a:r>
              <a:rPr lang="pt-BR" sz="2400" smtClean="0"/>
              <a:t>Capacidade para x kg;</a:t>
            </a:r>
          </a:p>
          <a:p>
            <a:pPr lvl="1" eaLnBrk="1" hangingPunct="1"/>
            <a:r>
              <a:rPr lang="pt-BR" sz="2400" smtClean="0"/>
              <a:t>Para levar n pessoas;</a:t>
            </a:r>
          </a:p>
          <a:p>
            <a:pPr lvl="1" eaLnBrk="1" hangingPunct="1"/>
            <a:r>
              <a:rPr lang="pt-BR" sz="2400" smtClean="0"/>
              <a:t>Considere todas as pessoas com peso z;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/>
            <a:r>
              <a:rPr lang="pt-BR" sz="2400" smtClean="0"/>
              <a:t>Capacidade: 100 kg</a:t>
            </a:r>
          </a:p>
          <a:p>
            <a:pPr lvl="1" eaLnBrk="1" hangingPunct="1"/>
            <a:r>
              <a:rPr lang="pt-BR" sz="2400" smtClean="0"/>
              <a:t>3 pessoas de 60kg</a:t>
            </a:r>
          </a:p>
          <a:p>
            <a:pPr lvl="1" eaLnBrk="1" hangingPunct="1"/>
            <a:r>
              <a:rPr lang="pt-BR" sz="2400" smtClean="0"/>
              <a:t>Quantas viagens???</a:t>
            </a:r>
          </a:p>
        </p:txBody>
      </p:sp>
      <p:pic>
        <p:nvPicPr>
          <p:cNvPr id="7173" name="Picture 4" descr="MC900217866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4581525"/>
            <a:ext cx="1801812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360A1-0E95-4419-A845-57BAFC334B69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844675"/>
            <a:ext cx="6840538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0" name="Line 4"/>
          <p:cNvSpPr>
            <a:spLocks noChangeShapeType="1"/>
          </p:cNvSpPr>
          <p:nvPr/>
        </p:nvSpPr>
        <p:spPr bwMode="auto">
          <a:xfrm>
            <a:off x="1908175" y="3141663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1981200" y="393382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1979613" y="4652963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3708400" y="501332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1908175" y="5372100"/>
            <a:ext cx="3887788" cy="649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  <p:bldP spid="260100" grpId="1" animBg="1"/>
      <p:bldP spid="260101" grpId="0" animBg="1"/>
      <p:bldP spid="260101" grpId="1" animBg="1"/>
      <p:bldP spid="260102" grpId="0" animBg="1"/>
      <p:bldP spid="260102" grpId="1" animBg="1"/>
      <p:bldP spid="260103" grpId="0" animBg="1"/>
      <p:bldP spid="260103" grpId="1" animBg="1"/>
      <p:bldP spid="260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C09C4-2966-40AE-A4F2-781854BA76AB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Aula 04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/>
            <a:r>
              <a:rPr lang="pt-BR" sz="2800" dirty="0" smtClean="0"/>
              <a:t>Aplicações Windows </a:t>
            </a:r>
            <a:r>
              <a:rPr lang="pt-BR" sz="2800" dirty="0" err="1" smtClean="0"/>
              <a:t>Forms</a:t>
            </a:r>
            <a:endParaRPr lang="pt-BR" sz="2800" dirty="0" smtClean="0"/>
          </a:p>
          <a:p>
            <a:pPr eaLnBrk="1" hangingPunct="1"/>
            <a:r>
              <a:rPr lang="pt-BR" sz="2800" dirty="0" smtClean="0"/>
              <a:t>Componentes Visuais: </a:t>
            </a:r>
            <a:r>
              <a:rPr lang="pt-BR" sz="2800" dirty="0" err="1" smtClean="0"/>
              <a:t>Label</a:t>
            </a:r>
            <a:r>
              <a:rPr lang="pt-BR" sz="2800" dirty="0" smtClean="0"/>
              <a:t>, </a:t>
            </a:r>
            <a:r>
              <a:rPr lang="pt-BR" sz="2800" dirty="0" err="1" smtClean="0"/>
              <a:t>TextBox</a:t>
            </a:r>
            <a:r>
              <a:rPr lang="pt-BR" sz="2800" dirty="0" smtClean="0"/>
              <a:t>, Button</a:t>
            </a:r>
          </a:p>
          <a:p>
            <a:pPr lvl="1" eaLnBrk="1" hangingPunct="1"/>
            <a:r>
              <a:rPr lang="pt-BR" sz="2400" dirty="0" smtClean="0"/>
              <a:t>Propriedades</a:t>
            </a:r>
          </a:p>
          <a:p>
            <a:pPr lvl="1" eaLnBrk="1" hangingPunct="1"/>
            <a:r>
              <a:rPr lang="pt-BR" sz="2400" dirty="0" smtClean="0"/>
              <a:t>Eventos</a:t>
            </a:r>
          </a:p>
          <a:p>
            <a:pPr eaLnBrk="1" hangingPunct="1"/>
            <a:r>
              <a:rPr lang="pt-BR" sz="2800" dirty="0" smtClean="0"/>
              <a:t>Métodos associados a eventos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DA91C-546F-4E4E-8315-2BE2FFCF65AD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000" dirty="0" smtClean="0">
                <a:solidFill>
                  <a:schemeClr val="tx2"/>
                </a:solidFill>
              </a:rPr>
              <a:t>Criando aplicação </a:t>
            </a:r>
            <a:r>
              <a:rPr lang="pt-BR" sz="4000" dirty="0">
                <a:solidFill>
                  <a:schemeClr val="tx2"/>
                </a:solidFill>
              </a:rPr>
              <a:t>W</a:t>
            </a:r>
            <a:r>
              <a:rPr lang="pt-BR" sz="4000" dirty="0" smtClean="0">
                <a:solidFill>
                  <a:schemeClr val="tx2"/>
                </a:solidFill>
              </a:rPr>
              <a:t>indows </a:t>
            </a:r>
            <a:r>
              <a:rPr lang="pt-BR" sz="4000" dirty="0" err="1" smtClean="0">
                <a:solidFill>
                  <a:schemeClr val="tx2"/>
                </a:solidFill>
              </a:rPr>
              <a:t>Form</a:t>
            </a:r>
            <a:endParaRPr lang="pt-BR" sz="4000" dirty="0">
              <a:solidFill>
                <a:schemeClr val="tx2"/>
              </a:solidFill>
            </a:endParaRPr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44675"/>
            <a:ext cx="7921625" cy="4635500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A37B1-DCC0-4497-9918-899BD5C0F8A7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400">
                <a:solidFill>
                  <a:schemeClr val="tx2"/>
                </a:solidFill>
              </a:rPr>
              <a:t>Aplicação Windows Forms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798638"/>
            <a:ext cx="7250113" cy="4757737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BBC778-B9FC-491E-A96F-79DF34732EB5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Windows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Inicie um novo projeto: File / New Project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Selecione “Windows Form Application”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Mude o nome (Name) do projeto para “WFAProgramaFacil” e dê um click no botão OK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595</Words>
  <Application>Microsoft Office PowerPoint</Application>
  <PresentationFormat>Apresentação na tela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Geométrico</vt:lpstr>
      <vt:lpstr>LP VIII - C#</vt:lpstr>
      <vt:lpstr>Atividade 04</vt:lpstr>
      <vt:lpstr>Solução</vt:lpstr>
      <vt:lpstr>Atividade 05</vt:lpstr>
      <vt:lpstr>Solução</vt:lpstr>
      <vt:lpstr>Aula 04 </vt:lpstr>
      <vt:lpstr>Slide 7</vt:lpstr>
      <vt:lpstr>Slide 8</vt:lpstr>
      <vt:lpstr>Aplicação Windows</vt:lpstr>
      <vt:lpstr>Novo projeto</vt:lpstr>
      <vt:lpstr>Programa Fácil</vt:lpstr>
      <vt:lpstr>Aplicação Windows</vt:lpstr>
      <vt:lpstr>Programa Principal</vt:lpstr>
      <vt:lpstr>Caixa de Ferramentas (Toolbox)</vt:lpstr>
      <vt:lpstr>Propriedades dos componentes</vt:lpstr>
      <vt:lpstr>Nomes de componentes</vt:lpstr>
      <vt:lpstr>Nomes de componentes</vt:lpstr>
      <vt:lpstr>Altere as Propriedades</vt:lpstr>
      <vt:lpstr>Codificando o Form</vt:lpstr>
      <vt:lpstr>Eventos associados a componentes</vt:lpstr>
      <vt:lpstr>Atividade 6 - Contador</vt:lpstr>
      <vt:lpstr>Envio de exercícios</vt:lpstr>
      <vt:lpstr>Próxima aula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277</cp:revision>
  <dcterms:created xsi:type="dcterms:W3CDTF">2008-07-15T02:11:57Z</dcterms:created>
  <dcterms:modified xsi:type="dcterms:W3CDTF">2017-08-23T20:22:37Z</dcterms:modified>
</cp:coreProperties>
</file>