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301" r:id="rId2"/>
    <p:sldId id="452" r:id="rId3"/>
    <p:sldId id="453" r:id="rId4"/>
    <p:sldId id="440" r:id="rId5"/>
    <p:sldId id="442" r:id="rId6"/>
    <p:sldId id="446" r:id="rId7"/>
    <p:sldId id="463" r:id="rId8"/>
    <p:sldId id="441" r:id="rId9"/>
    <p:sldId id="460" r:id="rId10"/>
    <p:sldId id="454" r:id="rId11"/>
    <p:sldId id="443" r:id="rId12"/>
    <p:sldId id="456" r:id="rId13"/>
    <p:sldId id="457" r:id="rId14"/>
    <p:sldId id="458" r:id="rId15"/>
    <p:sldId id="459" r:id="rId16"/>
    <p:sldId id="461" r:id="rId17"/>
    <p:sldId id="466" r:id="rId18"/>
    <p:sldId id="467" r:id="rId19"/>
    <p:sldId id="468" r:id="rId20"/>
    <p:sldId id="469" r:id="rId21"/>
    <p:sldId id="471" r:id="rId22"/>
    <p:sldId id="455" r:id="rId23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4B6DE0BE-FB2B-45C2-8470-B95572BDEF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C794A570-4C75-4EE0-A5C4-683E240D25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997A1C3-9D27-4EC0-A0CF-A5A53D92FC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A4D2F-4F72-4484-9C76-1CF084D6EC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C41D-98B7-48C4-AE7D-0559EDC5E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A321-7B88-4C72-AFAF-B2856FEEFC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13B3-B6C0-468B-8322-64362E45A3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2B8C7-2101-457E-9740-CA2E87F34B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5B73C-9FF1-4210-9468-BD924EED10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6D07-C711-46D6-8ECD-4D95C1B42C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E13D-A662-41FD-908C-03D354EE2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D2610-09F4-43FD-A2FA-A89935EE53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0628D-742C-4508-91BA-AC7FC4DD28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AF88F9-3BA8-4EAA-9B41-5FAA496476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-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05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A0DB7-2A1F-4670-92E9-EEB96BA777A8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para caixa de texto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03722"/>
            <a:ext cx="5616624" cy="44656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800" dirty="0" smtClean="0"/>
              <a:t>Exemplo: componente </a:t>
            </a:r>
            <a:r>
              <a:rPr lang="pt-BR" sz="2800" b="1" dirty="0" smtClean="0"/>
              <a:t>txtN1</a:t>
            </a:r>
            <a:r>
              <a:rPr lang="pt-BR" sz="2800" dirty="0" smtClean="0"/>
              <a:t>: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Ao digitarmos valores dentro da caixa de texto, o evento </a:t>
            </a:r>
            <a:r>
              <a:rPr lang="pt-BR" sz="2400" b="1" i="1" dirty="0" err="1" smtClean="0"/>
              <a:t>KeyPress</a:t>
            </a:r>
            <a:r>
              <a:rPr lang="pt-BR" sz="2400" dirty="0" smtClean="0"/>
              <a:t> é acionado.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Podemos usar esse evento para evitarmos a digitação de caracteres inválidos.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Dê um duplo clique no espaço em branco ao lado do evento </a:t>
            </a:r>
            <a:r>
              <a:rPr lang="pt-BR" sz="2400" b="1" i="1" dirty="0" err="1" smtClean="0"/>
              <a:t>KeyPress</a:t>
            </a:r>
            <a:r>
              <a:rPr lang="pt-BR" sz="2400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endParaRPr lang="pt-BR" sz="2800" dirty="0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8207375" y="1989138"/>
            <a:ext cx="541338" cy="19446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3B3B8-77AF-427F-87ED-72FE7ED1D00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Validação de entrada de dados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365625"/>
            <a:ext cx="8208963" cy="208756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Porém, mesmo prevendo tratamento de valores não numéricos, ao clicarmos no botão sem preenchermos a caixa de texto ocorrerá um erro de conversão de String nula para </a:t>
            </a:r>
            <a:r>
              <a:rPr lang="pt-BR" sz="2400" dirty="0" err="1" smtClean="0"/>
              <a:t>float</a:t>
            </a:r>
            <a:r>
              <a:rPr lang="pt-BR" sz="2400" dirty="0" smtClean="0"/>
              <a:t> (um tipo de exceção).</a:t>
            </a:r>
          </a:p>
          <a:p>
            <a:pPr eaLnBrk="1" hangingPunct="1"/>
            <a:r>
              <a:rPr lang="pt-BR" sz="2400" dirty="0" smtClean="0"/>
              <a:t>Importante tratar as exceções.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133600"/>
            <a:ext cx="73929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>
            <a:off x="2268538" y="2349500"/>
            <a:ext cx="4824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692275" y="3068638"/>
            <a:ext cx="5543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787900" y="2852738"/>
            <a:ext cx="10080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692275" y="3573463"/>
            <a:ext cx="18716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876D9-44A9-4EA5-9F37-F6E6C0E65560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exceção?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4888"/>
            <a:ext cx="8208962" cy="353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Durante a execução de um aplicativo podem ocorrer situações anormais, estranhas ao propósito da aplicação.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Aplicações profissionais devem detectar e sanar essas ocorrências o mais cedo possível, antes de perder a integridade da aplicação.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 mecanismo usado para tratar e corrigir falhas de execução é chamado tratamento de exceção (try-catch).</a:t>
            </a:r>
          </a:p>
        </p:txBody>
      </p:sp>
      <p:pic>
        <p:nvPicPr>
          <p:cNvPr id="29701" name="Picture 4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163" y="5516563"/>
            <a:ext cx="18256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140D1-8561-4118-AC4E-C135A33883D7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Tratamento de exceção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844675"/>
            <a:ext cx="66754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>
            <a:off x="1779588" y="3544888"/>
            <a:ext cx="649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763713" y="5373688"/>
            <a:ext cx="26638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A5363-DFE8-4434-98F0-39F232E4CCF6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Criação de métodos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22488"/>
            <a:ext cx="8199437" cy="41148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No paradigma Orientado a Objetos, métodos representam operações/comportamentos/ ações;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No caso da calculadora, podemos codificar o método específico </a:t>
            </a:r>
            <a:r>
              <a:rPr lang="pt-BR" sz="2400" b="1" i="1" smtClean="0"/>
              <a:t>soma() </a:t>
            </a:r>
            <a:r>
              <a:rPr lang="pt-BR" sz="2400" smtClean="0"/>
              <a:t>para que esta operação seja acionada/ invocada a partir do clique do botão;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Outra vantagem: acionamento do método </a:t>
            </a:r>
            <a:r>
              <a:rPr lang="pt-BR" sz="2400" b="1" i="1" smtClean="0"/>
              <a:t>soma( )</a:t>
            </a:r>
            <a:r>
              <a:rPr lang="pt-BR" sz="2400" smtClean="0"/>
              <a:t> a partir do </a:t>
            </a:r>
            <a:r>
              <a:rPr lang="pt-BR" sz="2400" b="1" i="1" smtClean="0"/>
              <a:t>enter</a:t>
            </a:r>
            <a:r>
              <a:rPr lang="pt-BR" sz="2400" smtClean="0"/>
              <a:t>, por exemplo.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6877050" y="260350"/>
            <a:ext cx="2016125" cy="1628775"/>
            <a:chOff x="1632" y="1248"/>
            <a:chExt cx="2682" cy="2286"/>
          </a:xfrm>
        </p:grpSpPr>
        <p:sp>
          <p:nvSpPr>
            <p:cNvPr id="3175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31751" name="AutoShape 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31752" name="AutoShape 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805F7-46F7-4E51-94D5-85E186AB8656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Criação do método </a:t>
            </a:r>
            <a:r>
              <a:rPr lang="pt-BR" b="1" i="1" smtClean="0"/>
              <a:t>soma()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89138"/>
            <a:ext cx="5400675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2349500"/>
            <a:ext cx="4537075" cy="4248150"/>
            <a:chOff x="793" y="1480"/>
            <a:chExt cx="2858" cy="2676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793" y="1888"/>
              <a:ext cx="2858" cy="2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5" name="AutoShape 6"/>
            <p:cNvSpPr>
              <a:spLocks noChangeArrowheads="1"/>
            </p:cNvSpPr>
            <p:nvPr/>
          </p:nvSpPr>
          <p:spPr bwMode="auto">
            <a:xfrm rot="-5400000">
              <a:off x="1657" y="1524"/>
              <a:ext cx="544" cy="455"/>
            </a:xfrm>
            <a:prstGeom prst="curvedUpArrow">
              <a:avLst>
                <a:gd name="adj1" fmla="val 23912"/>
                <a:gd name="adj2" fmla="val 47824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8A98-B382-46D4-B476-2464576B872B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Faça a atividade da apostila </a:t>
            </a:r>
            <a:br>
              <a:rPr lang="pt-BR" sz="4000" dirty="0" smtClean="0"/>
            </a:br>
            <a:r>
              <a:rPr lang="pt-BR" sz="2800" dirty="0" smtClean="0"/>
              <a:t>(da pág. </a:t>
            </a:r>
            <a:r>
              <a:rPr lang="pt-BR" sz="2800" smtClean="0"/>
              <a:t>15 a pág.22)</a:t>
            </a:r>
            <a:endParaRPr lang="pt-BR" sz="28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2857"/>
            <a:ext cx="8208143" cy="460851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Incluir as 4 operações criando os respectivos métodos;</a:t>
            </a:r>
          </a:p>
          <a:p>
            <a:pPr lvl="1" eaLnBrk="1" hangingPunct="1"/>
            <a:r>
              <a:rPr lang="pt-BR" sz="2400" dirty="0" smtClean="0"/>
              <a:t>Soma()</a:t>
            </a:r>
          </a:p>
          <a:p>
            <a:pPr lvl="1" eaLnBrk="1" hangingPunct="1"/>
            <a:r>
              <a:rPr lang="pt-BR" sz="2400" dirty="0" smtClean="0"/>
              <a:t>Subtrai()</a:t>
            </a:r>
          </a:p>
          <a:p>
            <a:pPr lvl="1" eaLnBrk="1" hangingPunct="1"/>
            <a:r>
              <a:rPr lang="pt-BR" sz="2400" dirty="0" smtClean="0"/>
              <a:t>Multiplica()</a:t>
            </a:r>
          </a:p>
          <a:p>
            <a:pPr lvl="1" eaLnBrk="1" hangingPunct="1"/>
            <a:r>
              <a:rPr lang="pt-BR" sz="2400" dirty="0" smtClean="0"/>
              <a:t>Divide() com tratamento</a:t>
            </a:r>
          </a:p>
          <a:p>
            <a:pPr lvl="1" eaLnBrk="1" hangingPunct="1">
              <a:buNone/>
            </a:pPr>
            <a:r>
              <a:rPr lang="pt-BR" sz="2400" dirty="0" smtClean="0"/>
              <a:t>para divisão por zero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Acionamento pelo teclado 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lang="pt-BR" sz="2400" dirty="0" smtClean="0"/>
              <a:t>(+, -, *, /);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Qual evento utilizar? De qual componente?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16671"/>
            <a:ext cx="3937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1C3B1-3CFA-4E3C-B155-A566366026EE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 KeyPress do Form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318000" cy="15811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smtClean="0"/>
              <a:t>Inclua o código no evento </a:t>
            </a:r>
            <a:r>
              <a:rPr lang="pt-BR" sz="2400" b="1" smtClean="0"/>
              <a:t>KeyPress</a:t>
            </a:r>
            <a:r>
              <a:rPr lang="pt-BR" sz="2400" smtClean="0"/>
              <a:t> do Form;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pt-BR" sz="240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3071813"/>
            <a:ext cx="3173412" cy="3527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6775" y="1644650"/>
            <a:ext cx="4181475" cy="4999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4572000" y="3714750"/>
            <a:ext cx="4286250" cy="500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F0F94-6C61-46D8-8D9F-29365C5376E4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 KeyPress do Form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133600"/>
            <a:ext cx="4429125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Atenção: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dirty="0" smtClean="0"/>
              <a:t>A propriedade </a:t>
            </a:r>
            <a:r>
              <a:rPr lang="pt-BR" sz="2200" dirty="0" err="1" smtClean="0"/>
              <a:t>KeyPreview</a:t>
            </a:r>
            <a:r>
              <a:rPr lang="pt-BR" sz="2200" dirty="0" smtClean="0"/>
              <a:t> do </a:t>
            </a:r>
            <a:r>
              <a:rPr lang="pt-BR" sz="2200" dirty="0" err="1" smtClean="0"/>
              <a:t>form</a:t>
            </a:r>
            <a:r>
              <a:rPr lang="pt-BR" sz="2200" dirty="0" smtClean="0"/>
              <a:t> deve ser </a:t>
            </a:r>
            <a:r>
              <a:rPr lang="pt-BR" sz="2200" b="1" i="1" dirty="0" err="1" smtClean="0"/>
              <a:t>True</a:t>
            </a:r>
            <a:r>
              <a:rPr lang="pt-BR" sz="2200" b="1" i="1" dirty="0" smtClean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Altere a validação das caixas de texto para aceitar esses caracteres (+, -, *, /);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675" y="1714500"/>
            <a:ext cx="4235450" cy="5000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4643438" y="3143250"/>
            <a:ext cx="4286250" cy="500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BB8C9-EFB0-44AA-960D-67B53EF31785}" type="slidenum">
              <a:rPr lang="pt-BR" smtClean="0"/>
              <a:pPr/>
              <a:t>19</a:t>
            </a:fld>
            <a:endParaRPr lang="pt-BR" smtClean="0"/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36838"/>
            <a:ext cx="8459788" cy="24288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101013" cy="1462087"/>
          </a:xfrm>
        </p:spPr>
        <p:txBody>
          <a:bodyPr/>
          <a:lstStyle/>
          <a:p>
            <a:pPr eaLnBrk="1" hangingPunct="1"/>
            <a:r>
              <a:rPr lang="pt-BR" sz="4000" smtClean="0"/>
              <a:t>Como aceitar apenas uma vírgula?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22488"/>
            <a:ext cx="7993062" cy="4330700"/>
          </a:xfrm>
        </p:spPr>
        <p:txBody>
          <a:bodyPr/>
          <a:lstStyle/>
          <a:p>
            <a:pPr eaLnBrk="1" hangingPunct="1"/>
            <a:r>
              <a:rPr lang="pt-BR" sz="2400" smtClean="0"/>
              <a:t>Exemplo de uso do IndexOf()</a:t>
            </a:r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IndexOf: Devolve a posição (de 0 até n-1) em que se encontra o caracter procurado na String.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1258888" y="3573463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096F3-AF8A-47A2-A2F6-4C2FD3778038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Aula Anterior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208963" cy="45069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dirty="0" smtClean="0"/>
              <a:t>Aplicação Windows </a:t>
            </a:r>
            <a:r>
              <a:rPr lang="pt-BR" sz="2800" dirty="0" err="1" smtClean="0"/>
              <a:t>Form</a:t>
            </a:r>
            <a:endParaRPr lang="pt-BR" sz="2800" dirty="0" smtClean="0"/>
          </a:p>
          <a:p>
            <a:pPr eaLnBrk="1" hangingPunct="1"/>
            <a:r>
              <a:rPr lang="pt-BR" sz="2800" dirty="0" smtClean="0"/>
              <a:t>Componentes Visuais: </a:t>
            </a:r>
            <a:r>
              <a:rPr lang="pt-BR" sz="2800" dirty="0" err="1" smtClean="0"/>
              <a:t>Label</a:t>
            </a:r>
            <a:r>
              <a:rPr lang="pt-BR" sz="2800" dirty="0" smtClean="0"/>
              <a:t>, </a:t>
            </a:r>
            <a:r>
              <a:rPr lang="pt-BR" sz="2800" dirty="0" err="1" smtClean="0"/>
              <a:t>TextBox</a:t>
            </a:r>
            <a:r>
              <a:rPr lang="pt-BR" sz="2800" dirty="0" smtClean="0"/>
              <a:t>, Button</a:t>
            </a:r>
          </a:p>
          <a:p>
            <a:pPr lvl="1" eaLnBrk="1" hangingPunct="1"/>
            <a:r>
              <a:rPr lang="pt-BR" sz="2400" dirty="0" smtClean="0"/>
              <a:t>Propriedades</a:t>
            </a:r>
          </a:p>
          <a:p>
            <a:pPr lvl="1" eaLnBrk="1" hangingPunct="1"/>
            <a:r>
              <a:rPr lang="pt-BR" sz="2400" dirty="0" smtClean="0"/>
              <a:t>Eventos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dirty="0" smtClean="0"/>
              <a:t>Atividade Contador de cliques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4F2A5-05D0-4653-AC15-3158362F6B52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Validação na caixa de texto txtN1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185025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619250" y="3284538"/>
            <a:ext cx="3600450" cy="1296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139451-4C52-4868-A369-7485A19FE7CE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Dúvidas</a:t>
            </a:r>
          </a:p>
        </p:txBody>
      </p:sp>
      <p:pic>
        <p:nvPicPr>
          <p:cNvPr id="13316" name="Picture 3" descr="MCj040426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565400"/>
            <a:ext cx="3384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353B1-10C3-4DFB-A41F-E5F0A243911A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Por favor, enviar para </a:t>
            </a:r>
            <a:r>
              <a:rPr lang="pt-BR" sz="2000" dirty="0" smtClean="0">
                <a:hlinkClick r:id="rId2"/>
              </a:rPr>
              <a:t>atividadescsharp@yahoo.com.br</a:t>
            </a: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Assunto:</a:t>
            </a:r>
            <a:r>
              <a:rPr lang="pt-BR" sz="2000" dirty="0" smtClean="0"/>
              <a:t> Atividade 7 – Calculadora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Identificação de atividades</a:t>
            </a:r>
            <a:r>
              <a:rPr lang="pt-BR" sz="20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LP VIII – Prof. Grace </a:t>
            </a:r>
            <a:r>
              <a:rPr lang="pt-BR" sz="2000" smtClean="0"/>
              <a:t>– </a:t>
            </a:r>
            <a:r>
              <a:rPr lang="pt-BR" sz="2000" smtClean="0"/>
              <a:t>30/08/2017</a:t>
            </a: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Nome: Fulano de Tal – Matricula: </a:t>
            </a:r>
            <a:r>
              <a:rPr lang="pt-BR" sz="2000" dirty="0" err="1" smtClean="0"/>
              <a:t>xxxxxx</a:t>
            </a:r>
            <a:r>
              <a:rPr lang="pt-BR" sz="20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88155-8491-4C12-9431-2724A2859BBC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05 </a:t>
            </a:r>
            <a:endParaRPr lang="pt-B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r>
              <a:rPr lang="pt-BR" dirty="0" smtClean="0"/>
              <a:t>Atividade - Calculadora (pág. </a:t>
            </a:r>
            <a:r>
              <a:rPr lang="pt-BR" dirty="0" smtClean="0"/>
              <a:t>15 </a:t>
            </a:r>
            <a:r>
              <a:rPr lang="pt-BR" dirty="0" smtClean="0"/>
              <a:t>apostila)</a:t>
            </a:r>
          </a:p>
          <a:p>
            <a:pPr lvl="1"/>
            <a:r>
              <a:rPr lang="pt-BR" dirty="0" smtClean="0"/>
              <a:t>Windows </a:t>
            </a:r>
            <a:r>
              <a:rPr lang="pt-BR" dirty="0" err="1" smtClean="0"/>
              <a:t>Form</a:t>
            </a:r>
            <a:r>
              <a:rPr lang="pt-BR" dirty="0" smtClean="0"/>
              <a:t> Application;</a:t>
            </a:r>
          </a:p>
          <a:p>
            <a:pPr lvl="1"/>
            <a:r>
              <a:rPr lang="pt-BR" dirty="0" smtClean="0"/>
              <a:t>Eventos associados aos componentes (Button e </a:t>
            </a:r>
            <a:r>
              <a:rPr lang="pt-BR" dirty="0" err="1" smtClean="0"/>
              <a:t>TextBox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Validação de entrada de dados;</a:t>
            </a:r>
          </a:p>
          <a:p>
            <a:pPr lvl="1"/>
            <a:r>
              <a:rPr lang="pt-BR" dirty="0" smtClean="0"/>
              <a:t>Tratamento de exceções;</a:t>
            </a:r>
          </a:p>
          <a:p>
            <a:pPr lvl="1"/>
            <a:r>
              <a:rPr lang="pt-BR" dirty="0" smtClean="0"/>
              <a:t>Criação e reuso de Métodos;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8E35F-4474-4B79-BC41-9F9EAA5AE93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7 - Calculadora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2017713"/>
            <a:ext cx="4967288" cy="4435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Formulário inicial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Inserir Caixas de texto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Soma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Label para resultado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O texto deve ser convertido para número antes de realizar a soma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float.Parse()</a:t>
            </a:r>
          </a:p>
          <a:p>
            <a:pPr eaLnBrk="1" hangingPunct="1">
              <a:lnSpc>
                <a:spcPct val="110000"/>
              </a:lnSpc>
            </a:pPr>
            <a:endParaRPr lang="pt-BR" sz="2800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349500"/>
            <a:ext cx="3167062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1BB50-981B-4F75-AC77-03BC1466EE4B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Codificando Instruções relacionadas aos Eventos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5183187" cy="46815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Eventos são específicos para cada tipo de componente</a:t>
            </a:r>
          </a:p>
          <a:p>
            <a:pPr eaLnBrk="1" hangingPunct="1">
              <a:lnSpc>
                <a:spcPct val="114000"/>
              </a:lnSpc>
            </a:pPr>
            <a:endParaRPr lang="pt-BR" sz="2400" dirty="0" smtClean="0"/>
          </a:p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Aba: </a:t>
            </a:r>
            <a:r>
              <a:rPr lang="pt-BR" sz="2400" dirty="0" err="1" smtClean="0"/>
              <a:t>Events</a:t>
            </a:r>
            <a:endParaRPr lang="pt-BR" sz="2400" dirty="0" smtClean="0"/>
          </a:p>
          <a:p>
            <a:pPr lvl="1" eaLnBrk="1" hangingPunct="1">
              <a:lnSpc>
                <a:spcPct val="114000"/>
              </a:lnSpc>
            </a:pPr>
            <a:r>
              <a:rPr lang="pt-BR" sz="2000" dirty="0" smtClean="0"/>
              <a:t>Componente: </a:t>
            </a:r>
            <a:r>
              <a:rPr lang="pt-BR" sz="2000" dirty="0" err="1" smtClean="0"/>
              <a:t>TextBox</a:t>
            </a:r>
            <a:endParaRPr lang="pt-BR" sz="2000" dirty="0" smtClean="0"/>
          </a:p>
          <a:p>
            <a:pPr lvl="1" eaLnBrk="1" hangingPunct="1">
              <a:lnSpc>
                <a:spcPct val="114000"/>
              </a:lnSpc>
            </a:pPr>
            <a:r>
              <a:rPr lang="pt-BR" sz="2000" dirty="0" smtClean="0"/>
              <a:t>Evento: </a:t>
            </a:r>
            <a:r>
              <a:rPr lang="pt-BR" sz="2000" dirty="0" err="1" smtClean="0"/>
              <a:t>KeyPress</a:t>
            </a:r>
            <a:endParaRPr lang="pt-BR" sz="2000" dirty="0" smtClean="0"/>
          </a:p>
          <a:p>
            <a:pPr lvl="1" eaLnBrk="1" hangingPunct="1">
              <a:lnSpc>
                <a:spcPct val="114000"/>
              </a:lnSpc>
              <a:buNone/>
            </a:pPr>
            <a:r>
              <a:rPr lang="pt-BR" sz="2000" dirty="0" smtClean="0"/>
              <a:t> </a:t>
            </a:r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337925" name="Line 5"/>
          <p:cNvSpPr>
            <a:spLocks noChangeShapeType="1"/>
          </p:cNvSpPr>
          <p:nvPr/>
        </p:nvSpPr>
        <p:spPr bwMode="auto">
          <a:xfrm flipV="1">
            <a:off x="2555776" y="2924173"/>
            <a:ext cx="3887887" cy="720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5580063" y="3716338"/>
            <a:ext cx="3024187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  <p:bldP spid="3379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E021F-AFC4-4BA4-9BBC-AA526BE303F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btnSoma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4464050" cy="29527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pt-BR" smtClean="0"/>
              <a:t>Aba </a:t>
            </a:r>
            <a:r>
              <a:rPr lang="pt-BR" i="1" smtClean="0"/>
              <a:t>Events</a:t>
            </a:r>
            <a:r>
              <a:rPr lang="pt-BR" smtClean="0"/>
              <a:t>: </a:t>
            </a:r>
          </a:p>
          <a:p>
            <a:pPr lvl="1" eaLnBrk="1" hangingPunct="1">
              <a:spcBef>
                <a:spcPct val="30000"/>
              </a:spcBef>
            </a:pPr>
            <a:r>
              <a:rPr lang="pt-BR" smtClean="0"/>
              <a:t>No caso do botão, o </a:t>
            </a:r>
            <a:r>
              <a:rPr lang="pt-BR" b="1" smtClean="0"/>
              <a:t>Click</a:t>
            </a:r>
            <a:r>
              <a:rPr lang="pt-BR" smtClean="0"/>
              <a:t> é o mais utilizado.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5375"/>
            <a:ext cx="39957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 flipH="1">
            <a:off x="6084888" y="1341438"/>
            <a:ext cx="1582737" cy="15113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427538" y="5229225"/>
            <a:ext cx="3457575" cy="1079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3AC00-C8C0-4A79-B083-3C5CC3E139DD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Botão soma (btnSoma)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4681538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800" dirty="0" smtClean="0"/>
              <a:t>Como codificar evento </a:t>
            </a:r>
            <a:r>
              <a:rPr lang="pt-BR" sz="2800" b="1" i="1" dirty="0" err="1" smtClean="0"/>
              <a:t>click</a:t>
            </a:r>
            <a:r>
              <a:rPr lang="pt-BR" sz="2800" dirty="0" smtClean="0"/>
              <a:t>?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Duplo clique no botão: Cria um método associado ao evento </a:t>
            </a:r>
            <a:r>
              <a:rPr lang="pt-BR" sz="2400" i="1" dirty="0" err="1" smtClean="0"/>
              <a:t>Click</a:t>
            </a:r>
            <a:r>
              <a:rPr lang="pt-BR" sz="2400" dirty="0" smtClean="0"/>
              <a:t> do botão.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Outra forma:  duplo clique no espaço em branco ao lado do evento;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5375"/>
            <a:ext cx="39957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8027988" y="2276475"/>
            <a:ext cx="541337" cy="19446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A3CE5-CA05-43DD-99AF-33E715B563D9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btnSoma_Click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8" y="2130425"/>
            <a:ext cx="72374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3573463"/>
            <a:ext cx="7418387" cy="2447925"/>
            <a:chOff x="929" y="2912"/>
            <a:chExt cx="4673" cy="1062"/>
          </a:xfrm>
        </p:grpSpPr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929" y="3248"/>
              <a:ext cx="2994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4319" y="2912"/>
              <a:ext cx="1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Codifique!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flipV="1">
              <a:off x="3606" y="3067"/>
              <a:ext cx="771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A0AB96-07D0-4E45-8B4A-1C2AF574ED5A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Codifique o Botão Limpa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420938"/>
            <a:ext cx="66262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644900"/>
            <a:ext cx="331152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348038" y="2708275"/>
            <a:ext cx="5434012" cy="2622550"/>
            <a:chOff x="2109" y="1706"/>
            <a:chExt cx="3423" cy="1652"/>
          </a:xfrm>
        </p:grpSpPr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3334" y="3067"/>
              <a:ext cx="2198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H="1" flipV="1">
              <a:off x="2109" y="1706"/>
              <a:ext cx="1336" cy="142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593</Words>
  <Application>Microsoft Office PowerPoint</Application>
  <PresentationFormat>Apresentação na tela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Geométrico</vt:lpstr>
      <vt:lpstr>LP VIII - C#</vt:lpstr>
      <vt:lpstr>Aula Anterior</vt:lpstr>
      <vt:lpstr>Aula 05 </vt:lpstr>
      <vt:lpstr>Atividade 7 - Calculadora</vt:lpstr>
      <vt:lpstr>Codificando Instruções relacionadas aos Eventos</vt:lpstr>
      <vt:lpstr>Exemplo: btnSoma</vt:lpstr>
      <vt:lpstr>Botão soma (btnSoma)</vt:lpstr>
      <vt:lpstr>Método btnSoma_Click</vt:lpstr>
      <vt:lpstr>Codifique o Botão Limpa</vt:lpstr>
      <vt:lpstr>Eventos para caixa de texto</vt:lpstr>
      <vt:lpstr>Validação de entrada de dados</vt:lpstr>
      <vt:lpstr>O que é exceção?</vt:lpstr>
      <vt:lpstr>Tratamento de exceção</vt:lpstr>
      <vt:lpstr>Criação de métodos</vt:lpstr>
      <vt:lpstr>Criação do método soma()</vt:lpstr>
      <vt:lpstr>Faça a atividade da apostila  (da pág. 15 a pág.22)</vt:lpstr>
      <vt:lpstr>Evento KeyPress do Form</vt:lpstr>
      <vt:lpstr>Evento KeyPress do Form</vt:lpstr>
      <vt:lpstr>Como aceitar apenas uma vírgula?</vt:lpstr>
      <vt:lpstr>Validação na caixa de texto txtN1</vt:lpstr>
      <vt:lpstr>Dúvidas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281</cp:revision>
  <dcterms:created xsi:type="dcterms:W3CDTF">2008-07-15T02:11:57Z</dcterms:created>
  <dcterms:modified xsi:type="dcterms:W3CDTF">2017-08-30T18:17:26Z</dcterms:modified>
</cp:coreProperties>
</file>