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300" r:id="rId2"/>
    <p:sldId id="421" r:id="rId3"/>
    <p:sldId id="423" r:id="rId4"/>
    <p:sldId id="418" r:id="rId5"/>
    <p:sldId id="408" r:id="rId6"/>
    <p:sldId id="414" r:id="rId7"/>
    <p:sldId id="402" r:id="rId8"/>
    <p:sldId id="415" r:id="rId9"/>
    <p:sldId id="424" r:id="rId10"/>
    <p:sldId id="403" r:id="rId11"/>
    <p:sldId id="404" r:id="rId12"/>
    <p:sldId id="426" r:id="rId13"/>
    <p:sldId id="420" r:id="rId14"/>
    <p:sldId id="411" r:id="rId15"/>
    <p:sldId id="412" r:id="rId16"/>
    <p:sldId id="406" r:id="rId17"/>
    <p:sldId id="428" r:id="rId18"/>
    <p:sldId id="416" r:id="rId19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2217991-8391-4402-B2AB-337D67B913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33806799-05D4-41DD-A6F5-B50FE7346A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8451CC-97B5-42D5-B9CF-D8EED06853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EEABA-D1EB-441E-9166-4F55B51077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8B02-52D1-4509-B7EA-33FE8D7D2C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FF3E-4B37-4777-A89D-FC07558C29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CE7B4-0BE9-4C93-90DD-F5304B4110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33FA1-C5CE-4BF5-BBF8-85343041E8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68C5-10F2-4E94-9D92-E1FEEA6937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05B1E-3764-4638-887B-CF6B34D2E8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DD35-F762-4DC5-A852-A13A5B42A0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5482A-7660-4647-BCDC-206378E093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FEBD8-AAC3-43B9-BA68-C12D5DEF04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79C312D-EDCE-42C6-9ADE-78081F2905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–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Aula </a:t>
            </a:r>
            <a:r>
              <a:rPr lang="pt-BR" dirty="0" smtClean="0"/>
              <a:t>07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EA46C-7965-4E9B-B13D-DC795CDCF844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Folha de Pagamento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281987" cy="295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b="1" smtClean="0"/>
              <a:t>Programa Principal</a:t>
            </a:r>
            <a:r>
              <a:rPr lang="pt-BR" sz="2400" smtClean="0"/>
              <a:t> faz chamada a método estático:</a:t>
            </a:r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r>
              <a:rPr lang="pt-BR" sz="2400" smtClean="0"/>
              <a:t>Classe </a:t>
            </a:r>
            <a:r>
              <a:rPr lang="pt-BR" sz="2400" b="1" smtClean="0"/>
              <a:t>Taxas</a:t>
            </a:r>
            <a:r>
              <a:rPr lang="pt-BR" sz="2400" smtClean="0"/>
              <a:t> com método estático CalculaINSS( )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565400"/>
            <a:ext cx="5616575" cy="152717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2628900" y="3500438"/>
            <a:ext cx="2951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4508500"/>
            <a:ext cx="5689600" cy="21224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2296" name="AutoShape 7"/>
          <p:cNvSpPr>
            <a:spLocks noChangeArrowheads="1"/>
          </p:cNvSpPr>
          <p:nvPr/>
        </p:nvSpPr>
        <p:spPr bwMode="auto">
          <a:xfrm rot="-5400000">
            <a:off x="6265069" y="3320256"/>
            <a:ext cx="2447925" cy="1223963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BABEE-78CC-49FD-91DF-7770353B5785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Atividade 09 </a:t>
            </a:r>
            <a:br>
              <a:rPr lang="pt-BR" sz="4000" dirty="0" smtClean="0"/>
            </a:br>
            <a:r>
              <a:rPr lang="pt-BR" sz="4000" dirty="0" smtClean="0"/>
              <a:t>Folha de Pagamento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92896"/>
            <a:ext cx="3816424" cy="345668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Elaborar um programa que calcule o salário líquido de um funcionário;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Aplicar os descontos referentes a INSS e IR;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Apostila: pág. 42 a 46</a:t>
            </a:r>
          </a:p>
          <a:p>
            <a:pPr eaLnBrk="1" hangingPunct="1">
              <a:spcBef>
                <a:spcPts val="1200"/>
              </a:spcBef>
            </a:pPr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2023" y="2144473"/>
            <a:ext cx="4850457" cy="394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BABEE-78CC-49FD-91DF-7770353B5785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Classe Taxas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993260" cy="115183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Construa a classe “Taxas”, contendo os métodos estáticos </a:t>
            </a:r>
            <a:r>
              <a:rPr lang="pt-BR" sz="2400" dirty="0" err="1" smtClean="0"/>
              <a:t>calculaINSS</a:t>
            </a:r>
            <a:r>
              <a:rPr lang="pt-BR" sz="2400" dirty="0" smtClean="0"/>
              <a:t>( ) e </a:t>
            </a:r>
            <a:r>
              <a:rPr lang="pt-BR" sz="2400" dirty="0" err="1" smtClean="0"/>
              <a:t>calculaIR</a:t>
            </a:r>
            <a:r>
              <a:rPr lang="pt-BR" sz="2400" dirty="0" smtClean="0"/>
              <a:t>( );</a:t>
            </a:r>
          </a:p>
          <a:p>
            <a:pPr eaLnBrk="1" hangingPunct="1">
              <a:lnSpc>
                <a:spcPct val="110000"/>
              </a:lnSpc>
              <a:buNone/>
            </a:pPr>
            <a:endParaRPr lang="pt-BR" sz="24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3652738"/>
            <a:ext cx="881062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799E77-FE42-4E53-9B3D-151D59F8FB36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Cálculo do IR </a:t>
            </a:r>
            <a:r>
              <a:rPr lang="pt-BR" sz="2800" dirty="0" smtClean="0"/>
              <a:t>(pág. 45)</a:t>
            </a:r>
            <a:endParaRPr lang="pt-BR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066007"/>
            <a:ext cx="82089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CaixaDeTexto 4"/>
          <p:cNvSpPr txBox="1">
            <a:spLocks noChangeArrowheads="1"/>
          </p:cNvSpPr>
          <p:nvPr/>
        </p:nvSpPr>
        <p:spPr bwMode="auto">
          <a:xfrm>
            <a:off x="179388" y="5745163"/>
            <a:ext cx="8964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dirty="0"/>
              <a:t>Salário Base para cálculo do IR</a:t>
            </a:r>
            <a:r>
              <a:rPr lang="pt-BR" sz="2000" dirty="0"/>
              <a:t> = Salário Bruto – INSS – Dependentes</a:t>
            </a:r>
          </a:p>
          <a:p>
            <a:r>
              <a:rPr lang="pt-BR" sz="2000" b="1" dirty="0"/>
              <a:t>Imposto de Renda =</a:t>
            </a:r>
            <a:r>
              <a:rPr lang="pt-BR" sz="2000" dirty="0"/>
              <a:t> Salário Base para cálculo do IR * Alíquota – Dedução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A271A-34BC-48C5-AA01-61ACB67F17AD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6387" name="Espaço Reservado para Número de Slide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DB8C7C6-ED7E-4DD8-9C8B-FEB62294CB2A}" type="slidenum">
              <a:rPr lang="pt-BR" sz="1400"/>
              <a:pPr algn="r"/>
              <a:t>14</a:t>
            </a:fld>
            <a:endParaRPr lang="pt-BR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Possível solução</a:t>
            </a:r>
            <a:br>
              <a:rPr lang="pt-BR" dirty="0" smtClean="0"/>
            </a:br>
            <a:r>
              <a:rPr lang="pt-BR" dirty="0" smtClean="0"/>
              <a:t>Método Principal (Aplicação)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384" y="1800225"/>
            <a:ext cx="4749800" cy="50133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41669" name="Line 5"/>
          <p:cNvSpPr>
            <a:spLocks noChangeShapeType="1"/>
          </p:cNvSpPr>
          <p:nvPr/>
        </p:nvSpPr>
        <p:spPr bwMode="auto">
          <a:xfrm>
            <a:off x="2844155" y="4005263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>
            <a:off x="2628255" y="4508500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>
            <a:off x="2196455" y="4868863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475656" y="1700808"/>
            <a:ext cx="180020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animBg="1"/>
      <p:bldP spid="241669" grpId="1" animBg="1"/>
      <p:bldP spid="241670" grpId="0" animBg="1"/>
      <p:bldP spid="241670" grpId="1" animBg="1"/>
      <p:bldP spid="241671" grpId="0" animBg="1"/>
      <p:bldP spid="241671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EA7586-EDC6-487D-B394-60DF1BE76298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7411" name="Espaço Reservado para Número de Slide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3D3A7A-F6E4-434F-8FD0-FBACBCD25B8D}" type="slidenum">
              <a:rPr lang="pt-BR" sz="1400"/>
              <a:pPr algn="r"/>
              <a:t>15</a:t>
            </a:fld>
            <a:endParaRPr lang="pt-BR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Click dos Botões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88" y="1816100"/>
            <a:ext cx="6878637" cy="489426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42693" name="Line 5"/>
          <p:cNvSpPr>
            <a:spLocks noChangeShapeType="1"/>
          </p:cNvSpPr>
          <p:nvPr/>
        </p:nvSpPr>
        <p:spPr bwMode="auto">
          <a:xfrm>
            <a:off x="2051050" y="1989138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>
            <a:off x="2051050" y="3068638"/>
            <a:ext cx="1441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2051050" y="5949950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43608" y="2132856"/>
            <a:ext cx="180020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 animBg="1"/>
      <p:bldP spid="242693" grpId="1" animBg="1"/>
      <p:bldP spid="242694" grpId="0" animBg="1"/>
      <p:bldP spid="242694" grpId="1" animBg="1"/>
      <p:bldP spid="242695" grpId="0" animBg="1"/>
      <p:bldP spid="242695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80A21D-C7B7-4B2F-8333-BC0D9F747ACE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8435" name="Espaço Reservado para Número de Slide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962C32-0860-46B7-8F91-078F631CB6A2}" type="slidenum">
              <a:rPr lang="pt-BR" sz="1400"/>
              <a:pPr algn="r"/>
              <a:t>16</a:t>
            </a:fld>
            <a:endParaRPr lang="pt-BR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Criando uma nova classe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16113"/>
            <a:ext cx="8208962" cy="2808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Para criar uma nova classe, para armazenar os métodos estáticos utilize o menu </a:t>
            </a:r>
            <a:r>
              <a:rPr lang="pt-BR" sz="2400" b="1" dirty="0" smtClean="0"/>
              <a:t>Project</a:t>
            </a:r>
            <a:r>
              <a:rPr lang="pt-BR" sz="2400" dirty="0" smtClean="0"/>
              <a:t>, opção </a:t>
            </a:r>
            <a:r>
              <a:rPr lang="pt-BR" sz="2400" b="1" dirty="0" err="1" smtClean="0"/>
              <a:t>Add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Class</a:t>
            </a:r>
            <a:r>
              <a:rPr lang="pt-BR" sz="2400" b="1" dirty="0" smtClean="0"/>
              <a:t>;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Escolha </a:t>
            </a:r>
            <a:r>
              <a:rPr lang="pt-BR" sz="2400" b="1" dirty="0" err="1" smtClean="0"/>
              <a:t>Code</a:t>
            </a:r>
            <a:r>
              <a:rPr lang="pt-BR" sz="2400" b="1" dirty="0" smtClean="0"/>
              <a:t> File </a:t>
            </a:r>
            <a:r>
              <a:rPr lang="pt-BR" sz="2400" dirty="0" smtClean="0"/>
              <a:t>para inserir um arquivo em branco;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Codifique a nova classe e seus respectivos métodos estáticos: </a:t>
            </a:r>
            <a:r>
              <a:rPr lang="pt-BR" sz="2400" dirty="0" err="1" smtClean="0"/>
              <a:t>calculaINSS</a:t>
            </a:r>
            <a:r>
              <a:rPr lang="pt-BR" sz="2400" dirty="0" smtClean="0"/>
              <a:t>( ) e </a:t>
            </a:r>
            <a:r>
              <a:rPr lang="pt-BR" sz="2400" dirty="0" err="1" smtClean="0"/>
              <a:t>calculaIR</a:t>
            </a:r>
            <a:r>
              <a:rPr lang="pt-BR" sz="2400" dirty="0" smtClean="0"/>
              <a:t>( );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Ex.: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4546600"/>
            <a:ext cx="5689600" cy="21224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14726" y="5229200"/>
            <a:ext cx="1441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71180" y="4509442"/>
            <a:ext cx="1512788" cy="359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80A21D-C7B7-4B2F-8333-BC0D9F747ACE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8435" name="Espaço Reservado para Número de Slide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962C32-0860-46B7-8F91-078F631CB6A2}" type="slidenum">
              <a:rPr lang="pt-BR" sz="1400"/>
              <a:pPr algn="r"/>
              <a:t>17</a:t>
            </a:fld>
            <a:endParaRPr lang="pt-BR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10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88840"/>
            <a:ext cx="8208962" cy="2591544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Utilize os conhecimentos adquiridos nesta aula e altere o projeto “Cálculo de áreas/ volume”;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Inclua a classe “Testes” com as devidas validações dos dados de entrada;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Apostila: pág. 28 e 29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993063"/>
            <a:ext cx="4752528" cy="224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E92233-12D3-42B0-ADDF-7FD348E8EE80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Atividades 9 e 10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– </a:t>
            </a:r>
            <a:r>
              <a:rPr lang="pt-BR" sz="2400" dirty="0" smtClean="0"/>
              <a:t>13/09/2017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D162E-E1A5-462B-A536-354289150FFE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UY" dirty="0" smtClean="0"/>
              <a:t>Agenda para aula </a:t>
            </a:r>
            <a:r>
              <a:rPr lang="es-UY" dirty="0" smtClean="0"/>
              <a:t>07</a:t>
            </a:r>
            <a:endParaRPr lang="es-UY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2400" cy="4114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s-UY" dirty="0" err="1" smtClean="0"/>
              <a:t>Criação</a:t>
            </a:r>
            <a:r>
              <a:rPr lang="es-UY" dirty="0" smtClean="0"/>
              <a:t> de </a:t>
            </a:r>
            <a:r>
              <a:rPr lang="es-UY" dirty="0" err="1" smtClean="0"/>
              <a:t>Classes</a:t>
            </a:r>
            <a:endParaRPr lang="es-UY" dirty="0" smtClean="0"/>
          </a:p>
          <a:p>
            <a:pPr eaLnBrk="1" hangingPunct="1">
              <a:spcBef>
                <a:spcPts val="1200"/>
              </a:spcBef>
            </a:pPr>
            <a:r>
              <a:rPr lang="es-UY" dirty="0" smtClean="0"/>
              <a:t>Métodos estáticos</a:t>
            </a:r>
          </a:p>
          <a:p>
            <a:pPr eaLnBrk="1" hangingPunct="1">
              <a:spcBef>
                <a:spcPts val="1200"/>
              </a:spcBef>
            </a:pPr>
            <a:r>
              <a:rPr lang="es-UY" dirty="0" err="1" smtClean="0"/>
              <a:t>Atividades</a:t>
            </a:r>
            <a:r>
              <a:rPr lang="es-UY" dirty="0" smtClean="0"/>
              <a:t>: </a:t>
            </a:r>
          </a:p>
          <a:p>
            <a:pPr lvl="1" eaLnBrk="1" hangingPunct="1">
              <a:spcBef>
                <a:spcPts val="1200"/>
              </a:spcBef>
            </a:pPr>
            <a:r>
              <a:rPr lang="es-UY" dirty="0" err="1" smtClean="0"/>
              <a:t>Folha</a:t>
            </a:r>
            <a:r>
              <a:rPr lang="es-UY" dirty="0" smtClean="0"/>
              <a:t> de Pagamento</a:t>
            </a:r>
          </a:p>
          <a:p>
            <a:pPr lvl="1" eaLnBrk="1" hangingPunct="1">
              <a:spcBef>
                <a:spcPts val="1200"/>
              </a:spcBef>
            </a:pPr>
            <a:r>
              <a:rPr lang="es-UY" dirty="0" smtClean="0"/>
              <a:t>Calculo de Áreas usando </a:t>
            </a:r>
            <a:r>
              <a:rPr lang="es-UY" dirty="0" err="1" smtClean="0"/>
              <a:t>classe</a:t>
            </a:r>
            <a:endParaRPr lang="es-UY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2117DF-F04D-4599-B7EE-240EACCBB969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Modelando Aplicação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Na atividades realizadas até o momento criamos métodos associados a classe </a:t>
            </a:r>
            <a:r>
              <a:rPr lang="pt-BR" sz="2400" i="1" smtClean="0"/>
              <a:t>form;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Porém, o Form representa a camada de apresentação da aplicação windows;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Ou seja, sua finalidade é apresentar informações na tela, e não conter funcionalidades da aplicação; 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Essa não seria uma boa solução se pensarmos em programação O.O. </a:t>
            </a: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6659563" y="5229225"/>
            <a:ext cx="2170112" cy="1397000"/>
            <a:chOff x="1632" y="1248"/>
            <a:chExt cx="2682" cy="2286"/>
          </a:xfrm>
        </p:grpSpPr>
        <p:sp>
          <p:nvSpPr>
            <p:cNvPr id="5126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5127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5128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146E8-7E3F-432D-BF49-8F4DC0AC03C7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Modelando Classes e Métodos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345362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Classes devem representar um </a:t>
            </a:r>
            <a:r>
              <a:rPr lang="pt-BR" sz="2400" b="1" dirty="0" smtClean="0"/>
              <a:t>conceito</a:t>
            </a:r>
            <a:r>
              <a:rPr lang="pt-BR" sz="2400" dirty="0" smtClean="0"/>
              <a:t> no domínio da aplicação ou ter sua </a:t>
            </a:r>
            <a:r>
              <a:rPr lang="pt-BR" sz="2400" b="1" dirty="0" smtClean="0"/>
              <a:t>finalidade</a:t>
            </a:r>
            <a:r>
              <a:rPr lang="pt-BR" sz="2400" dirty="0" smtClean="0"/>
              <a:t> muito bem definida;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Também é interessante que as Classes criadas possam ser </a:t>
            </a:r>
            <a:r>
              <a:rPr lang="pt-BR" sz="2400" b="1" dirty="0" smtClean="0"/>
              <a:t>reusadas</a:t>
            </a:r>
            <a:r>
              <a:rPr lang="pt-BR" sz="2400" dirty="0" smtClean="0"/>
              <a:t> em outros projetos.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Nesse caso, o ideal é criarmos nossas próprias classes representando o negócio. 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O comportamento dessas classes será programado através de </a:t>
            </a:r>
            <a:r>
              <a:rPr lang="pt-BR" sz="2400" b="1" dirty="0" smtClean="0"/>
              <a:t>métodos</a:t>
            </a:r>
            <a:r>
              <a:rPr lang="pt-BR" sz="2400" dirty="0" smtClean="0"/>
              <a:t>.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6875463" y="4581525"/>
            <a:ext cx="1831975" cy="1993900"/>
            <a:chOff x="1824" y="633"/>
            <a:chExt cx="2834" cy="2849"/>
          </a:xfrm>
        </p:grpSpPr>
        <p:sp>
          <p:nvSpPr>
            <p:cNvPr id="6150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1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2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5 w 21600"/>
                <a:gd name="T25" fmla="*/ 5660 h 21600"/>
                <a:gd name="T26" fmla="*/ 20210 w 21600"/>
                <a:gd name="T27" fmla="*/ 1597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3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4 w 21600"/>
                <a:gd name="T25" fmla="*/ 2569 h 21600"/>
                <a:gd name="T26" fmla="*/ 16128 w 21600"/>
                <a:gd name="T27" fmla="*/ 195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4D72B-E240-401F-9AC4-857EC38CFF6B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Acesso a Métodos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208962" cy="43926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A partir do nosso programa, podemos acessar métodos pertencentes a outras classes.</a:t>
            </a:r>
          </a:p>
          <a:p>
            <a:pPr eaLnBrk="1" hangingPunct="1">
              <a:lnSpc>
                <a:spcPct val="110000"/>
              </a:lnSpc>
            </a:pPr>
            <a:endParaRPr lang="pt-BR" sz="2800" smtClean="0"/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Para isso, podemos usar classes já existentes do C# ou criar nossas próprias classes, conforme necessitamos.</a:t>
            </a: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AD4AD-EAAA-4198-B7BA-89887F043A01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071688"/>
            <a:ext cx="8177213" cy="452596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Métodos podem ser invocados a partir de um objeto específico. 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nome-do-objeto</a:t>
            </a:r>
            <a:r>
              <a:rPr lang="pt-BR" sz="2400" b="1" dirty="0" smtClean="0"/>
              <a:t>.</a:t>
            </a:r>
            <a:r>
              <a:rPr lang="pt-BR" sz="2400" b="1" dirty="0" err="1" smtClean="0"/>
              <a:t>nome-do-método</a:t>
            </a:r>
            <a:r>
              <a:rPr lang="pt-BR" sz="2400" b="1" dirty="0" smtClean="0"/>
              <a:t>()</a:t>
            </a:r>
            <a:endParaRPr lang="pt-BR" sz="2400" dirty="0" smtClean="0"/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pt-BR" sz="2200" dirty="0" smtClean="0"/>
              <a:t>	Ex.:		String t = </a:t>
            </a:r>
            <a:r>
              <a:rPr lang="pt-BR" sz="2200" b="1" dirty="0" err="1" smtClean="0">
                <a:solidFill>
                  <a:srgbClr val="FF0000"/>
                </a:solidFill>
              </a:rPr>
              <a:t>i</a:t>
            </a:r>
            <a:r>
              <a:rPr lang="pt-BR" sz="2200" b="1" dirty="0" err="1" smtClean="0"/>
              <a:t>.ToString</a:t>
            </a:r>
            <a:r>
              <a:rPr lang="pt-BR" sz="2200" b="1" dirty="0" smtClean="0"/>
              <a:t>()</a:t>
            </a:r>
            <a:r>
              <a:rPr lang="pt-BR" sz="2200" dirty="0" smtClean="0"/>
              <a:t>;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400" b="1" dirty="0" smtClean="0"/>
              <a:t>	</a:t>
            </a:r>
            <a:endParaRPr lang="pt-BR" sz="2000" dirty="0" smtClean="0"/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Ou podem ser chamados diretamente da classe (métodos estáticos).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200" b="1" dirty="0" smtClean="0"/>
              <a:t>	</a:t>
            </a:r>
            <a:r>
              <a:rPr lang="pt-BR" sz="2200" b="1" dirty="0" err="1" smtClean="0"/>
              <a:t>nome-da-classe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nome-do-método</a:t>
            </a:r>
            <a:r>
              <a:rPr lang="pt-BR" sz="2200" b="1" dirty="0" smtClean="0"/>
              <a:t>() </a:t>
            </a:r>
            <a:endParaRPr lang="pt-BR" sz="2200" dirty="0" smtClean="0"/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pt-BR" sz="2200" dirty="0" smtClean="0"/>
              <a:t>	Ex.: 		String s = </a:t>
            </a:r>
            <a:r>
              <a:rPr lang="pt-BR" sz="2200" b="1" dirty="0" smtClean="0">
                <a:solidFill>
                  <a:srgbClr val="FF0000"/>
                </a:solidFill>
              </a:rPr>
              <a:t>Console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ReadLine</a:t>
            </a:r>
            <a:r>
              <a:rPr lang="pt-BR" sz="2200" b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CC0D9F-4974-4BEF-B158-6D4DDCF269C9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Métodos estáticos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51050"/>
            <a:ext cx="8137525" cy="4546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São métodos acessados diretamente a partir da classe.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Não é necessário instanciar um objeto;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Exemplos de métodos static: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Math.pow(a, b); 	// Calcula a elevado a b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Math.sqrt(x);		// extrai raiz quadrada de x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Console.ReadLine();	// entrada de dados</a:t>
            </a:r>
          </a:p>
          <a:p>
            <a:pPr lvl="1" eaLnBrk="1" hangingPunct="1">
              <a:lnSpc>
                <a:spcPct val="120000"/>
              </a:lnSpc>
            </a:pPr>
            <a:endParaRPr lang="pt-BR" sz="2400" smtClean="0"/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O uso da palavra </a:t>
            </a:r>
            <a:r>
              <a:rPr lang="pt-BR" sz="2400" b="1" i="1" smtClean="0"/>
              <a:t>static </a:t>
            </a:r>
            <a:r>
              <a:rPr lang="pt-BR" sz="2400" smtClean="0"/>
              <a:t>permite criação de métodos estáticos;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D1D15E-11B4-4995-AC70-95F37C0FC45E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Folha de Pagamento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7849244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Para gerar a folha de pagamento dos funcionários de uma empresa, precisamos descontar de seu salário bruto o valor de: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dirty="0" smtClean="0"/>
              <a:t>INSS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dirty="0" smtClean="0"/>
              <a:t>IR</a:t>
            </a:r>
          </a:p>
          <a:p>
            <a:pPr lvl="1" eaLnBrk="1" hangingPunct="1">
              <a:lnSpc>
                <a:spcPct val="110000"/>
              </a:lnSpc>
            </a:pPr>
            <a:endParaRPr lang="pt-BR" sz="2400" dirty="0" smtClean="0"/>
          </a:p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Para isso, podemos criar uma classe responsável por estes cálculos (classe Taxas).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F5DF4-C813-47AD-9F21-616B29454A7D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Folha de Pagamento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208962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Possível solução: Classe Taxas com métodos estáticos:</a:t>
            </a:r>
          </a:p>
          <a:p>
            <a:pPr lvl="1" eaLnBrk="1" hangingPunct="1">
              <a:lnSpc>
                <a:spcPct val="110000"/>
              </a:lnSpc>
            </a:pPr>
            <a:endParaRPr lang="pt-BR" sz="2400" smtClean="0"/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INSS: método que recebe salário bruto (via parâmetro) e devolvam o valor de INSS a ser descontado</a:t>
            </a:r>
          </a:p>
          <a:p>
            <a:pPr lvl="1" eaLnBrk="1" hangingPunct="1">
              <a:lnSpc>
                <a:spcPct val="110000"/>
              </a:lnSpc>
            </a:pPr>
            <a:endParaRPr lang="pt-BR" sz="2400" smtClean="0"/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IR: recebe o salário para base do IR com as devidas deduções de INSS e dependentes e devolve o valor do IR a ser descontado.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Geométrico</Template>
  <TotalTime>3054</TotalTime>
  <Words>589</Words>
  <Application>Microsoft Office PowerPoint</Application>
  <PresentationFormat>Apresentação na tela (4:3)</PresentationFormat>
  <Paragraphs>108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Geométrico</vt:lpstr>
      <vt:lpstr>LP VIII – C#</vt:lpstr>
      <vt:lpstr>Agenda para aula 07</vt:lpstr>
      <vt:lpstr>Modelando Aplicação</vt:lpstr>
      <vt:lpstr>Modelando Classes e Métodos</vt:lpstr>
      <vt:lpstr>Acesso a Métodos</vt:lpstr>
      <vt:lpstr>Exemplos</vt:lpstr>
      <vt:lpstr>Métodos estáticos</vt:lpstr>
      <vt:lpstr>Exemplo: Folha de Pagamento</vt:lpstr>
      <vt:lpstr>Exemplo: Folha de Pagamento</vt:lpstr>
      <vt:lpstr>Exemplo: Folha de Pagamento </vt:lpstr>
      <vt:lpstr>Atividade 09  Folha de Pagamento</vt:lpstr>
      <vt:lpstr>Classe Taxas</vt:lpstr>
      <vt:lpstr>Cálculo do IR (pág. 45)</vt:lpstr>
      <vt:lpstr>Possível solução Método Principal (Aplicação)</vt:lpstr>
      <vt:lpstr>Click dos Botões</vt:lpstr>
      <vt:lpstr>Criando uma nova classe</vt:lpstr>
      <vt:lpstr>Atividade 10</vt:lpstr>
      <vt:lpstr>Envio de exercícios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371</cp:revision>
  <dcterms:created xsi:type="dcterms:W3CDTF">2008-07-15T02:11:57Z</dcterms:created>
  <dcterms:modified xsi:type="dcterms:W3CDTF">2017-09-13T15:43:12Z</dcterms:modified>
</cp:coreProperties>
</file>