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150D61-5243-49F9-8170-F7ADA5345D91}" type="datetimeFigureOut">
              <a:rPr lang="pt-BR" smtClean="0"/>
              <a:t>24/11/2008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F0AEA8-270F-4806-BEC3-11B6CB50C0D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Estruturas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i="1" dirty="0" smtClean="0"/>
              <a:t>Exemplo 6.4.</a:t>
            </a:r>
            <a:r>
              <a:rPr lang="pt-BR" dirty="0" smtClean="0"/>
              <a:t> Criando de um tipo de estrutura apenas nomeada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ano;</a:t>
            </a:r>
          </a:p>
          <a:p>
            <a:pPr>
              <a:buNone/>
            </a:pPr>
            <a:r>
              <a:rPr lang="pt-BR" dirty="0" smtClean="0"/>
              <a:t>} </a:t>
            </a:r>
            <a:r>
              <a:rPr lang="pt-BR" dirty="0" smtClean="0">
                <a:solidFill>
                  <a:srgbClr val="FF0000"/>
                </a:solidFill>
              </a:rPr>
              <a:t>DATA</a:t>
            </a:r>
            <a:r>
              <a:rPr lang="pt-BR" dirty="0" smtClean="0"/>
              <a:t>;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stdio.h</a:t>
            </a:r>
            <a:r>
              <a:rPr lang="en-US" sz="1200" dirty="0" smtClean="0"/>
              <a:t>&gt;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conio.h</a:t>
            </a:r>
            <a:r>
              <a:rPr lang="en-US" sz="1200" dirty="0" smtClean="0"/>
              <a:t>&gt;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 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void main()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{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typedef</a:t>
            </a:r>
            <a:r>
              <a:rPr lang="en-US" sz="1200" dirty="0" smtClean="0"/>
              <a:t>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{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	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dia</a:t>
            </a:r>
            <a:r>
              <a:rPr lang="en-US" sz="1200" dirty="0" smtClean="0"/>
              <a:t>;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	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mes</a:t>
            </a:r>
            <a:r>
              <a:rPr lang="en-US" sz="1200" dirty="0" smtClean="0"/>
              <a:t>;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	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ano</a:t>
            </a:r>
            <a:r>
              <a:rPr lang="en-US" sz="1200" dirty="0" smtClean="0"/>
              <a:t>;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	}DATA;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 </a:t>
            </a:r>
            <a:endParaRPr lang="pt-BR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pt-BR" sz="1200" dirty="0" smtClean="0"/>
              <a:t>DATA hoje, amanha;</a:t>
            </a:r>
          </a:p>
          <a:p>
            <a:pPr>
              <a:buNone/>
            </a:pPr>
            <a:r>
              <a:rPr lang="pt-BR" sz="1200" dirty="0" smtClean="0"/>
              <a:t> </a:t>
            </a:r>
          </a:p>
          <a:p>
            <a:pPr>
              <a:buNone/>
            </a:pPr>
            <a:r>
              <a:rPr lang="pt-BR" sz="1200" dirty="0" smtClean="0"/>
              <a:t>	hoje.dia = 24;</a:t>
            </a:r>
          </a:p>
          <a:p>
            <a:pPr>
              <a:buNone/>
            </a:pPr>
            <a:r>
              <a:rPr lang="pt-BR" sz="1200" dirty="0" smtClean="0"/>
              <a:t>	hoje.</a:t>
            </a:r>
            <a:r>
              <a:rPr lang="pt-BR" sz="1200" dirty="0" err="1" smtClean="0"/>
              <a:t>mes</a:t>
            </a:r>
            <a:r>
              <a:rPr lang="pt-BR" sz="1200" dirty="0" smtClean="0"/>
              <a:t> = 11;</a:t>
            </a:r>
          </a:p>
          <a:p>
            <a:pPr>
              <a:buNone/>
            </a:pPr>
            <a:r>
              <a:rPr lang="pt-BR" sz="1200" dirty="0" smtClean="0"/>
              <a:t>	hoje.ano = 2008;</a:t>
            </a:r>
          </a:p>
          <a:p>
            <a:pPr>
              <a:buNone/>
            </a:pPr>
            <a:r>
              <a:rPr lang="pt-BR" sz="1200" dirty="0" smtClean="0"/>
              <a:t> </a:t>
            </a:r>
          </a:p>
          <a:p>
            <a:pPr>
              <a:buNone/>
            </a:pPr>
            <a:r>
              <a:rPr lang="pt-BR" sz="1200" dirty="0" smtClean="0"/>
              <a:t>	</a:t>
            </a:r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amanha.dia </a:t>
            </a:r>
            <a:r>
              <a:rPr lang="pt-BR" dirty="0" smtClean="0"/>
              <a:t>= 25;</a:t>
            </a:r>
          </a:p>
          <a:p>
            <a:pPr>
              <a:buNone/>
            </a:pPr>
            <a:r>
              <a:rPr lang="pt-BR" dirty="0" smtClean="0"/>
              <a:t>	amanha.</a:t>
            </a:r>
            <a:r>
              <a:rPr lang="pt-BR" dirty="0" err="1" smtClean="0"/>
              <a:t>mes</a:t>
            </a:r>
            <a:r>
              <a:rPr lang="pt-BR" dirty="0" smtClean="0"/>
              <a:t> = 11;</a:t>
            </a:r>
          </a:p>
          <a:p>
            <a:pPr>
              <a:buNone/>
            </a:pPr>
            <a:r>
              <a:rPr lang="pt-BR" dirty="0" smtClean="0"/>
              <a:t>	amanha.ano = 2008;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clrscr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("Hoje: %d/%d/%d", hoje.dia,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  hoje.</a:t>
            </a:r>
            <a:r>
              <a:rPr lang="pt-BR" dirty="0" err="1" smtClean="0"/>
              <a:t>mes</a:t>
            </a:r>
            <a:r>
              <a:rPr lang="pt-BR" dirty="0" smtClean="0"/>
              <a:t>, hoje.ano);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nAmanhã</a:t>
            </a:r>
            <a:r>
              <a:rPr lang="pt-BR" dirty="0" smtClean="0"/>
              <a:t>: </a:t>
            </a:r>
            <a:r>
              <a:rPr lang="pt-BR" dirty="0" smtClean="0"/>
              <a:t>%d/%d/%d", amanha.dia</a:t>
            </a:r>
            <a:r>
              <a:rPr lang="pt-BR" dirty="0" smtClean="0"/>
              <a:t>,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  </a:t>
            </a:r>
            <a:r>
              <a:rPr lang="pt-BR" dirty="0" smtClean="0"/>
              <a:t>amanha.</a:t>
            </a:r>
            <a:r>
              <a:rPr lang="pt-BR" dirty="0" err="1" smtClean="0"/>
              <a:t>mes</a:t>
            </a:r>
            <a:r>
              <a:rPr lang="pt-BR" dirty="0" smtClean="0"/>
              <a:t>, amanha.ano);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INICIALIZANDO 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}DATA;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DATA hoje = {25,11,2008}, amanha = {26,11,2008};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clrscr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("Hoje: %d/%d/%d", hoje.dia, hoje.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hoje.ano);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nAmanhã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%d/%d/%d", amanha.dia, amanha.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amanha.ano);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possível criar um tipo de estrutura em que um ou mais de seus membros também sejam estruturas, desde que os tipos de tais estruturas tenham sido previamente declarados no programa.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b="1" i="1" dirty="0" smtClean="0"/>
              <a:t>Exemplo 6.6.</a:t>
            </a:r>
            <a:r>
              <a:rPr lang="pt-BR" dirty="0" smtClean="0"/>
              <a:t> Uma estrutura para armazenar dados de uma pessoa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nome[31];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fone[21];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 PESSOA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BR" dirty="0" smtClean="0"/>
              <a:t>Note que o campo </a:t>
            </a:r>
            <a:r>
              <a:rPr lang="pt-BR" i="1" dirty="0" err="1" smtClean="0">
                <a:solidFill>
                  <a:srgbClr val="0000FF"/>
                </a:solidFill>
              </a:rPr>
              <a:t>nasc</a:t>
            </a:r>
            <a:r>
              <a:rPr lang="pt-BR" dirty="0" smtClean="0"/>
              <a:t> é uma estrutura </a:t>
            </a:r>
            <a:r>
              <a:rPr lang="pt-BR" i="1" dirty="0" err="1" smtClean="0">
                <a:solidFill>
                  <a:srgbClr val="FF0000"/>
                </a:solidFill>
              </a:rPr>
              <a:t>anhinhada</a:t>
            </a:r>
            <a:r>
              <a:rPr lang="pt-BR" dirty="0" smtClean="0"/>
              <a:t>. Quando a declaração do tipo </a:t>
            </a:r>
            <a:r>
              <a:rPr lang="pt-BR" i="1" dirty="0" smtClean="0"/>
              <a:t>PESSOA</a:t>
            </a:r>
            <a:r>
              <a:rPr lang="pt-BR" dirty="0" smtClean="0"/>
              <a:t> é compilada, se o tipo </a:t>
            </a:r>
            <a:r>
              <a:rPr lang="pt-BR" i="1" dirty="0" smtClean="0"/>
              <a:t>DATA</a:t>
            </a:r>
            <a:r>
              <a:rPr lang="pt-BR" dirty="0" smtClean="0"/>
              <a:t> ainda não foi definido no programa, o compilador emite uma mensagem de erro.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 smtClean="0"/>
              <a:t>Ao acessar membros em estruturas aninhadas,  podemos usar o operador de seleção de membro </a:t>
            </a:r>
            <a:r>
              <a:rPr lang="pt-BR" dirty="0" smtClean="0">
                <a:sym typeface="Symbol"/>
              </a:rPr>
              <a:t></a:t>
            </a:r>
            <a:r>
              <a:rPr lang="pt-BR" dirty="0" smtClean="0"/>
              <a:t> </a:t>
            </a:r>
            <a:r>
              <a:rPr lang="pt-BR" b="1" dirty="0" err="1" smtClean="0">
                <a:sym typeface="Symbol"/>
              </a:rPr>
              <a:t></a:t>
            </a:r>
            <a:r>
              <a:rPr lang="pt-BR" dirty="0" err="1" smtClean="0">
                <a:sym typeface="Symbol"/>
              </a:rPr>
              <a:t></a:t>
            </a:r>
            <a:r>
              <a:rPr lang="pt-BR" dirty="0" smtClean="0"/>
              <a:t> quantas vezes forem necessárias.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28662" y="2000240"/>
            <a:ext cx="6572296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2"/>
            <a:ext cx="4029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1" dirty="0" smtClean="0"/>
              <a:t>Exemplo 6.7. </a:t>
            </a:r>
            <a:r>
              <a:rPr lang="pt-BR" dirty="0" smtClean="0"/>
              <a:t>Acessando os membros de estruturas aninhadas</a:t>
            </a:r>
            <a:r>
              <a:rPr lang="pt-BR" i="1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PESSOA amigo;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(amigo.nome,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Itivaldo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Buzo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(amigo.fone, "850-9973");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.dia = 27;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.ano = 1970;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void main()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ano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	}DATA;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 nome[31];</a:t>
            </a:r>
          </a:p>
          <a:p>
            <a:pPr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 fone[21];</a:t>
            </a:r>
          </a:p>
          <a:p>
            <a:pPr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	   DATA 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	}PESSOA;</a:t>
            </a:r>
          </a:p>
          <a:p>
            <a:pPr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/>
              <a:t> 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PESSOA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amigo;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(amigo.nome,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Itivaldo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Buzo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(amigo.fone, "850-9973");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.dia = 27;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.ano = 1970;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clrscr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("Nome: %s", amigo.nome);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nFone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 %s", amigo.fone);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de nascimento: %d/%d/%d",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.dia, 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amigo.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.ano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Estruturas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</a:t>
            </a:r>
            <a:r>
              <a:rPr lang="pt-BR" i="1" dirty="0" smtClean="0">
                <a:solidFill>
                  <a:srgbClr val="FF0000"/>
                </a:solidFill>
              </a:rPr>
              <a:t>estrutura</a:t>
            </a:r>
            <a:r>
              <a:rPr lang="pt-BR" dirty="0" smtClean="0"/>
              <a:t> é uma coleção arbitrária de variáveis logicamente relaciona­das. Como no vetor, essas variáveis compartilham o mesmo nome e ocupam posições consecutivas de memória. As variáveis que fazem parte de uma </a:t>
            </a:r>
            <a:r>
              <a:rPr lang="pt-BR" dirty="0" smtClean="0"/>
              <a:t>estrutura </a:t>
            </a:r>
            <a:r>
              <a:rPr lang="pt-BR" dirty="0" smtClean="0"/>
              <a:t>são denominadas </a:t>
            </a:r>
            <a:r>
              <a:rPr lang="pt-BR" i="1" dirty="0" smtClean="0">
                <a:solidFill>
                  <a:srgbClr val="0000FF"/>
                </a:solidFill>
              </a:rPr>
              <a:t>membros</a:t>
            </a:r>
            <a:r>
              <a:rPr lang="pt-BR" dirty="0" smtClean="0"/>
              <a:t> e são identificadas por </a:t>
            </a:r>
            <a:r>
              <a:rPr lang="pt-BR" i="1" dirty="0" smtClean="0"/>
              <a:t>nomes</a:t>
            </a:r>
            <a:r>
              <a:rPr lang="pt-BR" dirty="0" smtClean="0"/>
              <a:t>. </a:t>
            </a:r>
            <a:r>
              <a:rPr lang="pt-BR" i="1" dirty="0" smtClean="0"/>
              <a:t>Estruturas também são conhecidas como </a:t>
            </a:r>
            <a:r>
              <a:rPr lang="pt-BR" i="1" dirty="0" smtClean="0">
                <a:solidFill>
                  <a:srgbClr val="FF0000"/>
                </a:solidFill>
              </a:rPr>
              <a:t>registros</a:t>
            </a:r>
            <a:r>
              <a:rPr lang="pt-BR" i="1" dirty="0" smtClean="0"/>
              <a:t> em outras linguagens.</a:t>
            </a:r>
            <a:endParaRPr lang="pt-BR" dirty="0" smtClean="0"/>
          </a:p>
          <a:p>
            <a:r>
              <a:rPr lang="pt-BR" i="1" dirty="0" smtClean="0">
                <a:solidFill>
                  <a:srgbClr val="0000FF"/>
                </a:solidFill>
              </a:rPr>
              <a:t>Membros</a:t>
            </a:r>
            <a:r>
              <a:rPr lang="pt-BR" i="1" dirty="0" smtClean="0"/>
              <a:t> são também denominados </a:t>
            </a:r>
            <a:r>
              <a:rPr lang="pt-BR" i="1" dirty="0" smtClean="0">
                <a:solidFill>
                  <a:srgbClr val="FF0000"/>
                </a:solidFill>
              </a:rPr>
              <a:t>campos</a:t>
            </a:r>
            <a:r>
              <a:rPr lang="pt-BR" i="1" dirty="0" smtClean="0"/>
              <a:t>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i="1" dirty="0" smtClean="0"/>
              <a:t>Exemplo 6.8. </a:t>
            </a:r>
            <a:r>
              <a:rPr lang="pt-BR" dirty="0" smtClean="0"/>
              <a:t>Inicialização de estruturas aninhadas</a:t>
            </a:r>
            <a:r>
              <a:rPr lang="pt-BR" i="1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PESSOA </a:t>
            </a:r>
            <a:r>
              <a:rPr lang="pt-BR" dirty="0" smtClean="0"/>
              <a:t>amigo = { "</a:t>
            </a:r>
            <a:r>
              <a:rPr lang="pt-BR" dirty="0" err="1" smtClean="0"/>
              <a:t>Itivaldo</a:t>
            </a:r>
            <a:r>
              <a:rPr lang="pt-BR" dirty="0" smtClean="0"/>
              <a:t> </a:t>
            </a:r>
            <a:r>
              <a:rPr lang="pt-BR" dirty="0" err="1" smtClean="0"/>
              <a:t>Buzo</a:t>
            </a:r>
            <a:r>
              <a:rPr lang="pt-BR" dirty="0" smtClean="0"/>
              <a:t>", "850-9973",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                  </a:t>
            </a:r>
            <a:r>
              <a:rPr lang="pt-BR" dirty="0" smtClean="0">
                <a:solidFill>
                  <a:srgbClr val="0000FF"/>
                </a:solidFill>
              </a:rPr>
              <a:t>{</a:t>
            </a:r>
            <a:r>
              <a:rPr lang="pt-BR" dirty="0" smtClean="0">
                <a:solidFill>
                  <a:srgbClr val="0000FF"/>
                </a:solidFill>
              </a:rPr>
              <a:t>27, 7, 1970} </a:t>
            </a:r>
            <a:r>
              <a:rPr lang="pt-BR" dirty="0" smtClean="0"/>
              <a:t>};</a:t>
            </a:r>
          </a:p>
          <a:p>
            <a:pPr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Note que, como o terceiro membro também é uma estrutura, sua inicializa­ção requer um par adicional de chaves delimitando seus membros. 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VETORES DE 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i="1" dirty="0" smtClean="0"/>
              <a:t>Exemplo 6.9.</a:t>
            </a:r>
            <a:r>
              <a:rPr lang="pt-BR" dirty="0" smtClean="0"/>
              <a:t> Uma agenda com dados de 5 pessoas.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FF0000"/>
                </a:solidFill>
              </a:rPr>
              <a:t>PESSOA</a:t>
            </a:r>
            <a:r>
              <a:rPr lang="pt-BR" dirty="0" smtClean="0"/>
              <a:t> </a:t>
            </a:r>
            <a:r>
              <a:rPr lang="pt-BR" dirty="0" smtClean="0"/>
              <a:t>agenda[5</a:t>
            </a:r>
            <a:r>
              <a:rPr lang="pt-BR" dirty="0" smtClean="0"/>
              <a:t>];</a:t>
            </a:r>
          </a:p>
          <a:p>
            <a:pPr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variável </a:t>
            </a:r>
            <a:r>
              <a:rPr lang="pt-BR" i="1" dirty="0" smtClean="0"/>
              <a:t>agenda</a:t>
            </a:r>
            <a:r>
              <a:rPr lang="pt-BR" dirty="0" smtClean="0"/>
              <a:t> é um vetor cujos elementos são estruturas do tipo </a:t>
            </a:r>
            <a:r>
              <a:rPr lang="pt-BR" i="1" dirty="0" smtClean="0"/>
              <a:t>PESSOA</a:t>
            </a:r>
            <a:r>
              <a:rPr lang="pt-BR" dirty="0" smtClean="0"/>
              <a:t>. Por exemplo, para atribuir valores ao segundo elemento do vetor </a:t>
            </a:r>
            <a:r>
              <a:rPr lang="pt-BR" i="1" dirty="0" smtClean="0">
                <a:solidFill>
                  <a:srgbClr val="0000FF"/>
                </a:solidFill>
              </a:rPr>
              <a:t>agenda</a:t>
            </a:r>
            <a:r>
              <a:rPr lang="pt-BR" dirty="0" smtClean="0"/>
              <a:t>, podemos escrever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(agenda[1].nome, "Roberta Soares");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(agenda[1].fone, "266-0879");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agenda[1].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.dia = 15;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agenda[1].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11;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agenda[1].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nasc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.ano = 1971; 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</a:rPr>
              <a:t>Um vetor cujos elementos são estruturas é denominado tabela e é, geralmente, repre­sen­tado com seus elementos dispostos em linhas e os campos em colunas.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</a:rPr>
              <a:t>Um vetor cujos elementos são estruturas é denominado tabela e é, geralmente, repre­sen­tado com seus elementos dispostos em linhas e os campos em colunas.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785927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Um vetor cujos elementos são estruturas é denominado tabela e é, geralmente, </a:t>
            </a:r>
            <a:r>
              <a:rPr lang="pt-BR" i="1" dirty="0" smtClean="0"/>
              <a:t>representado </a:t>
            </a:r>
            <a:r>
              <a:rPr lang="pt-BR" i="1" dirty="0"/>
              <a:t>com seus elementos dispostos em linhas e os campos em colunas.</a:t>
            </a:r>
            <a:endParaRPr lang="pt-BR" dirty="0"/>
          </a:p>
          <a:p>
            <a:endParaRPr lang="pt-B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143248"/>
            <a:ext cx="429768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i="1" dirty="0" smtClean="0"/>
              <a:t>Exemplo 6.10.</a:t>
            </a:r>
            <a:r>
              <a:rPr lang="pt-BR" dirty="0" smtClean="0"/>
              <a:t> Inicializando uma agenda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PESSOA agenda[] = {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{ "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Itivaldo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Buzo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",  "850-9973", {27,  7, 1970} },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{ "Roberto Soares", "266-0879", {15, 11, 1971} },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{ "Márcia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Ueji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",    "576-8292", { 9,  5, 1966} },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{ "Silvio Lago",    "851-7715", {18,  3, 1968} },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{ "Mie Kobayashi",  "834-0192", { 4, 12, 1973} }</a:t>
            </a: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}; 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void main()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}DATA;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   </a:t>
            </a:r>
            <a:r>
              <a:rPr lang="pt-BR" dirty="0" err="1" smtClean="0"/>
              <a:t>char</a:t>
            </a:r>
            <a:r>
              <a:rPr lang="pt-BR" dirty="0" smtClean="0"/>
              <a:t> nome[31];</a:t>
            </a:r>
          </a:p>
          <a:p>
            <a:pPr>
              <a:buNone/>
            </a:pPr>
            <a:r>
              <a:rPr lang="pt-BR" dirty="0" smtClean="0"/>
              <a:t>	   </a:t>
            </a:r>
            <a:r>
              <a:rPr lang="pt-BR" dirty="0" err="1" smtClean="0"/>
              <a:t>char</a:t>
            </a:r>
            <a:r>
              <a:rPr lang="pt-BR" dirty="0" smtClean="0"/>
              <a:t> fone[21];</a:t>
            </a:r>
          </a:p>
          <a:p>
            <a:pPr>
              <a:buNone/>
            </a:pPr>
            <a:r>
              <a:rPr lang="pt-BR" dirty="0" smtClean="0"/>
              <a:t>	   DATA </a:t>
            </a:r>
            <a:r>
              <a:rPr lang="pt-BR" dirty="0" err="1" smtClean="0"/>
              <a:t>nasc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}PESSOA;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PESSOA agenda[5];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strcpy</a:t>
            </a:r>
            <a:r>
              <a:rPr lang="pt-BR" dirty="0" smtClean="0"/>
              <a:t>(agenda[1</a:t>
            </a:r>
            <a:r>
              <a:rPr lang="pt-BR" dirty="0" smtClean="0"/>
              <a:t>].nome, "</a:t>
            </a:r>
            <a:r>
              <a:rPr lang="pt-BR" dirty="0" err="1" smtClean="0"/>
              <a:t>Itivaldo</a:t>
            </a:r>
            <a:r>
              <a:rPr lang="pt-BR" dirty="0" smtClean="0"/>
              <a:t> </a:t>
            </a:r>
            <a:r>
              <a:rPr lang="pt-BR" dirty="0" err="1" smtClean="0"/>
              <a:t>Buzo</a:t>
            </a:r>
            <a:r>
              <a:rPr lang="pt-BR" dirty="0" smtClean="0"/>
              <a:t>");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strcpy</a:t>
            </a:r>
            <a:r>
              <a:rPr lang="pt-BR" dirty="0" smtClean="0"/>
              <a:t>(agenda[1].fone, "850-9973");</a:t>
            </a:r>
          </a:p>
          <a:p>
            <a:pPr>
              <a:buNone/>
            </a:pPr>
            <a:r>
              <a:rPr lang="pt-BR" dirty="0" smtClean="0"/>
              <a:t>	agenda[1].</a:t>
            </a:r>
            <a:r>
              <a:rPr lang="pt-BR" dirty="0" err="1" smtClean="0"/>
              <a:t>nasc</a:t>
            </a:r>
            <a:r>
              <a:rPr lang="pt-BR" dirty="0" smtClean="0"/>
              <a:t>.dia = 27;</a:t>
            </a:r>
          </a:p>
          <a:p>
            <a:pPr>
              <a:buNone/>
            </a:pPr>
            <a:r>
              <a:rPr lang="pt-BR" dirty="0" smtClean="0"/>
              <a:t>	agenda[1].</a:t>
            </a:r>
            <a:r>
              <a:rPr lang="pt-BR" dirty="0" err="1" smtClean="0"/>
              <a:t>nasc</a:t>
            </a:r>
            <a:r>
              <a:rPr lang="pt-BR" dirty="0" smtClean="0"/>
              <a:t>.</a:t>
            </a:r>
            <a:r>
              <a:rPr lang="pt-BR" dirty="0" err="1" smtClean="0"/>
              <a:t>mes</a:t>
            </a:r>
            <a:r>
              <a:rPr lang="pt-BR" dirty="0" smtClean="0"/>
              <a:t> = 7;</a:t>
            </a:r>
          </a:p>
          <a:p>
            <a:pPr>
              <a:buNone/>
            </a:pPr>
            <a:r>
              <a:rPr lang="pt-BR" dirty="0" smtClean="0"/>
              <a:t>	agenda[1].</a:t>
            </a:r>
            <a:r>
              <a:rPr lang="pt-BR" dirty="0" err="1" smtClean="0"/>
              <a:t>nasc</a:t>
            </a:r>
            <a:r>
              <a:rPr lang="pt-BR" dirty="0" smtClean="0"/>
              <a:t>.ano = 1970;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clrscr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("Nome: %s", agenda[1].nome);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nFone</a:t>
            </a:r>
            <a:r>
              <a:rPr lang="pt-BR" dirty="0" smtClean="0"/>
              <a:t>: %s", agenda[1].fone);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nData</a:t>
            </a:r>
            <a:r>
              <a:rPr lang="pt-BR" dirty="0" smtClean="0"/>
              <a:t> de nascimento: %d/%d/%d", </a:t>
            </a:r>
            <a:r>
              <a:rPr lang="pt-BR" dirty="0" smtClean="0"/>
              <a:t>             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agenda[1</a:t>
            </a:r>
            <a:r>
              <a:rPr lang="pt-BR" dirty="0" smtClean="0"/>
              <a:t>].</a:t>
            </a:r>
            <a:r>
              <a:rPr lang="pt-BR" dirty="0" err="1" smtClean="0"/>
              <a:t>nasc</a:t>
            </a:r>
            <a:r>
              <a:rPr lang="pt-BR" dirty="0" smtClean="0"/>
              <a:t>.dia</a:t>
            </a:r>
            <a:r>
              <a:rPr lang="pt-BR" dirty="0" smtClean="0"/>
              <a:t>,   </a:t>
            </a:r>
            <a:r>
              <a:rPr lang="pt-BR" dirty="0" smtClean="0"/>
              <a:t>agenda[1].</a:t>
            </a:r>
            <a:r>
              <a:rPr lang="pt-BR" dirty="0" err="1" smtClean="0"/>
              <a:t>nasc</a:t>
            </a:r>
            <a:r>
              <a:rPr lang="pt-BR" dirty="0" smtClean="0"/>
              <a:t>.</a:t>
            </a:r>
            <a:r>
              <a:rPr lang="pt-BR" dirty="0" err="1" smtClean="0"/>
              <a:t>mes</a:t>
            </a:r>
            <a:r>
              <a:rPr lang="pt-BR" dirty="0" smtClean="0"/>
              <a:t>,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           agenda[1</a:t>
            </a:r>
            <a:r>
              <a:rPr lang="pt-BR" dirty="0" smtClean="0"/>
              <a:t>].</a:t>
            </a:r>
            <a:r>
              <a:rPr lang="pt-BR" dirty="0" err="1" smtClean="0"/>
              <a:t>nasc</a:t>
            </a:r>
            <a:r>
              <a:rPr lang="pt-BR" dirty="0" smtClean="0"/>
              <a:t>.ano);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void main()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}DATA;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   </a:t>
            </a:r>
            <a:r>
              <a:rPr lang="pt-BR" dirty="0" err="1" smtClean="0"/>
              <a:t>char</a:t>
            </a:r>
            <a:r>
              <a:rPr lang="pt-BR" dirty="0" smtClean="0"/>
              <a:t> nome[31];</a:t>
            </a:r>
          </a:p>
          <a:p>
            <a:pPr>
              <a:buNone/>
            </a:pPr>
            <a:r>
              <a:rPr lang="pt-BR" dirty="0" smtClean="0"/>
              <a:t>	   </a:t>
            </a:r>
            <a:r>
              <a:rPr lang="pt-BR" dirty="0" err="1" smtClean="0"/>
              <a:t>char</a:t>
            </a:r>
            <a:r>
              <a:rPr lang="pt-BR" dirty="0" smtClean="0"/>
              <a:t> fone[21];</a:t>
            </a:r>
          </a:p>
          <a:p>
            <a:pPr>
              <a:buNone/>
            </a:pPr>
            <a:r>
              <a:rPr lang="pt-BR" dirty="0" smtClean="0"/>
              <a:t>	   DATA </a:t>
            </a:r>
            <a:r>
              <a:rPr lang="pt-BR" dirty="0" err="1" smtClean="0"/>
              <a:t>nasc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	}PESSOA;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PESSOA agenda[5] = {</a:t>
            </a:r>
          </a:p>
          <a:p>
            <a:pPr>
              <a:buNone/>
            </a:pPr>
            <a:r>
              <a:rPr lang="pt-BR" dirty="0" smtClean="0"/>
              <a:t>	{ "</a:t>
            </a:r>
            <a:r>
              <a:rPr lang="pt-BR" dirty="0" err="1" smtClean="0"/>
              <a:t>Itivaldo</a:t>
            </a:r>
            <a:r>
              <a:rPr lang="pt-BR" dirty="0" smtClean="0"/>
              <a:t> </a:t>
            </a:r>
            <a:r>
              <a:rPr lang="pt-BR" dirty="0" err="1" smtClean="0"/>
              <a:t>Buzo</a:t>
            </a:r>
            <a:r>
              <a:rPr lang="pt-BR" dirty="0" smtClean="0"/>
              <a:t>" , "850-9973", {27,  7, 1970} },</a:t>
            </a:r>
          </a:p>
          <a:p>
            <a:pPr>
              <a:buNone/>
            </a:pPr>
            <a:r>
              <a:rPr lang="pt-BR" dirty="0" smtClean="0"/>
              <a:t>	{ "Roberto Soares", "266-0876", {15, 11, 1971} },</a:t>
            </a:r>
          </a:p>
          <a:p>
            <a:pPr>
              <a:buNone/>
            </a:pPr>
            <a:r>
              <a:rPr lang="pt-BR" dirty="0" smtClean="0"/>
              <a:t>	{ "M </a:t>
            </a:r>
            <a:r>
              <a:rPr lang="pt-BR" dirty="0" err="1" smtClean="0"/>
              <a:t>rcia</a:t>
            </a:r>
            <a:r>
              <a:rPr lang="pt-BR" dirty="0" smtClean="0"/>
              <a:t> </a:t>
            </a:r>
            <a:r>
              <a:rPr lang="pt-BR" dirty="0" err="1" smtClean="0"/>
              <a:t>Ueji</a:t>
            </a:r>
            <a:r>
              <a:rPr lang="pt-BR" dirty="0" smtClean="0"/>
              <a:t>",    "576-8292", { 9,  5, 1966} },</a:t>
            </a:r>
          </a:p>
          <a:p>
            <a:pPr>
              <a:buNone/>
            </a:pPr>
            <a:r>
              <a:rPr lang="pt-BR" dirty="0" smtClean="0"/>
              <a:t>	{ "Silvio Lago",    "851-7715", { 18, 3, 1973} },</a:t>
            </a:r>
          </a:p>
          <a:p>
            <a:pPr>
              <a:buNone/>
            </a:pPr>
            <a:r>
              <a:rPr lang="pt-BR" dirty="0" smtClean="0"/>
              <a:t>	{ "Mie Kobayashi",  "834-0192", { 4, 12, 1973} } };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=0;i&lt;5;i++)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nNome</a:t>
            </a:r>
            <a:r>
              <a:rPr lang="pt-BR" dirty="0" smtClean="0"/>
              <a:t>: %s", agenda[i].nome);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nFone</a:t>
            </a:r>
            <a:r>
              <a:rPr lang="pt-BR" dirty="0" smtClean="0"/>
              <a:t>: %s", agenda[i].fone);</a:t>
            </a:r>
          </a:p>
          <a:p>
            <a:pPr>
              <a:buNone/>
            </a:pPr>
            <a:r>
              <a:rPr lang="pt-BR" dirty="0" smtClean="0"/>
              <a:t>	 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nData</a:t>
            </a:r>
            <a:r>
              <a:rPr lang="pt-BR" dirty="0" smtClean="0"/>
              <a:t> de nascimento: %d/%d/%d\n", </a:t>
            </a:r>
          </a:p>
          <a:p>
            <a:pPr>
              <a:buNone/>
            </a:pPr>
            <a:r>
              <a:rPr lang="pt-BR" dirty="0" smtClean="0"/>
              <a:t>               agenda[i].</a:t>
            </a:r>
            <a:r>
              <a:rPr lang="pt-BR" dirty="0" err="1" smtClean="0"/>
              <a:t>nasc</a:t>
            </a:r>
            <a:r>
              <a:rPr lang="pt-BR" dirty="0" smtClean="0"/>
              <a:t>.dia,</a:t>
            </a:r>
          </a:p>
          <a:p>
            <a:pPr>
              <a:buNone/>
            </a:pPr>
            <a:r>
              <a:rPr lang="pt-BR" dirty="0" smtClean="0"/>
              <a:t>		   agenda[i].</a:t>
            </a:r>
            <a:r>
              <a:rPr lang="pt-BR" dirty="0" err="1" smtClean="0"/>
              <a:t>nasc</a:t>
            </a:r>
            <a:r>
              <a:rPr lang="pt-BR" dirty="0" smtClean="0"/>
              <a:t>.</a:t>
            </a:r>
            <a:r>
              <a:rPr lang="pt-BR" dirty="0" err="1" smtClean="0"/>
              <a:t>mes</a:t>
            </a:r>
            <a:r>
              <a:rPr lang="pt-BR" dirty="0" smtClean="0"/>
              <a:t>, agenda[i].</a:t>
            </a:r>
            <a:r>
              <a:rPr lang="pt-BR" dirty="0" err="1" smtClean="0"/>
              <a:t>nasc</a:t>
            </a:r>
            <a:r>
              <a:rPr lang="pt-BR" dirty="0" smtClean="0"/>
              <a:t>.ano);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Estruturas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Na figura a seguir, os membros da estrutura </a:t>
            </a:r>
            <a:r>
              <a:rPr lang="pt-BR" i="1" dirty="0" smtClean="0"/>
              <a:t>x</a:t>
            </a:r>
            <a:r>
              <a:rPr lang="pt-BR" dirty="0" smtClean="0"/>
              <a:t> são </a:t>
            </a:r>
            <a:r>
              <a:rPr lang="pt-BR" i="1" dirty="0" smtClean="0"/>
              <a:t>x</a:t>
            </a:r>
            <a:r>
              <a:rPr lang="pt-BR" b="1" dirty="0" smtClean="0">
                <a:sym typeface="Symbol"/>
              </a:rPr>
              <a:t></a:t>
            </a:r>
            <a:r>
              <a:rPr lang="pt-BR" i="1" dirty="0" smtClean="0"/>
              <a:t>a</a:t>
            </a:r>
            <a:r>
              <a:rPr lang="pt-BR" dirty="0" smtClean="0"/>
              <a:t>, </a:t>
            </a:r>
            <a:r>
              <a:rPr lang="pt-BR" i="1" dirty="0" smtClean="0"/>
              <a:t>x</a:t>
            </a:r>
            <a:r>
              <a:rPr lang="pt-BR" b="1" dirty="0" smtClean="0">
                <a:sym typeface="Symbol"/>
              </a:rPr>
              <a:t></a:t>
            </a:r>
            <a:r>
              <a:rPr lang="pt-BR" i="1" dirty="0" smtClean="0"/>
              <a:t>b</a:t>
            </a:r>
            <a:r>
              <a:rPr lang="pt-BR" dirty="0" smtClean="0"/>
              <a:t> e </a:t>
            </a:r>
            <a:r>
              <a:rPr lang="pt-BR" i="1" dirty="0" smtClean="0"/>
              <a:t>x</a:t>
            </a:r>
            <a:r>
              <a:rPr lang="pt-BR" b="1" dirty="0" smtClean="0">
                <a:sym typeface="Symbol"/>
              </a:rPr>
              <a:t></a:t>
            </a:r>
            <a:r>
              <a:rPr lang="pt-BR" i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00100" y="3000372"/>
            <a:ext cx="6357982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429000"/>
            <a:ext cx="4133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Estruturas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1588" algn="just">
              <a:buNone/>
            </a:pPr>
            <a:r>
              <a:rPr lang="pt-BR" b="1" i="1" dirty="0" smtClean="0"/>
              <a:t>Exemplo 6.1.</a:t>
            </a:r>
            <a:r>
              <a:rPr lang="pt-BR" dirty="0" smtClean="0"/>
              <a:t> Criando uma estrutura para armazenar uma data</a:t>
            </a:r>
            <a:r>
              <a:rPr lang="pt-BR" dirty="0" smtClean="0"/>
              <a:t>.</a:t>
            </a:r>
          </a:p>
          <a:p>
            <a:pPr marL="0" indent="1588" algn="just">
              <a:buNone/>
            </a:pPr>
            <a:endParaRPr lang="pt-BR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ano;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hoje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Esse fragmento de código declara a variável </a:t>
            </a:r>
            <a:r>
              <a:rPr lang="pt-BR" i="1" dirty="0" smtClean="0">
                <a:solidFill>
                  <a:srgbClr val="0000FF"/>
                </a:solidFill>
              </a:rPr>
              <a:t>hoje</a:t>
            </a:r>
            <a:r>
              <a:rPr lang="pt-BR" dirty="0" smtClean="0"/>
              <a:t> como uma </a:t>
            </a:r>
            <a:r>
              <a:rPr lang="pt-BR" i="1" dirty="0" err="1" smtClean="0">
                <a:solidFill>
                  <a:srgbClr val="FF0000"/>
                </a:solidFill>
              </a:rPr>
              <a:t>struct</a:t>
            </a:r>
            <a:r>
              <a:rPr lang="pt-BR" dirty="0" smtClean="0"/>
              <a:t> cujos </a:t>
            </a:r>
            <a:r>
              <a:rPr lang="pt-BR" dirty="0" smtClean="0"/>
              <a:t>membros </a:t>
            </a:r>
            <a:r>
              <a:rPr lang="pt-BR" dirty="0" smtClean="0"/>
              <a:t>são </a:t>
            </a:r>
            <a:r>
              <a:rPr lang="pt-BR" i="1" dirty="0" smtClean="0"/>
              <a:t>dia</a:t>
            </a:r>
            <a:r>
              <a:rPr lang="pt-BR" dirty="0" smtClean="0"/>
              <a:t>, </a:t>
            </a:r>
            <a:r>
              <a:rPr lang="pt-BR" i="1" dirty="0" err="1" smtClean="0"/>
              <a:t>mes</a:t>
            </a:r>
            <a:r>
              <a:rPr lang="pt-BR" dirty="0" smtClean="0"/>
              <a:t> e </a:t>
            </a:r>
            <a:r>
              <a:rPr lang="pt-BR" i="1" dirty="0" smtClean="0"/>
              <a:t>ano</a:t>
            </a:r>
            <a:r>
              <a:rPr lang="pt-BR" dirty="0" smtClean="0"/>
              <a:t>, todos do tipo </a:t>
            </a:r>
            <a:r>
              <a:rPr lang="pt-BR" i="1" dirty="0" smtClean="0"/>
              <a:t>int</a:t>
            </a:r>
            <a:r>
              <a:rPr lang="pt-BR" dirty="0" smtClean="0"/>
              <a:t>. Para atribuir valores a eles, podemos escrever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hoje.dia 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Symbol"/>
              </a:rPr>
              <a:t>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19;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hoje.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Symbol"/>
              </a:rPr>
              <a:t>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7;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hoje.ano </a:t>
            </a:r>
            <a:r>
              <a:rPr lang="pt-BR" dirty="0" smtClean="0">
                <a:latin typeface="Courier New" pitchFamily="49" charset="0"/>
                <a:cs typeface="Courier New" pitchFamily="49" charset="0"/>
                <a:sym typeface="Symbol"/>
              </a:rPr>
              <a:t>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2000;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programa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data.dia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24;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11;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data.ano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2008;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("%d/%d/%d",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data.dia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data.ano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Estrutura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exemplo cria um tipo de estrutura </a:t>
            </a:r>
            <a:r>
              <a:rPr lang="pt-BR" dirty="0" smtClean="0"/>
              <a:t>anônimo</a:t>
            </a:r>
            <a:r>
              <a:rPr lang="pt-BR" dirty="0" smtClean="0"/>
              <a:t>, que não pode ser referenciado em outras partes do programa. Isso quer dizer, por exemplo, que não é possível declarar outras variáveis do mesmo tipo da variável </a:t>
            </a:r>
            <a:r>
              <a:rPr lang="pt-BR" i="1" dirty="0" smtClean="0"/>
              <a:t>hoje</a:t>
            </a:r>
            <a:r>
              <a:rPr lang="pt-BR" dirty="0" smtClean="0"/>
              <a:t>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</a:t>
            </a:r>
            <a:r>
              <a:rPr lang="pt-BR" dirty="0" smtClean="0"/>
              <a:t>resolver esse problema, devemos usar um </a:t>
            </a:r>
            <a:r>
              <a:rPr lang="pt-BR" i="1" dirty="0" smtClean="0">
                <a:solidFill>
                  <a:srgbClr val="FF0000"/>
                </a:solidFill>
              </a:rPr>
              <a:t>rótulo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Rótulo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b="1" i="1" dirty="0" smtClean="0"/>
              <a:t>Exemplo </a:t>
            </a:r>
            <a:r>
              <a:rPr lang="pt-BR" sz="1800" b="1" i="1" dirty="0" smtClean="0"/>
              <a:t>6.2.</a:t>
            </a:r>
            <a:r>
              <a:rPr lang="pt-BR" sz="1800" dirty="0" smtClean="0"/>
              <a:t> Criando um tipo de estrutura rotulada.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pt-BR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ano;</a:t>
            </a:r>
          </a:p>
          <a:p>
            <a:pPr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 algn="just">
              <a:buNone/>
            </a:pPr>
            <a:r>
              <a:rPr lang="pt-BR" sz="1800" dirty="0" smtClean="0"/>
              <a:t>Esse </a:t>
            </a:r>
            <a:r>
              <a:rPr lang="pt-BR" sz="1800" dirty="0" smtClean="0"/>
              <a:t>fragmento de código cria um tipo de estrutura, cujo rótulo é </a:t>
            </a:r>
            <a:r>
              <a:rPr lang="pt-BR" sz="1800" i="1" dirty="0" smtClean="0">
                <a:solidFill>
                  <a:srgbClr val="0000FF"/>
                </a:solidFill>
              </a:rPr>
              <a:t>data</a:t>
            </a:r>
            <a:r>
              <a:rPr lang="pt-BR" sz="1800" dirty="0" smtClean="0"/>
              <a:t>, através do qual podemos declarar variáveis da seguinte maneira:</a:t>
            </a:r>
          </a:p>
          <a:p>
            <a:pPr>
              <a:buNone/>
            </a:pPr>
            <a:r>
              <a:rPr lang="pt-BR" sz="1800" dirty="0" err="1" smtClean="0">
                <a:solidFill>
                  <a:srgbClr val="FF0000"/>
                </a:solidFill>
              </a:rPr>
              <a:t>struct</a:t>
            </a:r>
            <a:r>
              <a:rPr lang="pt-BR" sz="1800" dirty="0" smtClean="0">
                <a:solidFill>
                  <a:srgbClr val="FF0000"/>
                </a:solidFill>
              </a:rPr>
              <a:t> data </a:t>
            </a:r>
            <a:r>
              <a:rPr lang="pt-BR" sz="1800" dirty="0" smtClean="0"/>
              <a:t>hoje;</a:t>
            </a:r>
          </a:p>
          <a:p>
            <a:pPr>
              <a:buNone/>
            </a:pPr>
            <a:r>
              <a:rPr lang="pt-BR" sz="1800" dirty="0" err="1" smtClean="0">
                <a:solidFill>
                  <a:srgbClr val="FF0000"/>
                </a:solidFill>
              </a:rPr>
              <a:t>struct</a:t>
            </a:r>
            <a:r>
              <a:rPr lang="pt-BR" sz="1800" dirty="0" smtClean="0">
                <a:solidFill>
                  <a:srgbClr val="FF0000"/>
                </a:solidFill>
              </a:rPr>
              <a:t> data </a:t>
            </a:r>
            <a:r>
              <a:rPr lang="pt-BR" sz="1800" dirty="0" smtClean="0"/>
              <a:t>ontem, amanha; </a:t>
            </a:r>
            <a:endParaRPr lang="pt-BR" sz="18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85786" y="5429264"/>
            <a:ext cx="6786610" cy="8572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i="1" dirty="0" smtClean="0"/>
              <a:t>O rótulo de uma </a:t>
            </a:r>
            <a:r>
              <a:rPr lang="pt-BR" i="1" dirty="0" smtClean="0">
                <a:solidFill>
                  <a:srgbClr val="0000FF"/>
                </a:solidFill>
              </a:rPr>
              <a:t>estrutura</a:t>
            </a:r>
            <a:r>
              <a:rPr lang="pt-BR" i="1" dirty="0" smtClean="0"/>
              <a:t>, usado isoladamente, não é reconhecido pelo compilador com sendo um tipo de dados. Assim, o uso da palavra </a:t>
            </a:r>
            <a:r>
              <a:rPr lang="pt-BR" i="1" dirty="0" err="1" smtClean="0">
                <a:solidFill>
                  <a:srgbClr val="FF0000"/>
                </a:solidFill>
              </a:rPr>
              <a:t>struct</a:t>
            </a:r>
            <a:r>
              <a:rPr lang="pt-BR" i="1" dirty="0" smtClean="0"/>
              <a:t> é obrigatório.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void main()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{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data {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	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dia</a:t>
            </a:r>
            <a:r>
              <a:rPr lang="en-US" b="1" dirty="0" smtClean="0"/>
              <a:t>;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	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mes</a:t>
            </a:r>
            <a:r>
              <a:rPr lang="en-US" b="1" dirty="0" smtClean="0"/>
              <a:t>;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	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ano</a:t>
            </a:r>
            <a:r>
              <a:rPr lang="en-US" b="1" dirty="0" smtClean="0"/>
              <a:t>;</a:t>
            </a:r>
            <a:endParaRPr lang="pt-BR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pt-BR" b="1" dirty="0" smtClean="0"/>
              <a:t>};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struct</a:t>
            </a:r>
            <a:r>
              <a:rPr lang="pt-BR" b="1" dirty="0" smtClean="0"/>
              <a:t> data hoje, amanha;</a:t>
            </a:r>
          </a:p>
          <a:p>
            <a:pPr>
              <a:buNone/>
            </a:pPr>
            <a:r>
              <a:rPr lang="pt-BR" b="1" dirty="0" smtClean="0"/>
              <a:t> </a:t>
            </a:r>
          </a:p>
          <a:p>
            <a:pPr>
              <a:buNone/>
            </a:pPr>
            <a:r>
              <a:rPr lang="pt-BR" b="1" dirty="0" smtClean="0"/>
              <a:t>	hoje.dia = 24;</a:t>
            </a:r>
          </a:p>
          <a:p>
            <a:pPr>
              <a:buNone/>
            </a:pPr>
            <a:r>
              <a:rPr lang="pt-BR" b="1" dirty="0" smtClean="0"/>
              <a:t>	hoje.</a:t>
            </a:r>
            <a:r>
              <a:rPr lang="pt-BR" b="1" dirty="0" err="1" smtClean="0"/>
              <a:t>mes</a:t>
            </a:r>
            <a:r>
              <a:rPr lang="pt-BR" b="1" dirty="0" smtClean="0"/>
              <a:t> = 11;</a:t>
            </a:r>
          </a:p>
          <a:p>
            <a:pPr>
              <a:buNone/>
            </a:pPr>
            <a:r>
              <a:rPr lang="pt-BR" b="1" dirty="0" smtClean="0"/>
              <a:t>	hoje.ano = 2008;</a:t>
            </a:r>
          </a:p>
          <a:p>
            <a:pPr>
              <a:buNone/>
            </a:pPr>
            <a:r>
              <a:rPr lang="pt-BR" b="1" dirty="0" smtClean="0"/>
              <a:t> </a:t>
            </a:r>
          </a:p>
          <a:p>
            <a:pPr>
              <a:buNone/>
            </a:pPr>
            <a:r>
              <a:rPr lang="pt-BR" b="1" dirty="0" smtClean="0"/>
              <a:t>	amanha.dia = 25;</a:t>
            </a:r>
          </a:p>
          <a:p>
            <a:pPr>
              <a:buNone/>
            </a:pPr>
            <a:r>
              <a:rPr lang="pt-BR" b="1" dirty="0" smtClean="0"/>
              <a:t>	amanha.</a:t>
            </a:r>
            <a:r>
              <a:rPr lang="pt-BR" b="1" dirty="0" err="1" smtClean="0"/>
              <a:t>mes</a:t>
            </a:r>
            <a:r>
              <a:rPr lang="pt-BR" b="1" dirty="0" smtClean="0"/>
              <a:t> = 11;</a:t>
            </a:r>
          </a:p>
          <a:p>
            <a:pPr>
              <a:buNone/>
            </a:pPr>
            <a:r>
              <a:rPr lang="pt-BR" b="1" dirty="0" smtClean="0"/>
              <a:t>	amanha.ano = 2008;</a:t>
            </a:r>
          </a:p>
          <a:p>
            <a:pPr>
              <a:buNone/>
            </a:pPr>
            <a:r>
              <a:rPr lang="pt-BR" b="1" dirty="0" smtClean="0"/>
              <a:t> 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printf</a:t>
            </a:r>
            <a:r>
              <a:rPr lang="pt-BR" b="1" dirty="0" smtClean="0"/>
              <a:t>("Hoje: %d/%d/%d", hoje.dia, hoje.</a:t>
            </a:r>
            <a:r>
              <a:rPr lang="pt-BR" b="1" dirty="0" err="1" smtClean="0"/>
              <a:t>mes</a:t>
            </a:r>
            <a:r>
              <a:rPr lang="pt-BR" b="1" dirty="0" smtClean="0"/>
              <a:t>, hoje.ano);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printf</a:t>
            </a:r>
            <a:r>
              <a:rPr lang="pt-BR" b="1" dirty="0" smtClean="0"/>
              <a:t>("\</a:t>
            </a:r>
            <a:r>
              <a:rPr lang="pt-BR" b="1" dirty="0" err="1" smtClean="0"/>
              <a:t>nAmanhã</a:t>
            </a:r>
            <a:r>
              <a:rPr lang="pt-BR" b="1" dirty="0" smtClean="0"/>
              <a:t>: </a:t>
            </a:r>
            <a:r>
              <a:rPr lang="pt-BR" b="1" dirty="0" smtClean="0"/>
              <a:t>%d/%d/%d", amanha.dia, amanha.</a:t>
            </a:r>
            <a:r>
              <a:rPr lang="pt-BR" b="1" dirty="0" err="1" smtClean="0"/>
              <a:t>mes</a:t>
            </a:r>
            <a:r>
              <a:rPr lang="pt-BR" b="1" dirty="0" smtClean="0"/>
              <a:t>, amanha.ano);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err="1" smtClean="0"/>
              <a:t>getch</a:t>
            </a:r>
            <a:r>
              <a:rPr lang="pt-BR" b="1" dirty="0" smtClean="0"/>
              <a:t>();</a:t>
            </a:r>
          </a:p>
          <a:p>
            <a:pPr>
              <a:buNone/>
            </a:pPr>
            <a:r>
              <a:rPr lang="pt-BR" b="1" dirty="0" smtClean="0"/>
              <a:t>}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/>
              <a:t>Embora essa última forma seja melhor que a anterior, ela ainda é </a:t>
            </a:r>
            <a:r>
              <a:rPr lang="pt-BR" dirty="0" smtClean="0"/>
              <a:t>desconfortável</a:t>
            </a:r>
            <a:r>
              <a:rPr lang="pt-BR" dirty="0" smtClean="0"/>
              <a:t>; pois temos que usar a palavra </a:t>
            </a:r>
            <a:r>
              <a:rPr lang="pt-BR" i="1" dirty="0" err="1" smtClean="0">
                <a:solidFill>
                  <a:srgbClr val="FF0000"/>
                </a:solidFill>
              </a:rPr>
              <a:t>struct</a:t>
            </a:r>
            <a:r>
              <a:rPr lang="pt-BR" dirty="0" smtClean="0"/>
              <a:t> precedendo o rótulo. Para evitar isso, temos uma terceira possibilidade que faz uso do comando </a:t>
            </a:r>
            <a:r>
              <a:rPr lang="pt-BR" i="1" dirty="0" err="1" smtClean="0">
                <a:solidFill>
                  <a:srgbClr val="0000FF"/>
                </a:solidFill>
              </a:rPr>
              <a:t>typedef</a:t>
            </a:r>
            <a:r>
              <a:rPr lang="pt-BR" dirty="0" smtClean="0"/>
              <a:t>.</a:t>
            </a:r>
          </a:p>
          <a:p>
            <a:pPr marL="457200" indent="-457200">
              <a:buNone/>
            </a:pPr>
            <a:endParaRPr lang="pt-BR" b="1" i="1" dirty="0" smtClean="0"/>
          </a:p>
          <a:p>
            <a:pPr marL="0" indent="0" algn="just">
              <a:buNone/>
            </a:pPr>
            <a:r>
              <a:rPr lang="pt-BR" b="1" i="1" dirty="0" smtClean="0"/>
              <a:t>Exemplo </a:t>
            </a:r>
            <a:r>
              <a:rPr lang="pt-BR" b="1" i="1" dirty="0" smtClean="0"/>
              <a:t>6.3.</a:t>
            </a:r>
            <a:r>
              <a:rPr lang="pt-BR" dirty="0" smtClean="0"/>
              <a:t> Criando um tipo de estrutura rotulada e nomeada.</a:t>
            </a:r>
          </a:p>
          <a:p>
            <a:pPr marL="457200" indent="-45720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data {</a:t>
            </a:r>
            <a:endParaRPr lang="pt-BR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dia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DATA;</a:t>
            </a:r>
            <a:endParaRPr lang="pt-BR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BR" dirty="0" smtClean="0"/>
              <a:t>Agora o tipo de estrutura, cujo rótulo é </a:t>
            </a:r>
            <a:r>
              <a:rPr lang="pt-BR" i="1" dirty="0" smtClean="0"/>
              <a:t>data</a:t>
            </a:r>
            <a:r>
              <a:rPr lang="pt-BR" dirty="0" smtClean="0"/>
              <a:t>, recebe o nome </a:t>
            </a:r>
            <a:r>
              <a:rPr lang="pt-BR" i="1" dirty="0" smtClean="0"/>
              <a:t>DATA</a:t>
            </a:r>
            <a:r>
              <a:rPr lang="pt-BR" dirty="0" smtClean="0"/>
              <a:t> e não </a:t>
            </a:r>
            <a:r>
              <a:rPr lang="pt-BR" dirty="0" smtClean="0"/>
              <a:t>precisamos </a:t>
            </a:r>
            <a:r>
              <a:rPr lang="pt-BR" dirty="0" smtClean="0"/>
              <a:t>mais usar a palavra </a:t>
            </a:r>
            <a:r>
              <a:rPr lang="pt-BR" i="1" dirty="0" err="1" smtClean="0"/>
              <a:t>struct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457200" indent="-457200">
              <a:buNone/>
            </a:pPr>
            <a:r>
              <a:rPr lang="pt-BR" dirty="0" smtClean="0">
                <a:solidFill>
                  <a:srgbClr val="0000FF"/>
                </a:solidFill>
              </a:rPr>
              <a:t>DATA hoje;</a:t>
            </a:r>
          </a:p>
          <a:p>
            <a:pPr marL="457200" indent="-457200">
              <a:buNone/>
            </a:pPr>
            <a:r>
              <a:rPr lang="pt-BR" dirty="0" smtClean="0">
                <a:solidFill>
                  <a:srgbClr val="0000FF"/>
                </a:solidFill>
              </a:rPr>
              <a:t>DATA ontem, amanha; </a:t>
            </a:r>
            <a:endParaRPr lang="pt-BR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837</Words>
  <Application>Microsoft Office PowerPoint</Application>
  <PresentationFormat>Apresentação na tela (4:3)</PresentationFormat>
  <Paragraphs>314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Balcão Envidraçado</vt:lpstr>
      <vt:lpstr>Estruturas</vt:lpstr>
      <vt:lpstr>Estruturas</vt:lpstr>
      <vt:lpstr>Estruturas</vt:lpstr>
      <vt:lpstr>Estruturas</vt:lpstr>
      <vt:lpstr>Exemplo de programa</vt:lpstr>
      <vt:lpstr>Estrutura</vt:lpstr>
      <vt:lpstr>Rótulo</vt:lpstr>
      <vt:lpstr>Programa</vt:lpstr>
      <vt:lpstr>Estruturas</vt:lpstr>
      <vt:lpstr>Slide 10</vt:lpstr>
      <vt:lpstr>Slide 11</vt:lpstr>
      <vt:lpstr>estruturas</vt:lpstr>
      <vt:lpstr>INICIALIZANDO ESTRUTURAS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VETORES DE ESTRUTURAS</vt:lpstr>
      <vt:lpstr>Slide 22</vt:lpstr>
      <vt:lpstr>Slide 23</vt:lpstr>
      <vt:lpstr>Slide 24</vt:lpstr>
      <vt:lpstr>Slide 25</vt:lpstr>
      <vt:lpstr>Slide 26</vt:lpstr>
      <vt:lpstr>Slide 27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</dc:title>
  <dc:creator>Angela</dc:creator>
  <cp:lastModifiedBy>Angela</cp:lastModifiedBy>
  <cp:revision>28</cp:revision>
  <dcterms:created xsi:type="dcterms:W3CDTF">2008-11-25T00:52:57Z</dcterms:created>
  <dcterms:modified xsi:type="dcterms:W3CDTF">2008-11-25T02:31:26Z</dcterms:modified>
</cp:coreProperties>
</file>