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3" r:id="rId3"/>
    <p:sldId id="276" r:id="rId4"/>
    <p:sldId id="277" r:id="rId5"/>
    <p:sldId id="278" r:id="rId6"/>
    <p:sldId id="279" r:id="rId7"/>
    <p:sldId id="281" r:id="rId8"/>
    <p:sldId id="285" r:id="rId9"/>
    <p:sldId id="282" r:id="rId10"/>
    <p:sldId id="283" r:id="rId11"/>
    <p:sldId id="284" r:id="rId12"/>
    <p:sldId id="280" r:id="rId13"/>
    <p:sldId id="274" r:id="rId14"/>
    <p:sldId id="275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86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5918-2083-4435-9BB6-17D0065E49B2}" type="datetimeFigureOut">
              <a:rPr lang="pt-BR" smtClean="0"/>
              <a:t>24/05/2016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73137-1005-44B2-B2D3-F85DD3BB54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3321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5918-2083-4435-9BB6-17D0065E49B2}" type="datetimeFigureOut">
              <a:rPr lang="pt-BR" smtClean="0"/>
              <a:t>24/05/2016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73137-1005-44B2-B2D3-F85DD3BB54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5377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5918-2083-4435-9BB6-17D0065E49B2}" type="datetimeFigureOut">
              <a:rPr lang="pt-BR" smtClean="0"/>
              <a:t>24/05/2016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73137-1005-44B2-B2D3-F85DD3BB54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4387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5918-2083-4435-9BB6-17D0065E49B2}" type="datetimeFigureOut">
              <a:rPr lang="pt-BR" smtClean="0"/>
              <a:t>24/05/2016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73137-1005-44B2-B2D3-F85DD3BB54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6023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5918-2083-4435-9BB6-17D0065E49B2}" type="datetimeFigureOut">
              <a:rPr lang="pt-BR" smtClean="0"/>
              <a:t>24/05/2016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73137-1005-44B2-B2D3-F85DD3BB54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6527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5918-2083-4435-9BB6-17D0065E49B2}" type="datetimeFigureOut">
              <a:rPr lang="pt-BR" smtClean="0"/>
              <a:t>24/05/2016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73137-1005-44B2-B2D3-F85DD3BB54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308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5918-2083-4435-9BB6-17D0065E49B2}" type="datetimeFigureOut">
              <a:rPr lang="pt-BR" smtClean="0"/>
              <a:t>24/05/2016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73137-1005-44B2-B2D3-F85DD3BB54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9848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5918-2083-4435-9BB6-17D0065E49B2}" type="datetimeFigureOut">
              <a:rPr lang="pt-BR" smtClean="0"/>
              <a:t>24/05/2016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73137-1005-44B2-B2D3-F85DD3BB54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7515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5918-2083-4435-9BB6-17D0065E49B2}" type="datetimeFigureOut">
              <a:rPr lang="pt-BR" smtClean="0"/>
              <a:t>24/05/2016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73137-1005-44B2-B2D3-F85DD3BB54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7787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5918-2083-4435-9BB6-17D0065E49B2}" type="datetimeFigureOut">
              <a:rPr lang="pt-BR" smtClean="0"/>
              <a:t>24/05/2016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73137-1005-44B2-B2D3-F85DD3BB54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3737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5918-2083-4435-9BB6-17D0065E49B2}" type="datetimeFigureOut">
              <a:rPr lang="pt-BR" smtClean="0"/>
              <a:t>24/05/2016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73137-1005-44B2-B2D3-F85DD3BB54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1262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45918-2083-4435-9BB6-17D0065E49B2}" type="datetimeFigureOut">
              <a:rPr lang="pt-BR" smtClean="0"/>
              <a:t>24/05/2016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73137-1005-44B2-B2D3-F85DD3BB54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59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6505" y="30264"/>
            <a:ext cx="12152243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3600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O </a:t>
            </a:r>
            <a:r>
              <a:rPr lang="pt-BR" sz="3600" b="1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CMMI</a:t>
            </a:r>
            <a:r>
              <a:rPr lang="pt-BR" sz="3600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 (</a:t>
            </a:r>
            <a:r>
              <a:rPr lang="pt-BR" sz="3600" b="1" i="0" dirty="0" err="1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Capability</a:t>
            </a:r>
            <a:r>
              <a:rPr lang="pt-BR" sz="3600" b="1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t-BR" sz="3600" b="1" i="0" dirty="0" err="1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Maturity</a:t>
            </a:r>
            <a:r>
              <a:rPr lang="pt-BR" sz="3600" b="1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t-BR" sz="3600" b="1" i="0" dirty="0" err="1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Model</a:t>
            </a:r>
            <a:r>
              <a:rPr lang="pt-BR" sz="3600" b="1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 - </a:t>
            </a:r>
            <a:r>
              <a:rPr lang="pt-BR" sz="3600" b="1" i="0" dirty="0" err="1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Integration</a:t>
            </a:r>
            <a:r>
              <a:rPr lang="pt-BR" sz="3600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 ou </a:t>
            </a:r>
            <a:r>
              <a:rPr lang="pt-BR" sz="3600" b="1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Modelo de Maturidade em Capacitação - Integração</a:t>
            </a:r>
            <a:r>
              <a:rPr lang="pt-BR" sz="3600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) é um modelo de referência que contém práticas necessárias à maturidade em disciplinas específicas:</a:t>
            </a:r>
          </a:p>
          <a:p>
            <a:pPr algn="just"/>
            <a:endParaRPr lang="pt-BR" sz="3600" b="0" i="0" dirty="0">
              <a:solidFill>
                <a:srgbClr val="252525"/>
              </a:solidFill>
              <a:effectLst/>
              <a:latin typeface="Arial" panose="020B0604020202020204" pitchFamily="34" charset="0"/>
            </a:endParaRPr>
          </a:p>
          <a:p>
            <a:pPr algn="just"/>
            <a:r>
              <a:rPr lang="pt-BR" sz="3600" b="1" i="1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Engenharia de Sistemas</a:t>
            </a:r>
          </a:p>
          <a:p>
            <a:pPr algn="just"/>
            <a:r>
              <a:rPr lang="pt-BR" sz="3600" b="1" i="1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Engenharia de Software</a:t>
            </a:r>
          </a:p>
          <a:p>
            <a:pPr algn="just"/>
            <a:r>
              <a:rPr lang="pt-BR" sz="3600" b="1" i="1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Desenvolvimento Integrado de Processo e Produto</a:t>
            </a:r>
          </a:p>
          <a:p>
            <a:pPr algn="just"/>
            <a:r>
              <a:rPr lang="pt-BR" sz="3600" b="1" dirty="0">
                <a:solidFill>
                  <a:srgbClr val="FF0000"/>
                </a:solidFill>
                <a:latin typeface="Arial" panose="020B0604020202020204" pitchFamily="34" charset="0"/>
              </a:rPr>
              <a:t>Contratação de Fornecedores</a:t>
            </a:r>
          </a:p>
        </p:txBody>
      </p:sp>
    </p:spTree>
    <p:extLst>
      <p:ext uri="{BB962C8B-B14F-4D97-AF65-F5344CB8AC3E}">
        <p14:creationId xmlns:p14="http://schemas.microsoft.com/office/powerpoint/2010/main" val="838947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121920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5400" b="0" i="0" dirty="0">
                <a:solidFill>
                  <a:srgbClr val="1D2021"/>
                </a:solidFill>
                <a:effectLst/>
                <a:latin typeface="Arial" panose="020B0604020202020204" pitchFamily="34" charset="0"/>
              </a:rPr>
              <a:t>Nível 4 - Gerenciado Quantitativamente: </a:t>
            </a:r>
          </a:p>
          <a:p>
            <a:pPr algn="just"/>
            <a:endParaRPr lang="pt-BR" sz="5400" dirty="0">
              <a:solidFill>
                <a:srgbClr val="1D2021"/>
              </a:solidFill>
              <a:latin typeface="Arial" panose="020B0604020202020204" pitchFamily="34" charset="0"/>
            </a:endParaRPr>
          </a:p>
          <a:p>
            <a:pPr algn="just"/>
            <a:r>
              <a:rPr lang="pt-BR" sz="5400" b="0" i="0" dirty="0">
                <a:solidFill>
                  <a:srgbClr val="1D2021"/>
                </a:solidFill>
                <a:effectLst/>
                <a:latin typeface="Arial" panose="020B0604020202020204" pitchFamily="34" charset="0"/>
              </a:rPr>
              <a:t>ocorre o aumento da previsibilidade do desempenho de diferentes processos, uma vez que os mesmos já são controlados quantitativamente;</a:t>
            </a:r>
          </a:p>
        </p:txBody>
      </p:sp>
    </p:spTree>
    <p:extLst>
      <p:ext uri="{BB962C8B-B14F-4D97-AF65-F5344CB8AC3E}">
        <p14:creationId xmlns:p14="http://schemas.microsoft.com/office/powerpoint/2010/main" val="2880980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12192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0" i="0" dirty="0">
                <a:solidFill>
                  <a:srgbClr val="1D2021"/>
                </a:solidFill>
                <a:effectLst/>
                <a:latin typeface="Arial" panose="020B0604020202020204" pitchFamily="34" charset="0"/>
              </a:rPr>
              <a:t>Nível 5 - Otimizado: </a:t>
            </a:r>
          </a:p>
          <a:p>
            <a:endParaRPr lang="pt-BR" sz="6000" dirty="0">
              <a:solidFill>
                <a:srgbClr val="1D2021"/>
              </a:solidFill>
              <a:latin typeface="Arial" panose="020B0604020202020204" pitchFamily="34" charset="0"/>
            </a:endParaRPr>
          </a:p>
          <a:p>
            <a:r>
              <a:rPr lang="pt-BR" sz="6000" b="0" i="0" dirty="0">
                <a:solidFill>
                  <a:srgbClr val="1D2021"/>
                </a:solidFill>
                <a:effectLst/>
                <a:latin typeface="Arial" panose="020B0604020202020204" pitchFamily="34" charset="0"/>
              </a:rPr>
              <a:t>existe uma melhoria contínua dos processos.</a:t>
            </a:r>
          </a:p>
        </p:txBody>
      </p:sp>
    </p:spTree>
    <p:extLst>
      <p:ext uri="{BB962C8B-B14F-4D97-AF65-F5344CB8AC3E}">
        <p14:creationId xmlns:p14="http://schemas.microsoft.com/office/powerpoint/2010/main" val="552655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208" y="116449"/>
            <a:ext cx="11397696" cy="6614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931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70014"/>
            <a:ext cx="11979965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3600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A versão atual do CMMI foi publicada em 2010 e apresenta 3 modelos:</a:t>
            </a:r>
          </a:p>
          <a:p>
            <a:pPr algn="just"/>
            <a:endParaRPr lang="pt-BR" sz="3600" b="0" i="0" dirty="0">
              <a:solidFill>
                <a:srgbClr val="252525"/>
              </a:solidFill>
              <a:effectLst/>
              <a:latin typeface="Arial" panose="020B0604020202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3600" b="0" i="1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CMMI for </a:t>
            </a:r>
            <a:r>
              <a:rPr lang="pt-BR" sz="3600" b="0" i="1" dirty="0" err="1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Development</a:t>
            </a:r>
            <a:r>
              <a:rPr lang="pt-BR" sz="3600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 (CMMI-DEV), voltado ao processo de desenvolvimento de produtos e serviços.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pt-BR" sz="3600" b="0" i="0" dirty="0">
              <a:solidFill>
                <a:srgbClr val="252525"/>
              </a:solidFill>
              <a:effectLst/>
              <a:latin typeface="Arial" panose="020B0604020202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3600" b="0" i="1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CMMI for </a:t>
            </a:r>
            <a:r>
              <a:rPr lang="pt-BR" sz="3600" b="0" i="1" dirty="0" err="1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Acquisition</a:t>
            </a:r>
            <a:r>
              <a:rPr lang="pt-BR" sz="3600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 (CMMI-ACQ), voltado aos processos de aquisição e terceirização de bens e serviços.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pt-BR" sz="3600" b="0" i="0" dirty="0">
              <a:solidFill>
                <a:srgbClr val="252525"/>
              </a:solidFill>
              <a:effectLst/>
              <a:latin typeface="Arial" panose="020B0604020202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3600" b="0" i="1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CMMI for Services</a:t>
            </a:r>
            <a:r>
              <a:rPr lang="pt-BR" sz="3600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 (CMMI-SVC), voltado aos processos de empresas prestadoras de serviços.</a:t>
            </a:r>
          </a:p>
        </p:txBody>
      </p:sp>
    </p:spTree>
    <p:extLst>
      <p:ext uri="{BB962C8B-B14F-4D97-AF65-F5344CB8AC3E}">
        <p14:creationId xmlns:p14="http://schemas.microsoft.com/office/powerpoint/2010/main" val="31931090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66260" y="0"/>
            <a:ext cx="12099235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4000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Entre 2002 e 2006 foram conduzidas 1581 avaliações em 1377 organizações. Segue abaixo o resultado obtido pelas empresas na avaliação (resultados encaminhados para o SEI até 30 de junho de 2006):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4000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18,2%: 	nível 5 (</a:t>
            </a:r>
            <a:r>
              <a:rPr lang="pt-BR" sz="4000" b="0" i="1" dirty="0" err="1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Optimizing</a:t>
            </a:r>
            <a:r>
              <a:rPr lang="pt-BR" sz="4000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);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4000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4,40%: 	nível 4 (</a:t>
            </a:r>
            <a:r>
              <a:rPr lang="pt-BR" sz="4000" b="0" i="1" dirty="0" err="1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Quantitatively</a:t>
            </a:r>
            <a:r>
              <a:rPr lang="pt-BR" sz="4000" b="0" i="1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t-BR" sz="4000" b="0" i="1" dirty="0" err="1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Managed</a:t>
            </a:r>
            <a:r>
              <a:rPr lang="pt-BR" sz="4000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);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4000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33,8%: 	nível 3 (</a:t>
            </a:r>
            <a:r>
              <a:rPr lang="pt-BR" sz="4000" b="0" i="1" dirty="0" err="1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Defined</a:t>
            </a:r>
            <a:r>
              <a:rPr lang="pt-BR" sz="4000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);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4000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33,3%: 	nível 2 (</a:t>
            </a:r>
            <a:r>
              <a:rPr lang="pt-BR" sz="4000" b="0" i="1" dirty="0" err="1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Managed</a:t>
            </a:r>
            <a:r>
              <a:rPr lang="pt-BR" sz="4000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);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4000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1,90%: 	nível 1 (</a:t>
            </a:r>
            <a:r>
              <a:rPr lang="pt-BR" sz="4000" b="0" i="1" dirty="0" err="1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Initial</a:t>
            </a:r>
            <a:r>
              <a:rPr lang="pt-BR" sz="4000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);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4000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8,40%: 	sem qualificação (</a:t>
            </a:r>
            <a:r>
              <a:rPr lang="pt-BR" sz="4000" b="0" i="1" dirty="0" err="1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Not</a:t>
            </a:r>
            <a:r>
              <a:rPr lang="pt-BR" sz="4000" b="0" i="1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t-BR" sz="4000" b="0" i="1" dirty="0" err="1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Given</a:t>
            </a:r>
            <a:r>
              <a:rPr lang="pt-BR" sz="4000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44740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11979965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4000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Desenvolvido pelo </a:t>
            </a:r>
            <a:r>
              <a:rPr lang="pt-BR" sz="40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SEI</a:t>
            </a:r>
            <a:r>
              <a:rPr lang="pt-BR" sz="4000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 (</a:t>
            </a:r>
            <a:r>
              <a:rPr lang="pt-BR" sz="4000" b="0" i="1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Software </a:t>
            </a:r>
            <a:r>
              <a:rPr lang="pt-BR" sz="4000" b="0" i="1" dirty="0" err="1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Engineering</a:t>
            </a:r>
            <a:r>
              <a:rPr lang="pt-BR" sz="4000" b="0" i="1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t-BR" sz="4000" b="0" i="1" dirty="0" err="1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Institute</a:t>
            </a:r>
            <a:r>
              <a:rPr lang="pt-BR" sz="4000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), o CMMI procura estabelecer um modelo único para o processo de </a:t>
            </a:r>
            <a:r>
              <a:rPr lang="pt-BR" sz="40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melhoria corporativo</a:t>
            </a:r>
            <a:r>
              <a:rPr lang="pt-BR" sz="4000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, integrando diferentes modelos e disciplinas.</a:t>
            </a:r>
          </a:p>
          <a:p>
            <a:pPr algn="just"/>
            <a:endParaRPr lang="pt-BR" sz="4000" b="0" i="0" dirty="0">
              <a:solidFill>
                <a:srgbClr val="252525"/>
              </a:solidFill>
              <a:effectLst/>
              <a:latin typeface="Arial" panose="020B0604020202020204" pitchFamily="34" charset="0"/>
            </a:endParaRPr>
          </a:p>
          <a:p>
            <a:pPr algn="just"/>
            <a:r>
              <a:rPr lang="pt-BR" sz="4000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O CMMI foi baseado nas melhores práticas para </a:t>
            </a:r>
            <a:r>
              <a:rPr lang="pt-BR" sz="40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desenvolvimento e manutenção de produtos</a:t>
            </a:r>
            <a:r>
              <a:rPr lang="pt-BR" sz="4000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. Há uma ênfase tanto em engenharia de sistemas quanto em engenharia de software, e há uma integração necessária para o desenvolvimento e a manutenção.</a:t>
            </a:r>
          </a:p>
        </p:txBody>
      </p:sp>
    </p:spTree>
    <p:extLst>
      <p:ext uri="{BB962C8B-B14F-4D97-AF65-F5344CB8AC3E}">
        <p14:creationId xmlns:p14="http://schemas.microsoft.com/office/powerpoint/2010/main" val="1147159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121920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6600" b="0" i="0" dirty="0">
                <a:solidFill>
                  <a:srgbClr val="1D2021"/>
                </a:solidFill>
                <a:effectLst/>
                <a:latin typeface="Arial" panose="020B0604020202020204" pitchFamily="34" charset="0"/>
              </a:rPr>
              <a:t>O CMMI trata-se de um modelo que está atualmente na versão 1.3 (Agosto/2012), com um enfoque voltado para a capacidade de </a:t>
            </a:r>
            <a:r>
              <a:rPr lang="pt-BR" sz="66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maturidade</a:t>
            </a:r>
            <a:r>
              <a:rPr lang="pt-BR" sz="6600" b="0" i="0" dirty="0">
                <a:solidFill>
                  <a:srgbClr val="1D202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lang="pt-BR" sz="66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processos</a:t>
            </a:r>
            <a:r>
              <a:rPr lang="pt-BR" sz="6600" b="0" i="0" dirty="0">
                <a:solidFill>
                  <a:srgbClr val="1D2021"/>
                </a:solidFill>
                <a:effectLst/>
                <a:latin typeface="Arial" panose="020B0604020202020204" pitchFamily="34" charset="0"/>
              </a:rPr>
              <a:t> de software.</a:t>
            </a:r>
            <a:endParaRPr lang="pt-BR" sz="6600" dirty="0"/>
          </a:p>
        </p:txBody>
      </p:sp>
    </p:spTree>
    <p:extLst>
      <p:ext uri="{BB962C8B-B14F-4D97-AF65-F5344CB8AC3E}">
        <p14:creationId xmlns:p14="http://schemas.microsoft.com/office/powerpoint/2010/main" val="2189776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5400" b="0" i="0" dirty="0">
                <a:solidFill>
                  <a:srgbClr val="1D2021"/>
                </a:solidFill>
                <a:effectLst/>
                <a:latin typeface="Arial" panose="020B0604020202020204" pitchFamily="34" charset="0"/>
              </a:rPr>
              <a:t>Um </a:t>
            </a:r>
            <a:r>
              <a:rPr lang="pt-BR" sz="54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processo</a:t>
            </a:r>
            <a:r>
              <a:rPr lang="pt-BR" sz="5400" b="0" i="0" dirty="0">
                <a:solidFill>
                  <a:srgbClr val="1D2021"/>
                </a:solidFill>
                <a:effectLst/>
                <a:latin typeface="Arial" panose="020B0604020202020204" pitchFamily="34" charset="0"/>
              </a:rPr>
              <a:t> representa, dentro da área de software, um conjunto de atividades cujo objetivo é atingir uma meta previamente estipulada. Já por </a:t>
            </a:r>
            <a:r>
              <a:rPr lang="pt-BR" sz="54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capacidade e maturidade </a:t>
            </a:r>
            <a:r>
              <a:rPr lang="pt-BR" sz="5400" b="0" i="0" dirty="0">
                <a:solidFill>
                  <a:srgbClr val="1D2021"/>
                </a:solidFill>
                <a:effectLst/>
                <a:latin typeface="Arial" panose="020B0604020202020204" pitchFamily="34" charset="0"/>
              </a:rPr>
              <a:t>de um processo, deve-se ter a noção do grau de qualidade com o qual um processo atinge um resultado esperado.</a:t>
            </a:r>
            <a:endParaRPr lang="pt-BR" sz="5400" dirty="0"/>
          </a:p>
        </p:txBody>
      </p:sp>
    </p:spTree>
    <p:extLst>
      <p:ext uri="{BB962C8B-B14F-4D97-AF65-F5344CB8AC3E}">
        <p14:creationId xmlns:p14="http://schemas.microsoft.com/office/powerpoint/2010/main" val="4033039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3600" b="0" i="0" dirty="0">
                <a:solidFill>
                  <a:srgbClr val="1D2021"/>
                </a:solidFill>
                <a:effectLst/>
                <a:latin typeface="Arial" panose="020B0604020202020204" pitchFamily="34" charset="0"/>
              </a:rPr>
              <a:t>O CMMI está dividido em </a:t>
            </a:r>
            <a:r>
              <a:rPr lang="pt-BR" sz="36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5 níveis de maturidade </a:t>
            </a:r>
            <a:r>
              <a:rPr lang="pt-BR" sz="3600" b="0" i="0" dirty="0">
                <a:solidFill>
                  <a:srgbClr val="1D2021"/>
                </a:solidFill>
                <a:effectLst/>
                <a:latin typeface="Arial" panose="020B0604020202020204" pitchFamily="34" charset="0"/>
              </a:rPr>
              <a:t>que atestam, por sua vez, o grau de evolução em que uma organização se encontra num determinado momento. Além disso, tem por objetivo principal funcionar como um guia para a melhoria dos processos da organização, considerando para isto atividades como o gerenciamento do desenvolvimento de software, prazos e custos previamente estabelecidos. </a:t>
            </a:r>
          </a:p>
          <a:p>
            <a:pPr algn="just"/>
            <a:endParaRPr lang="pt-BR" sz="3600" b="0" i="0" dirty="0">
              <a:solidFill>
                <a:srgbClr val="1D2021"/>
              </a:solidFill>
              <a:effectLst/>
              <a:latin typeface="Arial" panose="020B0604020202020204" pitchFamily="34" charset="0"/>
            </a:endParaRPr>
          </a:p>
          <a:p>
            <a:pPr algn="just"/>
            <a:r>
              <a:rPr lang="pt-BR" sz="3600" b="0" i="0" dirty="0">
                <a:solidFill>
                  <a:srgbClr val="1D2021"/>
                </a:solidFill>
                <a:effectLst/>
                <a:latin typeface="Arial" panose="020B0604020202020204" pitchFamily="34" charset="0"/>
              </a:rPr>
              <a:t>O objetivo maior, considerando o CMMI e seus diferentes conceitos, está justamente na produção de software com </a:t>
            </a:r>
            <a:r>
              <a:rPr lang="pt-BR" sz="36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maior qualidade e menos propenso a erros</a:t>
            </a:r>
            <a:r>
              <a:rPr lang="pt-BR" sz="3600" b="0" i="0" dirty="0">
                <a:solidFill>
                  <a:srgbClr val="1D2021"/>
                </a:solidFill>
                <a:effectLst/>
                <a:latin typeface="Arial" panose="020B0604020202020204" pitchFamily="34" charset="0"/>
              </a:rPr>
              <a:t>.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640107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4800" b="0" i="0" dirty="0">
                <a:solidFill>
                  <a:srgbClr val="1D2021"/>
                </a:solidFill>
                <a:effectLst/>
                <a:latin typeface="Arial" panose="020B0604020202020204" pitchFamily="34" charset="0"/>
              </a:rPr>
              <a:t>Para se conseguir o que este modelo propõe, a organização interessada na implantação do CMMI deverá evoluir progressivamente, considerando para isto uma sucessão de diferentes de níveis.</a:t>
            </a:r>
          </a:p>
          <a:p>
            <a:pPr algn="just"/>
            <a:endParaRPr lang="pt-BR" sz="4800" b="0" i="0" dirty="0">
              <a:solidFill>
                <a:srgbClr val="1D2021"/>
              </a:solidFill>
              <a:effectLst/>
              <a:latin typeface="Arial" panose="020B0604020202020204" pitchFamily="34" charset="0"/>
            </a:endParaRPr>
          </a:p>
          <a:p>
            <a:pPr algn="just"/>
            <a:r>
              <a:rPr lang="pt-BR" sz="4800" b="0" i="0" dirty="0">
                <a:solidFill>
                  <a:srgbClr val="1D2021"/>
                </a:solidFill>
                <a:effectLst/>
                <a:latin typeface="Arial" panose="020B0604020202020204" pitchFamily="34" charset="0"/>
              </a:rPr>
              <a:t>Cada nível indica, por sua vez, o grau de maturidade dos processos num determinado instante:</a:t>
            </a:r>
            <a:endParaRPr lang="pt-BR" sz="4800" dirty="0"/>
          </a:p>
        </p:txBody>
      </p:sp>
    </p:spTree>
    <p:extLst>
      <p:ext uri="{BB962C8B-B14F-4D97-AF65-F5344CB8AC3E}">
        <p14:creationId xmlns:p14="http://schemas.microsoft.com/office/powerpoint/2010/main" val="2756188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-1" y="0"/>
            <a:ext cx="12085983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6000" b="0" i="0" dirty="0">
                <a:solidFill>
                  <a:srgbClr val="1D2021"/>
                </a:solidFill>
                <a:effectLst/>
                <a:latin typeface="Arial" panose="020B0604020202020204" pitchFamily="34" charset="0"/>
              </a:rPr>
              <a:t>Nível 1 - Inicial: 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pt-BR" sz="6000" dirty="0">
              <a:solidFill>
                <a:srgbClr val="1D2021"/>
              </a:solidFill>
              <a:latin typeface="Arial" panose="020B0604020202020204" pitchFamily="34" charset="0"/>
            </a:endParaRPr>
          </a:p>
          <a:p>
            <a:pPr algn="just"/>
            <a:r>
              <a:rPr lang="pt-BR" sz="6000" b="0" i="0" dirty="0">
                <a:solidFill>
                  <a:srgbClr val="1D2021"/>
                </a:solidFill>
                <a:effectLst/>
                <a:latin typeface="Arial" panose="020B0604020202020204" pitchFamily="34" charset="0"/>
              </a:rPr>
              <a:t>os processos normalmente estão envoltos num caos decorrente da não-obediência ou ainda, inexistência de padrões;</a:t>
            </a:r>
          </a:p>
        </p:txBody>
      </p:sp>
    </p:spTree>
    <p:extLst>
      <p:ext uri="{BB962C8B-B14F-4D97-AF65-F5344CB8AC3E}">
        <p14:creationId xmlns:p14="http://schemas.microsoft.com/office/powerpoint/2010/main" val="1535417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121920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6000" b="0" i="0" dirty="0">
                <a:solidFill>
                  <a:srgbClr val="1D2021"/>
                </a:solidFill>
                <a:effectLst/>
                <a:latin typeface="Arial" panose="020B0604020202020204" pitchFamily="34" charset="0"/>
              </a:rPr>
              <a:t>Nível 2 - Gerenciado: 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pt-BR" sz="6000" dirty="0">
              <a:solidFill>
                <a:srgbClr val="1D2021"/>
              </a:solidFill>
              <a:latin typeface="Arial" panose="020B0604020202020204" pitchFamily="34" charset="0"/>
            </a:endParaRPr>
          </a:p>
          <a:p>
            <a:pPr algn="just"/>
            <a:r>
              <a:rPr lang="pt-BR" sz="6000" b="0" i="0" dirty="0">
                <a:solidFill>
                  <a:srgbClr val="1D2021"/>
                </a:solidFill>
                <a:effectLst/>
                <a:latin typeface="Arial" panose="020B0604020202020204" pitchFamily="34" charset="0"/>
              </a:rPr>
              <a:t>os projetos têm seus requisitos gerenciados neste ponto. Além disso, há o planejamento, a medição e o controle dos diferentes processos;</a:t>
            </a:r>
          </a:p>
        </p:txBody>
      </p:sp>
    </p:spTree>
    <p:extLst>
      <p:ext uri="{BB962C8B-B14F-4D97-AF65-F5344CB8AC3E}">
        <p14:creationId xmlns:p14="http://schemas.microsoft.com/office/powerpoint/2010/main" val="2452120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5400" b="0" i="0" dirty="0">
                <a:solidFill>
                  <a:srgbClr val="1D2021"/>
                </a:solidFill>
                <a:effectLst/>
                <a:latin typeface="Arial" panose="020B0604020202020204" pitchFamily="34" charset="0"/>
              </a:rPr>
              <a:t>Nível 3 - Definido: </a:t>
            </a:r>
          </a:p>
          <a:p>
            <a:pPr algn="just"/>
            <a:endParaRPr lang="pt-BR" sz="5400" dirty="0">
              <a:solidFill>
                <a:srgbClr val="1D2021"/>
              </a:solidFill>
              <a:latin typeface="Arial" panose="020B0604020202020204" pitchFamily="34" charset="0"/>
            </a:endParaRPr>
          </a:p>
          <a:p>
            <a:pPr algn="just"/>
            <a:r>
              <a:rPr lang="pt-BR" sz="5400" b="0" i="0" dirty="0">
                <a:solidFill>
                  <a:srgbClr val="1D2021"/>
                </a:solidFill>
                <a:effectLst/>
                <a:latin typeface="Arial" panose="020B0604020202020204" pitchFamily="34" charset="0"/>
              </a:rPr>
              <a:t>os processos já estão claramente definidos e são compreendidos dentro da organização. Os procedimentos se encontram padronizados, além de ser preciso prever sua aplicação em diferentes projetos;</a:t>
            </a:r>
          </a:p>
        </p:txBody>
      </p:sp>
    </p:spTree>
    <p:extLst>
      <p:ext uri="{BB962C8B-B14F-4D97-AF65-F5344CB8AC3E}">
        <p14:creationId xmlns:p14="http://schemas.microsoft.com/office/powerpoint/2010/main" val="33067318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469</Words>
  <Application>Microsoft Office PowerPoint</Application>
  <PresentationFormat>Widescreen</PresentationFormat>
  <Paragraphs>46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Victor Troitino</dc:creator>
  <cp:lastModifiedBy>Victor Troitino</cp:lastModifiedBy>
  <cp:revision>30</cp:revision>
  <dcterms:created xsi:type="dcterms:W3CDTF">2016-05-24T18:24:32Z</dcterms:created>
  <dcterms:modified xsi:type="dcterms:W3CDTF">2016-05-24T20:03:41Z</dcterms:modified>
</cp:coreProperties>
</file>