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8"/>
  </p:handoutMasterIdLst>
  <p:sldIdLst>
    <p:sldId id="256" r:id="rId2"/>
    <p:sldId id="310" r:id="rId3"/>
    <p:sldId id="306" r:id="rId4"/>
    <p:sldId id="274" r:id="rId5"/>
    <p:sldId id="307" r:id="rId6"/>
    <p:sldId id="275" r:id="rId7"/>
    <p:sldId id="308" r:id="rId8"/>
    <p:sldId id="286" r:id="rId9"/>
    <p:sldId id="309" r:id="rId10"/>
    <p:sldId id="284" r:id="rId11"/>
    <p:sldId id="276" r:id="rId12"/>
    <p:sldId id="257" r:id="rId13"/>
    <p:sldId id="258" r:id="rId14"/>
    <p:sldId id="259" r:id="rId15"/>
    <p:sldId id="261" r:id="rId16"/>
    <p:sldId id="262" r:id="rId17"/>
    <p:sldId id="263" r:id="rId18"/>
    <p:sldId id="264" r:id="rId19"/>
    <p:sldId id="265" r:id="rId20"/>
    <p:sldId id="267" r:id="rId21"/>
    <p:sldId id="288" r:id="rId22"/>
    <p:sldId id="289" r:id="rId23"/>
    <p:sldId id="311" r:id="rId24"/>
    <p:sldId id="278" r:id="rId25"/>
    <p:sldId id="279" r:id="rId26"/>
    <p:sldId id="280" r:id="rId27"/>
    <p:sldId id="281" r:id="rId28"/>
    <p:sldId id="283" r:id="rId29"/>
    <p:sldId id="297" r:id="rId30"/>
    <p:sldId id="298" r:id="rId31"/>
    <p:sldId id="299" r:id="rId32"/>
    <p:sldId id="300" r:id="rId33"/>
    <p:sldId id="301" r:id="rId34"/>
    <p:sldId id="302" r:id="rId35"/>
    <p:sldId id="304" r:id="rId36"/>
    <p:sldId id="305" r:id="rId37"/>
  </p:sldIdLst>
  <p:sldSz cx="9144000" cy="6858000" type="screen4x3"/>
  <p:notesSz cx="9906000" cy="67849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3" tIns="47687" rIns="95373" bIns="47687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1813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3" tIns="47687" rIns="95373" bIns="47687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525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3" tIns="47687" rIns="95373" bIns="47687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1813" y="644525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3" tIns="47687" rIns="95373" bIns="47687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3FB0D51-5A03-4E12-ACEC-AB15BC57AA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UY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noFill/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81C78-312C-40D8-A535-5CBD20D06F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792B3-E3B8-4D8F-ADDB-AC6A863A15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9BA0-C335-41F8-B084-8610DA2647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AE15-2130-4E4B-8A6E-1C3C30183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32B48-918A-4C53-9157-A15DB4779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C94B1-37D8-4A27-BBDC-9753DBB7E6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14DE-2F69-46AF-86BF-2FF02DE5B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7986-9BA4-4359-B3AF-F57016ABF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D7148-2AAC-46E1-8BA7-A4CCB25893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241F3-AF16-43BF-9A91-FA091F945E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FFAE-2750-48ED-91E0-B08941A4F0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855DA-C0B4-475A-B7B2-FCE2B1726D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32F0-0D93-48A7-A252-465274B996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UY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BE400D-5D74-4D70-AC3A-F672C9A914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lp.profgrace@yahoo.com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Linguagem de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Aula 03 – Estrutura de decisão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– Ativ. 4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stdio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conio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 smtClean="0"/>
              <a:t>main</a:t>
            </a:r>
            <a:r>
              <a:rPr lang="pt-BR" sz="21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float</a:t>
            </a:r>
            <a:r>
              <a:rPr lang="pt-BR" sz="2100" dirty="0" smtClean="0"/>
              <a:t> d, l,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("\</a:t>
            </a:r>
            <a:r>
              <a:rPr lang="pt-BR" sz="2100" dirty="0" err="1" smtClean="0"/>
              <a:t>nQual</a:t>
            </a:r>
            <a:r>
              <a:rPr lang="pt-BR" sz="2100" dirty="0" smtClean="0"/>
              <a:t> a distância percorrida (em km)?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scanf</a:t>
            </a:r>
            <a:r>
              <a:rPr lang="pt-BR" sz="2100" dirty="0" smtClean="0"/>
              <a:t>("%f ", </a:t>
            </a:r>
            <a:r>
              <a:rPr lang="pt-BR" sz="2100" dirty="0" smtClean="0">
                <a:solidFill>
                  <a:schemeClr val="accent2"/>
                </a:solidFill>
              </a:rPr>
              <a:t>&amp;</a:t>
            </a:r>
            <a:r>
              <a:rPr lang="pt-BR" sz="2100" dirty="0" smtClean="0"/>
              <a:t>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("\nE o combustível gasto (em litros)?");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scanf</a:t>
            </a:r>
            <a:r>
              <a:rPr lang="pt-BR" sz="2100" dirty="0" smtClean="0"/>
              <a:t>("%f ", </a:t>
            </a:r>
            <a:r>
              <a:rPr lang="pt-BR" sz="2100" dirty="0" smtClean="0">
                <a:solidFill>
                  <a:schemeClr val="accent2"/>
                </a:solidFill>
              </a:rPr>
              <a:t>&amp;</a:t>
            </a:r>
            <a:r>
              <a:rPr lang="pt-BR" sz="2100" dirty="0" smtClean="0"/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c = l/d;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(“Consumo médio </a:t>
            </a:r>
            <a:r>
              <a:rPr lang="pt-BR" sz="2100" dirty="0" smtClean="0">
                <a:solidFill>
                  <a:schemeClr val="accent2"/>
                </a:solidFill>
              </a:rPr>
              <a:t>%.2f</a:t>
            </a:r>
            <a:r>
              <a:rPr lang="pt-BR" sz="2100" dirty="0" smtClean="0"/>
              <a:t> l/Km", </a:t>
            </a:r>
            <a:r>
              <a:rPr lang="pt-BR" sz="2100" dirty="0" smtClean="0">
                <a:solidFill>
                  <a:schemeClr val="accent2"/>
                </a:solidFill>
              </a:rPr>
              <a:t>c</a:t>
            </a:r>
            <a:r>
              <a:rPr lang="pt-BR" sz="21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</a:t>
            </a:r>
            <a:r>
              <a:rPr lang="pt-BR" sz="2100" dirty="0" smtClean="0"/>
              <a:t>   </a:t>
            </a:r>
            <a:r>
              <a:rPr lang="pt-BR" sz="2100" dirty="0" err="1" smtClean="0"/>
              <a:t>getch</a:t>
            </a:r>
            <a:r>
              <a:rPr lang="pt-BR" sz="2100" dirty="0" smtClean="0"/>
              <a:t>();</a:t>
            </a:r>
            <a:endParaRPr lang="pt-BR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 – Ativ. 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# 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# include &lt;conio.h&gt;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21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	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printf("\nDigite um caracter: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scanf("</a:t>
            </a:r>
            <a:r>
              <a:rPr lang="pt-BR" sz="2100" smtClean="0">
                <a:solidFill>
                  <a:schemeClr val="accent2"/>
                </a:solidFill>
              </a:rPr>
              <a:t>%c</a:t>
            </a:r>
            <a:r>
              <a:rPr lang="pt-BR" sz="2100" smtClean="0"/>
              <a:t>", &amp;c);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printf("\nDecimal: </a:t>
            </a:r>
            <a:r>
              <a:rPr lang="pt-BR" sz="2100" smtClean="0">
                <a:solidFill>
                  <a:schemeClr val="accent2"/>
                </a:solidFill>
              </a:rPr>
              <a:t>%d</a:t>
            </a:r>
            <a:r>
              <a:rPr lang="pt-BR" sz="2100" smtClean="0"/>
              <a:t>",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printf("\nOctal: </a:t>
            </a:r>
            <a:r>
              <a:rPr lang="pt-BR" sz="2100" smtClean="0">
                <a:solidFill>
                  <a:schemeClr val="accent2"/>
                </a:solidFill>
              </a:rPr>
              <a:t>%o</a:t>
            </a:r>
            <a:r>
              <a:rPr lang="pt-BR" sz="2100" smtClean="0"/>
              <a:t>",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printf("\nHexadecimal: </a:t>
            </a:r>
            <a:r>
              <a:rPr lang="pt-BR" sz="2100" smtClean="0">
                <a:solidFill>
                  <a:schemeClr val="accent2"/>
                </a:solidFill>
              </a:rPr>
              <a:t>%x</a:t>
            </a:r>
            <a:r>
              <a:rPr lang="pt-BR" sz="2100" smtClean="0"/>
              <a:t>",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Expressões lógicas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Como representar valores lógicos?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Falso =&gt; 0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Verdadeiro =&gt; 1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Expressões com outros valores: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Zero = Falso. </a:t>
            </a: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100" smtClean="0"/>
              <a:t>Ex.: 0 ou 4-4  =&gt; Falso (0)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Outros valores = Verdadeiro. </a:t>
            </a: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100" smtClean="0"/>
              <a:t>Ex.: -1, 5, 0.7, ‘a’, ‘x’ =&gt; Verdadeiro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Operadores relacionais</a:t>
            </a:r>
          </a:p>
        </p:txBody>
      </p:sp>
      <p:graphicFrame>
        <p:nvGraphicFramePr>
          <p:cNvPr id="7211" name="Group 43"/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3322320"/>
        </p:xfrm>
        <a:graphic>
          <a:graphicData uri="http://schemas.openxmlformats.org/drawingml/2006/table">
            <a:tbl>
              <a:tblPr/>
              <a:tblGrid>
                <a:gridCol w="2565400"/>
                <a:gridCol w="543560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Operador relacional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==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igual a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!=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diferente de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&lt;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menor que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&gt;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maior que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&lt;=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menor ou igual a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&gt;=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maior ou igual a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85" name="Text Box 45"/>
          <p:cNvSpPr txBox="1">
            <a:spLocks noChangeArrowheads="1"/>
          </p:cNvSpPr>
          <p:nvPr/>
        </p:nvSpPr>
        <p:spPr bwMode="auto">
          <a:xfrm>
            <a:off x="539750" y="5127625"/>
            <a:ext cx="80645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Qual a saída de: </a:t>
            </a:r>
          </a:p>
          <a:p>
            <a:r>
              <a:rPr lang="pt-BR" sz="2400"/>
              <a:t>printf("%d %d", 5&gt;6, 3&lt;7);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Operadores lógicos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81975" cy="739775"/>
          </a:xfrm>
        </p:spPr>
        <p:txBody>
          <a:bodyPr/>
          <a:lstStyle/>
          <a:p>
            <a:pPr eaLnBrk="1" hangingPunct="1"/>
            <a:r>
              <a:rPr lang="pt-BR" sz="2600" smtClean="0"/>
              <a:t>Usados em expressões lógicas</a:t>
            </a:r>
          </a:p>
          <a:p>
            <a:pPr eaLnBrk="1" hangingPunct="1">
              <a:buFont typeface="Wingdings" pitchFamily="2" charset="2"/>
              <a:buNone/>
            </a:pPr>
            <a:endParaRPr lang="pt-BR" sz="2600" smtClean="0"/>
          </a:p>
        </p:txBody>
      </p:sp>
      <p:graphicFrame>
        <p:nvGraphicFramePr>
          <p:cNvPr id="9248" name="Group 32"/>
          <p:cNvGraphicFramePr>
            <a:graphicFrameLocks noGrp="1"/>
          </p:cNvGraphicFramePr>
          <p:nvPr>
            <p:ph sz="half" idx="2"/>
          </p:nvPr>
        </p:nvGraphicFramePr>
        <p:xfrm>
          <a:off x="539750" y="2420938"/>
          <a:ext cx="8208963" cy="2736850"/>
        </p:xfrm>
        <a:graphic>
          <a:graphicData uri="http://schemas.openxmlformats.org/drawingml/2006/table">
            <a:tbl>
              <a:tblPr/>
              <a:tblGrid>
                <a:gridCol w="1892300"/>
                <a:gridCol w="63166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!x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for falso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&amp;&amp;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e y ambos verdadeiros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 ||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Verdadeiro se x ou y (ou ambos) verdadeiros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0" y="5199063"/>
            <a:ext cx="9144000" cy="915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Qual a saída da instrução abaixo?</a:t>
            </a:r>
          </a:p>
          <a:p>
            <a:pPr algn="ctr"/>
            <a:endParaRPr lang="pt-BR" b="1"/>
          </a:p>
          <a:p>
            <a:pPr algn="ctr"/>
            <a:r>
              <a:rPr lang="pt-BR" b="1"/>
              <a:t>printf("%d %d %d %d",  </a:t>
            </a:r>
            <a:r>
              <a:rPr lang="pt-BR" b="1">
                <a:solidFill>
                  <a:schemeClr val="accent2"/>
                </a:solidFill>
              </a:rPr>
              <a:t>!</a:t>
            </a:r>
            <a:r>
              <a:rPr lang="pt-BR" b="1"/>
              <a:t>3,  </a:t>
            </a:r>
            <a:r>
              <a:rPr lang="pt-BR" b="1">
                <a:solidFill>
                  <a:schemeClr val="accent2"/>
                </a:solidFill>
              </a:rPr>
              <a:t>!</a:t>
            </a:r>
            <a:r>
              <a:rPr lang="pt-BR" b="1"/>
              <a:t>0,  'a'</a:t>
            </a:r>
            <a:r>
              <a:rPr lang="pt-BR" b="1">
                <a:solidFill>
                  <a:schemeClr val="accent2"/>
                </a:solidFill>
              </a:rPr>
              <a:t>&gt;</a:t>
            </a:r>
            <a:r>
              <a:rPr lang="pt-BR" b="1"/>
              <a:t>'b',  2</a:t>
            </a:r>
            <a:r>
              <a:rPr lang="pt-BR" b="1">
                <a:solidFill>
                  <a:schemeClr val="accent2"/>
                </a:solidFill>
              </a:rPr>
              <a:t>&amp;&amp;!</a:t>
            </a:r>
            <a:r>
              <a:rPr lang="pt-BR" b="1"/>
              <a:t>'c'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de decisão simples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438" y="1700213"/>
            <a:ext cx="3933825" cy="2881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600" smtClean="0"/>
              <a:t>Em 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9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600" smtClean="0"/>
              <a:t>if (&lt;condição&gt;)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600" smtClean="0"/>
              <a:t>	comando1;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600" smtClean="0"/>
              <a:t>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600" smtClean="0"/>
              <a:t>	comando2;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4103688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11188" y="4508500"/>
            <a:ext cx="7848600" cy="1581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if( m &gt;= 6.0 ) </a:t>
            </a:r>
          </a:p>
          <a:p>
            <a:r>
              <a:rPr lang="pt-BR" sz="2400"/>
              <a:t>	printf(“\n Aprovado”);</a:t>
            </a:r>
          </a:p>
          <a:p>
            <a:r>
              <a:rPr lang="pt-BR" sz="2400"/>
              <a:t>else </a:t>
            </a:r>
          </a:p>
          <a:p>
            <a:r>
              <a:rPr lang="pt-BR" sz="2400"/>
              <a:t>	printf(“\n Reprovado”);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#include &lt;conio.h&gt;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main( 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   float a, b,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smtClean="0"/>
              <a:t>   </a:t>
            </a:r>
            <a:r>
              <a:rPr lang="pt-BR" sz="2100" smtClean="0"/>
              <a:t>printf(“\n Informe as duas notas obtidas: 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scanf(“%f %f”, 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m = (a+b)/2;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>
                <a:solidFill>
                  <a:schemeClr val="accent2"/>
                </a:solidFill>
              </a:rPr>
              <a:t>   if ( m &gt;= 6.0 )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		printf(“\n Aprovado”);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</a:t>
            </a:r>
            <a:r>
              <a:rPr lang="pt-BR" sz="2100" smtClean="0">
                <a:solidFill>
                  <a:schemeClr val="accent2"/>
                </a:solidFill>
              </a:rPr>
              <a:t>else</a:t>
            </a:r>
            <a:r>
              <a:rPr lang="pt-BR" sz="2100" smtClean="0"/>
              <a:t> 	printf(“\n Reprovado”);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   getch();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smtClean="0"/>
              <a:t>Bloco de instruções usam chaves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 …</a:t>
            </a:r>
            <a:endParaRPr lang="pt-BR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   if (m &gt;= 6.0)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{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	textcolor(BLUE);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	</a:t>
            </a:r>
            <a:r>
              <a:rPr lang="pt-BR" sz="2100" smtClean="0">
                <a:solidFill>
                  <a:schemeClr val="accent2"/>
                </a:solidFill>
              </a:rPr>
              <a:t>cprintf</a:t>
            </a:r>
            <a:r>
              <a:rPr lang="pt-BR" sz="2100" smtClean="0"/>
              <a:t>(“\n Aprovado”);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   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{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	textcolor(RED);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	</a:t>
            </a:r>
            <a:r>
              <a:rPr lang="pt-BR" sz="2100" smtClean="0">
                <a:solidFill>
                  <a:schemeClr val="accent2"/>
                </a:solidFill>
              </a:rPr>
              <a:t>cprintf</a:t>
            </a:r>
            <a:r>
              <a:rPr lang="pt-BR" sz="2100" smtClean="0"/>
              <a:t>(“\n Reprovado”);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100" smtClean="0"/>
              <a:t>...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411413" y="5661025"/>
            <a:ext cx="6192837" cy="831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400" b="1" i="1"/>
              <a:t>Obs: comandos textcolor() e cprintf() são específicos do turboC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Condicional aninhada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0767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z="2600" i="1" smtClean="0"/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if</a:t>
            </a:r>
            <a:r>
              <a:rPr lang="pt-BR" sz="2600" smtClean="0"/>
              <a:t>( </a:t>
            </a:r>
            <a:r>
              <a:rPr lang="pt-BR" sz="2600" i="1" smtClean="0"/>
              <a:t>condição1</a:t>
            </a:r>
            <a:r>
              <a:rPr lang="pt-BR" sz="2600" smtClean="0"/>
              <a:t> )</a:t>
            </a:r>
            <a:endParaRPr lang="pt-BR" sz="2600" i="1" smtClean="0"/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if (condição2)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	Comando1;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	Comando2;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else 	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Comando3;</a:t>
            </a:r>
          </a:p>
        </p:txBody>
      </p:sp>
      <p:pic>
        <p:nvPicPr>
          <p:cNvPr id="24580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4450" y="1936750"/>
            <a:ext cx="50387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Condicional encadeada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if</a:t>
            </a:r>
            <a:r>
              <a:rPr lang="pt-BR" sz="2600" smtClean="0"/>
              <a:t>( </a:t>
            </a:r>
            <a:r>
              <a:rPr lang="pt-BR" sz="2600" i="1" smtClean="0"/>
              <a:t>condição1</a:t>
            </a:r>
            <a:r>
              <a:rPr lang="pt-BR" sz="2600" smtClean="0"/>
              <a:t> )</a:t>
            </a:r>
            <a:endParaRPr lang="pt-BR" sz="2600" i="1" smtClean="0"/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Comando1;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if (condição2)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	Comando2;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else 	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i="1" smtClean="0"/>
              <a:t>		Comando3;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1844675"/>
            <a:ext cx="54006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Agenda para a aula 03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267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Correção de atividades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Expressões lógicas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Operadores relacionais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Operadores lógicos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Estruturas de decisão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Mais atividades práticas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08950" cy="41973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pt-BR" sz="2100" smtClean="0"/>
              <a:t>     Numa faculdade, os alunos com média pelo menos 6,0 são aprovados, aqueles com média inferior a 3,0 são reprovados e os demais ficam de recuperação.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pt-BR" sz="2100" smtClean="0"/>
              <a:t>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pt-BR" sz="2100" smtClean="0"/>
              <a:t>	Dadas as duas notas de um aluno, informe sua situação. Use as cores azul, vermelho e amarelo para as mensagens </a:t>
            </a:r>
            <a:r>
              <a:rPr lang="pt-BR" sz="2100" i="1" smtClean="0"/>
              <a:t>aprovado</a:t>
            </a:r>
            <a:r>
              <a:rPr lang="pt-BR" sz="2100" smtClean="0"/>
              <a:t>, </a:t>
            </a:r>
            <a:r>
              <a:rPr lang="pt-BR" sz="2100" i="1" smtClean="0"/>
              <a:t>reprovado</a:t>
            </a:r>
            <a:r>
              <a:rPr lang="pt-BR" sz="2100" smtClean="0"/>
              <a:t> e </a:t>
            </a:r>
            <a:r>
              <a:rPr lang="pt-BR" sz="2100" i="1" smtClean="0"/>
              <a:t>recuperação</a:t>
            </a:r>
            <a:r>
              <a:rPr lang="pt-BR" sz="2100" smtClean="0"/>
              <a:t>, respectivamente.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smtClean="0"/>
              <a:t>Condicional aninhada e encadeada</a:t>
            </a:r>
            <a:br>
              <a:rPr lang="pt-BR" sz="3400" smtClean="0"/>
            </a:br>
            <a:r>
              <a:rPr lang="pt-BR" sz="3400" smtClean="0"/>
              <a:t>(implemente o código completo)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00213"/>
            <a:ext cx="800100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 if (m &gt;= 6.0)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textcolor(BLUE);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</a:t>
            </a:r>
            <a:r>
              <a:rPr lang="pt-BR" sz="2000" smtClean="0">
                <a:solidFill>
                  <a:schemeClr val="accent2"/>
                </a:solidFill>
              </a:rPr>
              <a:t>cprintf</a:t>
            </a:r>
            <a:r>
              <a:rPr lang="pt-BR" sz="2000" smtClean="0"/>
              <a:t>(“\n Aprovado”);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 }  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 if (m &gt;= 3.0)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	textcolor(YELLOW);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	</a:t>
            </a:r>
            <a:r>
              <a:rPr lang="pt-BR" sz="2000" smtClean="0">
                <a:solidFill>
                  <a:schemeClr val="accent2"/>
                </a:solidFill>
              </a:rPr>
              <a:t>cprintf</a:t>
            </a:r>
            <a:r>
              <a:rPr lang="pt-BR" sz="2000" smtClean="0"/>
              <a:t>(“\n Recuperação”);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}   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{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	textcolor(RED);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	</a:t>
            </a:r>
            <a:r>
              <a:rPr lang="pt-BR" sz="2000" smtClean="0">
                <a:solidFill>
                  <a:schemeClr val="accent2"/>
                </a:solidFill>
              </a:rPr>
              <a:t>cprintf</a:t>
            </a:r>
            <a:r>
              <a:rPr lang="pt-BR" sz="2000" smtClean="0"/>
              <a:t>(“\n Reprovado”);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	}</a:t>
            </a:r>
            <a:endParaRPr lang="pt-BR" sz="1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6 – Conceito final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600" smtClean="0"/>
              <a:t>Escreva um programa em C que leia a quantidade de faltas de um aluno e sua média e informe seu conceito final, sendo: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smtClean="0"/>
              <a:t>Faltas &gt; 5 </a:t>
            </a:r>
            <a:r>
              <a:rPr lang="pt-BR" sz="2200" smtClean="0">
                <a:sym typeface="Wingdings" pitchFamily="2" charset="2"/>
              </a:rPr>
              <a:t> F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smtClean="0">
                <a:sym typeface="Wingdings" pitchFamily="2" charset="2"/>
              </a:rPr>
              <a:t>Faltas &lt;=5 e Média &lt;6  C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smtClean="0">
                <a:sym typeface="Wingdings" pitchFamily="2" charset="2"/>
              </a:rPr>
              <a:t>Faltas &lt;=5 e 6&lt;= Média &lt;7.5  B</a:t>
            </a:r>
            <a:endParaRPr lang="pt-BR" sz="2200" smtClean="0"/>
          </a:p>
          <a:p>
            <a:pPr lvl="1" eaLnBrk="1" hangingPunct="1">
              <a:lnSpc>
                <a:spcPct val="110000"/>
              </a:lnSpc>
            </a:pPr>
            <a:r>
              <a:rPr lang="pt-BR" sz="2200" smtClean="0">
                <a:sym typeface="Wingdings" pitchFamily="2" charset="2"/>
              </a:rPr>
              <a:t>Faltas &lt;=5 e 7.5&lt;= Média &lt;9  A</a:t>
            </a:r>
            <a:endParaRPr lang="pt-BR" sz="2200" smtClean="0"/>
          </a:p>
          <a:p>
            <a:pPr lvl="1" eaLnBrk="1" hangingPunct="1">
              <a:lnSpc>
                <a:spcPct val="110000"/>
              </a:lnSpc>
            </a:pPr>
            <a:r>
              <a:rPr lang="pt-BR" sz="2200" smtClean="0">
                <a:sym typeface="Wingdings" pitchFamily="2" charset="2"/>
              </a:rPr>
              <a:t>Faltas &lt;=5 e Média &gt;= 9  E</a:t>
            </a:r>
            <a:endParaRPr lang="pt-B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Possível solução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100" smtClean="0"/>
              <a:t>Está correto???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 if (f &gt; 5)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printf (“\n Conceito F”);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 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 if (f &lt;=5 &amp;&amp; m&lt;6.0)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	printf(“\n Conceito C”);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 	if (f &lt;=5 &amp;&amp; m&gt;=6.0 &amp;&amp; m&lt;7.5)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	   printf(“\n Conceito B”);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	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...</a:t>
            </a:r>
          </a:p>
          <a:p>
            <a:pPr eaLnBrk="1" hangingPunct="1">
              <a:lnSpc>
                <a:spcPct val="90000"/>
              </a:lnSpc>
            </a:pPr>
            <a:endParaRPr lang="pt-BR" sz="2100" smtClean="0"/>
          </a:p>
          <a:p>
            <a:pPr eaLnBrk="1" hangingPunct="1">
              <a:lnSpc>
                <a:spcPct val="90000"/>
              </a:lnSpc>
            </a:pPr>
            <a:endParaRPr lang="pt-BR" sz="2100" smtClean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059113" y="5445125"/>
            <a:ext cx="55514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solidFill>
                  <a:schemeClr val="accent2"/>
                </a:solidFill>
              </a:rPr>
              <a:t>Qual a melhor forma de implementar </a:t>
            </a:r>
          </a:p>
          <a:p>
            <a:pPr algn="ctr"/>
            <a:r>
              <a:rPr lang="pt-BR" sz="2000" b="1">
                <a:solidFill>
                  <a:schemeClr val="accent2"/>
                </a:solidFill>
              </a:rPr>
              <a:t>essa condicional encadeada?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smtClean="0"/>
              <a:t>Exemplo 3: condicional sem </a:t>
            </a:r>
            <a:r>
              <a:rPr lang="pt-BR" sz="3400" i="1" smtClean="0"/>
              <a:t>else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1001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z="2400" smtClean="0"/>
              <a:t>Dado um número real n, imprimir seu valor absoluto (módulo).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66738" y="2852738"/>
            <a:ext cx="8108950" cy="3744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#include &lt;stdio.h&gt;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#include &lt;conio.h&gt;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main()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{</a:t>
            </a:r>
            <a:br>
              <a:rPr lang="pt-BR" sz="1900"/>
            </a:br>
            <a:r>
              <a:rPr lang="pt-BR" sz="1900"/>
              <a:t>   float n;</a:t>
            </a:r>
            <a:br>
              <a:rPr lang="pt-BR" sz="1900"/>
            </a:br>
            <a:r>
              <a:rPr lang="pt-BR" sz="1900"/>
              <a:t>   printf("Digite um número: ");</a:t>
            </a:r>
            <a:br>
              <a:rPr lang="pt-BR" sz="1900"/>
            </a:br>
            <a:r>
              <a:rPr lang="pt-BR" sz="1900"/>
              <a:t>   scanf(“ %f”, &amp;n);</a:t>
            </a:r>
            <a:br>
              <a:rPr lang="pt-BR" sz="1900"/>
            </a:br>
            <a:r>
              <a:rPr lang="pt-BR" sz="1900">
                <a:solidFill>
                  <a:schemeClr val="accent2"/>
                </a:solidFill>
              </a:rPr>
              <a:t>   if (n &lt; 0)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>
                <a:solidFill>
                  <a:schemeClr val="accent2"/>
                </a:solidFill>
              </a:rPr>
              <a:t>		  n = -n;</a:t>
            </a:r>
            <a:br>
              <a:rPr lang="pt-BR" sz="1900">
                <a:solidFill>
                  <a:schemeClr val="accent2"/>
                </a:solidFill>
              </a:rPr>
            </a:br>
            <a:r>
              <a:rPr lang="pt-BR" sz="1900"/>
              <a:t>   printf("\nO módulo de n é: %f", n);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Operador condicional ternário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100" smtClean="0"/>
              <a:t>Operador para representar decisões simples de maneira mais compacta.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100" smtClean="0"/>
              <a:t>Sintaxe: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z="2100" i="1" smtClean="0"/>
              <a:t>	</a:t>
            </a:r>
            <a:r>
              <a:rPr lang="pt-BR" sz="1900" i="1" smtClean="0"/>
              <a:t>condição</a:t>
            </a:r>
            <a:r>
              <a:rPr lang="pt-BR" sz="1900" smtClean="0"/>
              <a:t> ? </a:t>
            </a:r>
            <a:r>
              <a:rPr lang="pt-BR" sz="1900" i="1" smtClean="0">
                <a:solidFill>
                  <a:srgbClr val="000099"/>
                </a:solidFill>
              </a:rPr>
              <a:t>expressão1</a:t>
            </a:r>
            <a:r>
              <a:rPr lang="pt-BR" sz="1900" smtClean="0"/>
              <a:t> : </a:t>
            </a:r>
            <a:r>
              <a:rPr lang="pt-BR" sz="1900" i="1" smtClean="0">
                <a:solidFill>
                  <a:srgbClr val="FF3300"/>
                </a:solidFill>
              </a:rPr>
              <a:t>expressão2</a:t>
            </a:r>
            <a:endParaRPr lang="pt-BR" sz="19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pt-BR" sz="2100" smtClean="0"/>
              <a:t>Avalia a </a:t>
            </a:r>
            <a:r>
              <a:rPr lang="pt-BR" sz="2100" i="1" smtClean="0"/>
              <a:t>condição</a:t>
            </a:r>
            <a:r>
              <a:rPr lang="pt-BR" sz="2100" smtClean="0"/>
              <a:t>;</a:t>
            </a:r>
            <a:endParaRPr lang="pt-BR" sz="2100" smtClean="0">
              <a:sym typeface="Monotype Sort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000" smtClean="0"/>
              <a:t>se for verdadeira, o resultado é o valor da </a:t>
            </a:r>
            <a:r>
              <a:rPr lang="pt-BR" sz="2000" i="1" smtClean="0">
                <a:solidFill>
                  <a:srgbClr val="000099"/>
                </a:solidFill>
              </a:rPr>
              <a:t>expressão1</a:t>
            </a:r>
            <a:r>
              <a:rPr lang="pt-BR" sz="2000" smtClean="0"/>
              <a:t>;</a:t>
            </a:r>
            <a:endParaRPr lang="pt-BR" sz="2000" smtClean="0">
              <a:sym typeface="Monotype Sort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000" smtClean="0"/>
              <a:t>senão, o resultado é o valor da </a:t>
            </a:r>
            <a:r>
              <a:rPr lang="pt-BR" sz="2000" i="1" smtClean="0">
                <a:solidFill>
                  <a:srgbClr val="FF3300"/>
                </a:solidFill>
              </a:rPr>
              <a:t>expressão2</a:t>
            </a:r>
            <a:r>
              <a:rPr lang="pt-BR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4: Operador ternário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1244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pt-BR" sz="2200" smtClean="0"/>
              <a:t>Dado um número real n, imprimir seu valor absoluto (módulo) </a:t>
            </a:r>
            <a:r>
              <a:rPr lang="pt-BR" sz="2200" b="1" smtClean="0"/>
              <a:t>usando operador condicional ternário</a:t>
            </a:r>
            <a:r>
              <a:rPr lang="pt-BR" sz="2200" smtClean="0"/>
              <a:t>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66738" y="2997200"/>
            <a:ext cx="8108950" cy="302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#include &lt;stdio.h&gt;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#include &lt;conio.h&gt;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main()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{</a:t>
            </a:r>
            <a:br>
              <a:rPr lang="pt-BR" sz="1900"/>
            </a:br>
            <a:r>
              <a:rPr lang="pt-BR" sz="1900"/>
              <a:t>   float n;</a:t>
            </a:r>
            <a:br>
              <a:rPr lang="pt-BR" sz="1900"/>
            </a:br>
            <a:r>
              <a:rPr lang="pt-BR" sz="1900"/>
              <a:t>   printf("Digite um número: ");</a:t>
            </a:r>
            <a:br>
              <a:rPr lang="pt-BR" sz="1900"/>
            </a:br>
            <a:r>
              <a:rPr lang="pt-BR" sz="1900"/>
              <a:t>   scanf(“ %f”, &amp;n);</a:t>
            </a:r>
            <a:br>
              <a:rPr lang="pt-BR" sz="1900"/>
            </a:br>
            <a:r>
              <a:rPr lang="pt-BR" sz="1900"/>
              <a:t>   printf("\nO módulo de n é: %f", </a:t>
            </a:r>
            <a:r>
              <a:rPr lang="pt-BR" sz="1900" b="1"/>
              <a:t>n&lt;0 ? </a:t>
            </a:r>
            <a:r>
              <a:rPr lang="pt-BR" sz="1900" b="1">
                <a:solidFill>
                  <a:srgbClr val="000099"/>
                </a:solidFill>
              </a:rPr>
              <a:t>– n</a:t>
            </a:r>
            <a:r>
              <a:rPr lang="pt-BR" sz="1900" b="1"/>
              <a:t>: </a:t>
            </a:r>
            <a:r>
              <a:rPr lang="pt-BR" sz="1900" b="1">
                <a:solidFill>
                  <a:srgbClr val="FF3300"/>
                </a:solidFill>
              </a:rPr>
              <a:t>n</a:t>
            </a:r>
            <a:r>
              <a:rPr lang="pt-BR" sz="1900"/>
              <a:t>);</a:t>
            </a:r>
          </a:p>
          <a:p>
            <a:pPr marL="469900" indent="-469900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Outra solução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340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# include &lt;stdio.h&gt;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# include &lt;conio.h&gt;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</a:t>
            </a:r>
            <a:r>
              <a:rPr lang="pt-BR" sz="2000" b="1" smtClean="0">
                <a:solidFill>
                  <a:schemeClr val="accent2"/>
                </a:solidFill>
              </a:rPr>
              <a:t>float n, abs;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printf("\nDigite n: 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scanf("%f", &amp;n);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</a:t>
            </a:r>
            <a:r>
              <a:rPr lang="pt-BR" sz="2000" b="1" smtClean="0">
                <a:solidFill>
                  <a:schemeClr val="accent2"/>
                </a:solidFill>
              </a:rPr>
              <a:t>abs = n&gt;0? n: -n;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printf("\nValor absoluto de %f ‚ %f", n, </a:t>
            </a:r>
            <a:r>
              <a:rPr lang="pt-BR" sz="2000" b="1" smtClean="0">
                <a:solidFill>
                  <a:schemeClr val="accent2"/>
                </a:solidFill>
              </a:rPr>
              <a:t>abs</a:t>
            </a:r>
            <a:r>
              <a:rPr lang="pt-BR" sz="2000" smtClean="0"/>
              <a:t>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    getch();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900" smtClean="0"/>
              <a:t>Dado um inteiro n, informe se n é par ou ímpar usando o operador condicional ternário.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9750" y="26035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3800">
                <a:solidFill>
                  <a:schemeClr val="tx2"/>
                </a:solidFill>
              </a:rPr>
              <a:t>Atividade 7 – Op. Ternário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de decisão múltipla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81975" cy="48450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pt-BR" sz="2000" smtClean="0"/>
              <a:t>Usada quando precisamos escolher uma entre várias alternativas previamente definidas;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switch(</a:t>
            </a:r>
            <a:r>
              <a:rPr lang="en-US" sz="2000" b="1" i="1" smtClean="0">
                <a:solidFill>
                  <a:srgbClr val="FF3300"/>
                </a:solidFill>
              </a:rPr>
              <a:t>exp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{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    	case </a:t>
            </a:r>
            <a:r>
              <a:rPr lang="en-US" sz="2000" i="1" smtClean="0">
                <a:solidFill>
                  <a:srgbClr val="FF3300"/>
                </a:solidFill>
              </a:rPr>
              <a:t>const1</a:t>
            </a:r>
            <a:r>
              <a:rPr lang="en-US" sz="2000" smtClean="0"/>
              <a:t>: comando1;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	                   break;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    	case </a:t>
            </a:r>
            <a:r>
              <a:rPr lang="en-US" sz="2000" i="1" smtClean="0">
                <a:solidFill>
                  <a:srgbClr val="FF3300"/>
                </a:solidFill>
              </a:rPr>
              <a:t>const2</a:t>
            </a:r>
            <a:r>
              <a:rPr lang="en-US" sz="2000" smtClean="0"/>
              <a:t>: comando2;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	                   break;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	...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    	case </a:t>
            </a:r>
            <a:r>
              <a:rPr lang="en-US" sz="2000" i="1" smtClean="0">
                <a:solidFill>
                  <a:srgbClr val="FF3300"/>
                </a:solidFill>
              </a:rPr>
              <a:t>constn</a:t>
            </a:r>
            <a:r>
              <a:rPr lang="en-US" sz="2000" smtClean="0"/>
              <a:t>: comandon;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	                break;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    </a:t>
            </a:r>
            <a:r>
              <a:rPr lang="en-US" sz="2000" i="1" smtClean="0"/>
              <a:t>	</a:t>
            </a:r>
            <a:r>
              <a:rPr lang="en-US" sz="2000" i="1" smtClean="0">
                <a:solidFill>
                  <a:srgbClr val="FF3300"/>
                </a:solidFill>
              </a:rPr>
              <a:t>default</a:t>
            </a:r>
            <a:r>
              <a:rPr lang="en-US" sz="2000" smtClean="0"/>
              <a:t>: comando;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smtClean="0"/>
              <a:t>    }</a:t>
            </a: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08950" cy="470058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pt-BR" smtClean="0"/>
              <a:t> Elabore um programa em C que lei seu peso e altura, calcule e exiba seu índice de massa corpórea (IMC).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pt-BR" smtClean="0"/>
              <a:t>	Sendo o </a:t>
            </a:r>
            <a:r>
              <a:rPr lang="pt-BR" smtClean="0">
                <a:solidFill>
                  <a:schemeClr val="accent2"/>
                </a:solidFill>
              </a:rPr>
              <a:t>IMC =  peso/altura</a:t>
            </a:r>
            <a:r>
              <a:rPr lang="pt-BR" baseline="30000" smtClean="0">
                <a:solidFill>
                  <a:schemeClr val="accent2"/>
                </a:solidFill>
              </a:rPr>
              <a:t>2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pt-BR" smtClean="0"/>
              <a:t> Você pode usar a função </a:t>
            </a:r>
            <a:r>
              <a:rPr lang="pt-BR" smtClean="0">
                <a:solidFill>
                  <a:schemeClr val="accent2"/>
                </a:solidFill>
              </a:rPr>
              <a:t>pow</a:t>
            </a:r>
            <a:r>
              <a:rPr lang="pt-BR" smtClean="0"/>
              <a:t>(altura,2) incluindo a biblioteca </a:t>
            </a:r>
            <a:r>
              <a:rPr lang="pt-BR" smtClean="0">
                <a:solidFill>
                  <a:schemeClr val="accent2"/>
                </a:solidFill>
              </a:rPr>
              <a:t>math.h</a:t>
            </a:r>
            <a:r>
              <a:rPr lang="pt-BR" smtClean="0"/>
              <a:t> no seu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5969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z="2100" smtClean="0"/>
              <a:t>Que valores seriam impressos para n de 1 a 6?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9750" y="2349500"/>
            <a:ext cx="8353425" cy="417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main()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int n;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printf(“\n Digite um número: 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scanf(“%d”, &amp;n);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switch( </a:t>
            </a:r>
            <a:r>
              <a:rPr lang="pt-BR" b="1">
                <a:solidFill>
                  <a:srgbClr val="FF3300"/>
                </a:solidFill>
              </a:rPr>
              <a:t>n</a:t>
            </a:r>
            <a:r>
              <a:rPr lang="pt-BR" b="1"/>
              <a:t> 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   case  </a:t>
            </a:r>
            <a:r>
              <a:rPr lang="pt-BR" b="1">
                <a:solidFill>
                  <a:srgbClr val="FF3300"/>
                </a:solidFill>
              </a:rPr>
              <a:t>1</a:t>
            </a:r>
            <a:r>
              <a:rPr lang="pt-BR" b="1"/>
              <a:t>: putchar	('A'); break;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   case  </a:t>
            </a:r>
            <a:r>
              <a:rPr lang="pt-BR" b="1">
                <a:solidFill>
                  <a:srgbClr val="FF3300"/>
                </a:solidFill>
              </a:rPr>
              <a:t>3</a:t>
            </a:r>
            <a:r>
              <a:rPr lang="pt-BR" b="1"/>
              <a:t>: putchar	('B');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   case  </a:t>
            </a:r>
            <a:r>
              <a:rPr lang="pt-BR" b="1">
                <a:solidFill>
                  <a:srgbClr val="FF3300"/>
                </a:solidFill>
              </a:rPr>
              <a:t>4</a:t>
            </a:r>
            <a:r>
              <a:rPr lang="pt-BR" b="1"/>
              <a:t>: putchar	('C'); break;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   </a:t>
            </a:r>
            <a:r>
              <a:rPr lang="pt-BR" b="1">
                <a:solidFill>
                  <a:srgbClr val="FF3300"/>
                </a:solidFill>
              </a:rPr>
              <a:t>default</a:t>
            </a:r>
            <a:r>
              <a:rPr lang="pt-BR" b="1"/>
              <a:t>: putchar	('*');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   case  </a:t>
            </a:r>
            <a:r>
              <a:rPr lang="pt-BR" b="1">
                <a:solidFill>
                  <a:srgbClr val="FF3300"/>
                </a:solidFill>
              </a:rPr>
              <a:t>5</a:t>
            </a:r>
            <a:r>
              <a:rPr lang="pt-BR" b="1"/>
              <a:t>: putchar	('D');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   putchar('.');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b="1"/>
              <a:t>}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6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Uso da estrutura de decisão múltipla para implementar uma simples calculadora;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O usuário digita uma expressão da forma </a:t>
            </a:r>
            <a:r>
              <a:rPr lang="pt-BR" sz="2600" b="1" i="1" smtClean="0"/>
              <a:t>val</a:t>
            </a:r>
            <a:r>
              <a:rPr lang="pt-BR" sz="2600" b="1" smtClean="0"/>
              <a:t>1</a:t>
            </a:r>
            <a:r>
              <a:rPr lang="pt-BR" sz="2600" i="1" smtClean="0"/>
              <a:t> oper </a:t>
            </a:r>
            <a:r>
              <a:rPr lang="pt-BR" sz="2600" b="1" i="1" smtClean="0"/>
              <a:t>val</a:t>
            </a:r>
            <a:r>
              <a:rPr lang="pt-BR" sz="2600" b="1" smtClean="0"/>
              <a:t>2 </a:t>
            </a:r>
            <a:r>
              <a:rPr lang="pt-BR" sz="2600" smtClean="0"/>
              <a:t>e o programa fornece-lhe seu valor como resposta.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Os valores podem ser reais e os operadores aceitos são: +, -, * e /.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dirty="0" smtClean="0"/>
              <a:t>Solução – </a:t>
            </a:r>
            <a:r>
              <a:rPr lang="pt-BR" sz="3400" dirty="0" smtClean="0"/>
              <a:t>implemente</a:t>
            </a:r>
            <a:endParaRPr lang="pt-BR" sz="34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966075" cy="4556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float x, y;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</a:t>
            </a:r>
            <a:r>
              <a:rPr lang="pt-BR" sz="2100" smtClean="0"/>
              <a:t>char op;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100" smtClean="0"/>
              <a:t>   printf(“\n Digite a expressão: ”);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100" smtClean="0"/>
              <a:t>   </a:t>
            </a:r>
            <a:r>
              <a:rPr lang="nl-NL" sz="2100" smtClean="0"/>
              <a:t>scanf(“%f %c %f”, &amp;x, &amp;op, &amp;y);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nl-NL" sz="2100" smtClean="0"/>
              <a:t>   </a:t>
            </a:r>
            <a:r>
              <a:rPr lang="en-US" sz="2100" smtClean="0"/>
              <a:t>switch( op 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   case ‘+’: printf(“\n valor = %.2f”, x+y); break;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   case ‘-’:  printf(“\n valor = %.2f”, x-y); break;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   case ‘*’:  printf(“\n valor = %.2f”, x*y); break;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   case ‘/’:  printf(“\n valor = %.2f”, x/y); break;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smtClean="0"/>
              <a:t>      </a:t>
            </a:r>
            <a:r>
              <a:rPr lang="pt-BR" sz="2100" smtClean="0"/>
              <a:t>default :  printf(“\n Operador inválido: %c”,op);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100" smtClean="0"/>
              <a:t>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100" smtClean="0"/>
              <a:t>} 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264025" y="5851525"/>
            <a:ext cx="415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chemeClr val="accent2"/>
                </a:solidFill>
              </a:rPr>
              <a:t>Funciona se y for zero?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Alterando a calculadora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46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600" smtClean="0"/>
              <a:t>Altere o exemplo anterior para que a calculadora exiba um erro caso seja feita uma divisão por zero.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23963" y="3259138"/>
            <a:ext cx="6732587" cy="2225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/>
              <a:t> case '/': if (y==0)</a:t>
            </a:r>
          </a:p>
          <a:p>
            <a:r>
              <a:rPr lang="pt-BR" sz="2000"/>
              <a:t>	   {</a:t>
            </a:r>
          </a:p>
          <a:p>
            <a:r>
              <a:rPr lang="pt-BR" sz="2000"/>
              <a:t>                	printf("impossivel dividir por zero!");</a:t>
            </a:r>
          </a:p>
          <a:p>
            <a:r>
              <a:rPr lang="pt-BR" sz="2000"/>
              <a:t>	    } else </a:t>
            </a:r>
          </a:p>
          <a:p>
            <a:r>
              <a:rPr lang="pt-BR" sz="2000"/>
              <a:t>		printf("\n valor = %.2f", x/y); </a:t>
            </a:r>
          </a:p>
          <a:p>
            <a:r>
              <a:rPr lang="pt-BR" sz="2000"/>
              <a:t>	    break;</a:t>
            </a:r>
          </a:p>
          <a:p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8 - Rodízio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Dados os dígitos da placa de um carro, informe o dia do seu rodízio.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Lembrando que o operador % (resto da divisão inteira) pode nos auxiliar a selecionar o ultimo dígito de um número inteiro.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1003 % 10 =&gt; 3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200" smtClean="0"/>
              <a:t>3076 % 10 =&gt;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9 - Báskara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Dados os coeficientes (</a:t>
            </a:r>
            <a:r>
              <a:rPr lang="pt-BR" i="1" smtClean="0"/>
              <a:t>a</a:t>
            </a:r>
            <a:r>
              <a:rPr lang="pt-BR" smtClean="0">
                <a:sym typeface="Symbol" pitchFamily="18" charset="2"/>
              </a:rPr>
              <a:t></a:t>
            </a:r>
            <a:r>
              <a:rPr lang="pt-BR" smtClean="0"/>
              <a:t>0, </a:t>
            </a:r>
            <a:r>
              <a:rPr lang="pt-BR" i="1" smtClean="0"/>
              <a:t>b</a:t>
            </a:r>
            <a:r>
              <a:rPr lang="pt-BR" smtClean="0"/>
              <a:t> e </a:t>
            </a:r>
            <a:r>
              <a:rPr lang="pt-BR" i="1" smtClean="0"/>
              <a:t>c</a:t>
            </a:r>
            <a:r>
              <a:rPr lang="pt-BR" smtClean="0"/>
              <a:t>) de uma equação do 2</a:t>
            </a:r>
            <a:r>
              <a:rPr lang="pt-BR" u="sng" smtClean="0"/>
              <a:t>o</a:t>
            </a:r>
            <a:r>
              <a:rPr lang="pt-BR" smtClean="0"/>
              <a:t> grau, calcule e informe suas raízes reais, usando a fórmula de </a:t>
            </a:r>
            <a:r>
              <a:rPr lang="pt-BR" i="1" smtClean="0"/>
              <a:t>Báskara</a:t>
            </a:r>
            <a:r>
              <a:rPr lang="pt-BR" smtClean="0"/>
              <a:t> a seguir: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4257675"/>
            <a:ext cx="381635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Atividades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14500"/>
            <a:ext cx="8064500" cy="4451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As atividades desta aula (de 6 a 9) devem ser enviadas para o e-mail </a:t>
            </a:r>
            <a:r>
              <a:rPr lang="pt-BR" sz="2600" b="1" i="1" smtClean="0">
                <a:solidFill>
                  <a:srgbClr val="FF0000"/>
                </a:solidFill>
                <a:hlinkClick r:id="rId2"/>
              </a:rPr>
              <a:t>lp.profgrace@yahoo.com.br</a:t>
            </a:r>
            <a:endParaRPr lang="pt-BR" sz="2600" b="1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600" smtClean="0"/>
              <a:t>Identifique quais atividades estão sendo enviadas no </a:t>
            </a:r>
            <a:r>
              <a:rPr lang="pt-BR" sz="2600" b="1" i="1" smtClean="0"/>
              <a:t>subject/ assunto</a:t>
            </a:r>
            <a:r>
              <a:rPr lang="pt-BR" sz="2600" smtClean="0"/>
              <a:t> da mensagem.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z="2200" smtClean="0"/>
              <a:t>Ex.: Assunto: Atividades de 6 até 9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z="2200" smtClean="0"/>
              <a:t>Não esqueça de se identificar com nome completo e matrícula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– Ativ.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stdio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conio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math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 smtClean="0"/>
              <a:t>main</a:t>
            </a:r>
            <a:r>
              <a:rPr lang="pt-BR" sz="21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float</a:t>
            </a:r>
            <a:r>
              <a:rPr lang="pt-BR" sz="2100" dirty="0" smtClean="0"/>
              <a:t> peso, altura, </a:t>
            </a:r>
            <a:r>
              <a:rPr lang="pt-BR" sz="2100" dirty="0" err="1" smtClean="0"/>
              <a:t>imc</a:t>
            </a:r>
            <a:r>
              <a:rPr lang="pt-BR" sz="21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>
                <a:solidFill>
                  <a:schemeClr val="accent2"/>
                </a:solidFill>
              </a:rPr>
              <a:t>    system</a:t>
            </a:r>
            <a:r>
              <a:rPr lang="pt-BR" sz="2100" dirty="0" smtClean="0">
                <a:solidFill>
                  <a:schemeClr val="accent2"/>
                </a:solidFill>
              </a:rPr>
              <a:t>(“</a:t>
            </a:r>
            <a:r>
              <a:rPr lang="pt-BR" sz="2100" dirty="0" err="1" smtClean="0">
                <a:solidFill>
                  <a:schemeClr val="accent2"/>
                </a:solidFill>
              </a:rPr>
              <a:t>cls</a:t>
            </a:r>
            <a:r>
              <a:rPr lang="pt-BR" sz="2100" dirty="0" smtClean="0">
                <a:solidFill>
                  <a:schemeClr val="accent2"/>
                </a:solidFill>
              </a:rPr>
              <a:t>”);</a:t>
            </a:r>
            <a:endParaRPr lang="pt-BR" sz="21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 ("\</a:t>
            </a:r>
            <a:r>
              <a:rPr lang="pt-BR" sz="2100" dirty="0" err="1" smtClean="0"/>
              <a:t>nDigite</a:t>
            </a:r>
            <a:r>
              <a:rPr lang="pt-BR" sz="2100" dirty="0" smtClean="0"/>
              <a:t> peso e altura:");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scanf</a:t>
            </a:r>
            <a:r>
              <a:rPr lang="pt-BR" sz="2100" dirty="0" smtClean="0"/>
              <a:t>("</a:t>
            </a:r>
            <a:r>
              <a:rPr lang="pt-BR" sz="2100" dirty="0" smtClean="0">
                <a:solidFill>
                  <a:schemeClr val="accent2"/>
                </a:solidFill>
              </a:rPr>
              <a:t>%f</a:t>
            </a:r>
            <a:r>
              <a:rPr lang="pt-BR" sz="2100" dirty="0" smtClean="0"/>
              <a:t> </a:t>
            </a:r>
            <a:r>
              <a:rPr lang="pt-BR" sz="2100" dirty="0" smtClean="0">
                <a:solidFill>
                  <a:schemeClr val="accent2"/>
                </a:solidFill>
              </a:rPr>
              <a:t>%f</a:t>
            </a:r>
            <a:r>
              <a:rPr lang="pt-BR" sz="2100" dirty="0" smtClean="0"/>
              <a:t>", </a:t>
            </a:r>
            <a:r>
              <a:rPr lang="pt-BR" sz="2100" dirty="0" smtClean="0">
                <a:solidFill>
                  <a:schemeClr val="accent2"/>
                </a:solidFill>
              </a:rPr>
              <a:t>&amp;</a:t>
            </a:r>
            <a:r>
              <a:rPr lang="pt-BR" sz="2100" dirty="0" smtClean="0"/>
              <a:t>peso, </a:t>
            </a:r>
            <a:r>
              <a:rPr lang="pt-BR" sz="2100" dirty="0" smtClean="0">
                <a:solidFill>
                  <a:schemeClr val="accent2"/>
                </a:solidFill>
              </a:rPr>
              <a:t>&amp;</a:t>
            </a:r>
            <a:r>
              <a:rPr lang="pt-BR" sz="2100" dirty="0" smtClean="0"/>
              <a:t>altura);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imc</a:t>
            </a:r>
            <a:r>
              <a:rPr lang="pt-BR" sz="2100" dirty="0" smtClean="0"/>
              <a:t> = peso/</a:t>
            </a:r>
            <a:r>
              <a:rPr lang="pt-BR" sz="2100" dirty="0" err="1" smtClean="0">
                <a:solidFill>
                  <a:schemeClr val="accent2"/>
                </a:solidFill>
              </a:rPr>
              <a:t>pow</a:t>
            </a:r>
            <a:r>
              <a:rPr lang="pt-BR" sz="2100" dirty="0" smtClean="0">
                <a:solidFill>
                  <a:schemeClr val="accent2"/>
                </a:solidFill>
              </a:rPr>
              <a:t>(altura, 2)</a:t>
            </a:r>
            <a:r>
              <a:rPr lang="pt-BR" sz="21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("\</a:t>
            </a:r>
            <a:r>
              <a:rPr lang="pt-BR" sz="2100" dirty="0" err="1" smtClean="0"/>
              <a:t>nIMC</a:t>
            </a:r>
            <a:r>
              <a:rPr lang="pt-BR" sz="2100" dirty="0" smtClean="0"/>
              <a:t>: </a:t>
            </a:r>
            <a:r>
              <a:rPr lang="pt-BR" sz="2100" dirty="0" smtClean="0">
                <a:solidFill>
                  <a:schemeClr val="accent2"/>
                </a:solidFill>
              </a:rPr>
              <a:t>%.2f</a:t>
            </a:r>
            <a:r>
              <a:rPr lang="pt-BR" sz="2100" dirty="0" smtClean="0"/>
              <a:t>", </a:t>
            </a:r>
            <a:r>
              <a:rPr lang="pt-BR" sz="2100" dirty="0" err="1" smtClean="0">
                <a:solidFill>
                  <a:schemeClr val="accent2"/>
                </a:solidFill>
              </a:rPr>
              <a:t>imc</a:t>
            </a:r>
            <a:r>
              <a:rPr lang="pt-BR" sz="21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getch</a:t>
            </a:r>
            <a:r>
              <a:rPr lang="pt-BR" sz="21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Codifique um programa que leia uma temperatura em fahrenheit e informe seu valor correspondente em Celsius.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Lembrando da fórmula de conversão: </a:t>
            </a:r>
          </a:p>
          <a:p>
            <a:pPr eaLnBrk="1" hangingPunct="1"/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	C=(F - 32) * 5/9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– Ativ. 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53412" cy="477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stdio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conio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 smtClean="0"/>
              <a:t>main</a:t>
            </a:r>
            <a:r>
              <a:rPr lang="pt-BR" sz="21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float</a:t>
            </a:r>
            <a:r>
              <a:rPr lang="pt-BR" sz="2100" dirty="0" smtClean="0"/>
              <a:t> </a:t>
            </a:r>
            <a:r>
              <a:rPr lang="pt-BR" sz="2100" dirty="0" err="1" smtClean="0"/>
              <a:t>tc</a:t>
            </a:r>
            <a:r>
              <a:rPr lang="pt-BR" sz="2100" dirty="0" smtClean="0"/>
              <a:t>, tf;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("\</a:t>
            </a:r>
            <a:r>
              <a:rPr lang="pt-BR" sz="2100" dirty="0" err="1" smtClean="0"/>
              <a:t>nDigite</a:t>
            </a:r>
            <a:r>
              <a:rPr lang="pt-BR" sz="2100" dirty="0" smtClean="0"/>
              <a:t> a temperatura em Fahrenheit:");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scanf</a:t>
            </a:r>
            <a:r>
              <a:rPr lang="pt-BR" sz="2100" dirty="0" smtClean="0"/>
              <a:t>("%f ", &amp;tf);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tc</a:t>
            </a:r>
            <a:r>
              <a:rPr lang="pt-BR" sz="2100" dirty="0" smtClean="0"/>
              <a:t> = (tf-32) * 5/9;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</a:t>
            </a:r>
            <a:r>
              <a:rPr lang="pt-BR" sz="2100" dirty="0" smtClean="0"/>
              <a:t>"</a:t>
            </a:r>
            <a:r>
              <a:rPr lang="pt-BR" sz="2100" dirty="0" smtClean="0"/>
              <a:t>Em </a:t>
            </a:r>
            <a:r>
              <a:rPr lang="pt-BR" sz="2100" dirty="0" smtClean="0"/>
              <a:t>Celsius: </a:t>
            </a:r>
            <a:r>
              <a:rPr lang="pt-BR" sz="2100" dirty="0" smtClean="0">
                <a:solidFill>
                  <a:schemeClr val="accent2"/>
                </a:solidFill>
              </a:rPr>
              <a:t>%.2f</a:t>
            </a:r>
            <a:r>
              <a:rPr lang="pt-BR" sz="2100" dirty="0" smtClean="0"/>
              <a:t>", </a:t>
            </a:r>
            <a:r>
              <a:rPr lang="pt-BR" sz="2100" dirty="0" err="1" smtClean="0"/>
              <a:t>tc</a:t>
            </a:r>
            <a:r>
              <a:rPr lang="pt-BR" sz="21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getch</a:t>
            </a:r>
            <a:r>
              <a:rPr lang="pt-BR" sz="2100" dirty="0" smtClean="0"/>
              <a:t>( </a:t>
            </a:r>
            <a:r>
              <a:rPr lang="pt-BR" sz="2100" dirty="0" smtClean="0"/>
              <a:t>);</a:t>
            </a:r>
            <a:endParaRPr lang="pt-BR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3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Escreva um programa em C que leia o raio de uma circunferência, calcule sua área e perímetro e imprima na tela.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r>
              <a:rPr lang="pt-BR" smtClean="0"/>
              <a:t>Defina uma constante PI = 3,1415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mtClean="0"/>
              <a:t>#include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mtClean="0"/>
              <a:t># define PI 3.1415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– Ativ. 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53412" cy="477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stdio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conio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# include &lt;</a:t>
            </a:r>
            <a:r>
              <a:rPr lang="pt-BR" sz="2100" dirty="0" err="1" smtClean="0"/>
              <a:t>math</a:t>
            </a:r>
            <a:r>
              <a:rPr lang="pt-BR" sz="2100" dirty="0" smtClean="0"/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>
                <a:solidFill>
                  <a:schemeClr val="accent2"/>
                </a:solidFill>
              </a:rPr>
              <a:t># define PI 3.1415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 smtClean="0"/>
              <a:t>main</a:t>
            </a:r>
            <a:r>
              <a:rPr lang="pt-BR" sz="21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float</a:t>
            </a:r>
            <a:r>
              <a:rPr lang="pt-BR" sz="2100" dirty="0" smtClean="0"/>
              <a:t> raio, </a:t>
            </a:r>
            <a:r>
              <a:rPr lang="pt-BR" sz="2100" dirty="0" err="1" smtClean="0"/>
              <a:t>area</a:t>
            </a:r>
            <a:r>
              <a:rPr lang="pt-BR" sz="2100" dirty="0" smtClean="0"/>
              <a:t>, </a:t>
            </a:r>
            <a:r>
              <a:rPr lang="pt-BR" sz="2100" dirty="0" err="1" smtClean="0"/>
              <a:t>perimetro</a:t>
            </a:r>
            <a:r>
              <a:rPr lang="pt-BR" sz="21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</a:t>
            </a:r>
            <a:r>
              <a:rPr lang="pt-BR" sz="2100" dirty="0" smtClean="0"/>
              <a:t>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("\</a:t>
            </a:r>
            <a:r>
              <a:rPr lang="pt-BR" sz="2100" dirty="0" err="1" smtClean="0"/>
              <a:t>nDigite</a:t>
            </a:r>
            <a:r>
              <a:rPr lang="pt-BR" sz="2100" dirty="0" smtClean="0"/>
              <a:t> o raio:");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scanf</a:t>
            </a:r>
            <a:r>
              <a:rPr lang="pt-BR" sz="2100" dirty="0" smtClean="0"/>
              <a:t>("%f ", </a:t>
            </a:r>
            <a:r>
              <a:rPr lang="pt-BR" sz="2100" dirty="0" smtClean="0">
                <a:solidFill>
                  <a:srgbClr val="C00000"/>
                </a:solidFill>
              </a:rPr>
              <a:t>&amp;</a:t>
            </a:r>
            <a:r>
              <a:rPr lang="pt-BR" sz="2100" dirty="0" smtClean="0"/>
              <a:t>raio);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perimetro</a:t>
            </a:r>
            <a:r>
              <a:rPr lang="pt-BR" sz="2100" dirty="0" smtClean="0"/>
              <a:t> = 2 * </a:t>
            </a:r>
            <a:r>
              <a:rPr lang="pt-BR" sz="2100" dirty="0" smtClean="0">
                <a:solidFill>
                  <a:schemeClr val="accent2"/>
                </a:solidFill>
              </a:rPr>
              <a:t>PI</a:t>
            </a:r>
            <a:r>
              <a:rPr lang="pt-BR" sz="2100" dirty="0" smtClean="0"/>
              <a:t> * raio;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area</a:t>
            </a:r>
            <a:r>
              <a:rPr lang="pt-BR" sz="2100" dirty="0" smtClean="0"/>
              <a:t> = </a:t>
            </a:r>
            <a:r>
              <a:rPr lang="pt-BR" sz="2100" dirty="0" smtClean="0">
                <a:solidFill>
                  <a:schemeClr val="accent2"/>
                </a:solidFill>
              </a:rPr>
              <a:t>PI</a:t>
            </a:r>
            <a:r>
              <a:rPr lang="pt-BR" sz="2100" dirty="0" smtClean="0"/>
              <a:t> * </a:t>
            </a:r>
            <a:r>
              <a:rPr lang="pt-BR" sz="2100" dirty="0" err="1" smtClean="0">
                <a:solidFill>
                  <a:schemeClr val="accent2"/>
                </a:solidFill>
              </a:rPr>
              <a:t>pow</a:t>
            </a:r>
            <a:r>
              <a:rPr lang="pt-BR" sz="2100" dirty="0" smtClean="0">
                <a:solidFill>
                  <a:schemeClr val="accent2"/>
                </a:solidFill>
              </a:rPr>
              <a:t>(raio,2)</a:t>
            </a:r>
            <a:r>
              <a:rPr lang="pt-BR" sz="21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printf</a:t>
            </a:r>
            <a:r>
              <a:rPr lang="pt-BR" sz="2100" dirty="0" smtClean="0"/>
              <a:t>("</a:t>
            </a:r>
            <a:r>
              <a:rPr lang="pt-BR" sz="2100" dirty="0" err="1" smtClean="0"/>
              <a:t>Area</a:t>
            </a:r>
            <a:r>
              <a:rPr lang="pt-BR" sz="2100" dirty="0" smtClean="0"/>
              <a:t>: </a:t>
            </a:r>
            <a:r>
              <a:rPr lang="pt-BR" sz="2100" dirty="0" smtClean="0">
                <a:solidFill>
                  <a:schemeClr val="accent2"/>
                </a:solidFill>
              </a:rPr>
              <a:t>%.2f</a:t>
            </a:r>
            <a:r>
              <a:rPr lang="pt-BR" sz="2100" dirty="0" smtClean="0"/>
              <a:t> e </a:t>
            </a:r>
            <a:r>
              <a:rPr lang="pt-BR" sz="2100" dirty="0" err="1" smtClean="0"/>
              <a:t>perimetro</a:t>
            </a:r>
            <a:r>
              <a:rPr lang="pt-BR" sz="2100" dirty="0" smtClean="0"/>
              <a:t>: </a:t>
            </a:r>
            <a:r>
              <a:rPr lang="pt-BR" sz="2100" dirty="0" smtClean="0">
                <a:solidFill>
                  <a:schemeClr val="accent2"/>
                </a:solidFill>
              </a:rPr>
              <a:t>%.2f</a:t>
            </a:r>
            <a:r>
              <a:rPr lang="pt-BR" sz="2100" dirty="0" smtClean="0"/>
              <a:t>", </a:t>
            </a:r>
            <a:r>
              <a:rPr lang="pt-BR" sz="2100" dirty="0" err="1" smtClean="0"/>
              <a:t>area</a:t>
            </a:r>
            <a:r>
              <a:rPr lang="pt-BR" sz="2100" dirty="0" smtClean="0"/>
              <a:t>, </a:t>
            </a:r>
            <a:r>
              <a:rPr lang="pt-BR" sz="2100" dirty="0" err="1" smtClean="0"/>
              <a:t>perimetro</a:t>
            </a:r>
            <a:r>
              <a:rPr lang="pt-BR" sz="21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100" dirty="0" smtClean="0"/>
              <a:t>    </a:t>
            </a:r>
            <a:r>
              <a:rPr lang="pt-BR" sz="2100" dirty="0" err="1" smtClean="0"/>
              <a:t>getch</a:t>
            </a:r>
            <a:r>
              <a:rPr lang="pt-BR" sz="2100" dirty="0" smtClean="0"/>
              <a:t>( 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100" dirty="0" smtClean="0"/>
              <a:t>}</a:t>
            </a:r>
            <a:endParaRPr lang="pt-B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mtClean="0"/>
              <a:t>4. Dados uma distância em quilômetros e o total de litros de combustível gasto por um automóvel, informe seu consumo médio.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mtClean="0"/>
              <a:t>5. Dado um caracter, informe seu código ASCII em octal, decimal e hexadecimal.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501</TotalTime>
  <Words>1537</Words>
  <Application>Microsoft Office PowerPoint</Application>
  <PresentationFormat>Apresentação na tela (4:3)</PresentationFormat>
  <Paragraphs>340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Verdana</vt:lpstr>
      <vt:lpstr>Arial</vt:lpstr>
      <vt:lpstr>Wingdings</vt:lpstr>
      <vt:lpstr>Calibri</vt:lpstr>
      <vt:lpstr>Monotype Sorts</vt:lpstr>
      <vt:lpstr>Symbol</vt:lpstr>
      <vt:lpstr>Perfil</vt:lpstr>
      <vt:lpstr>Linguagem de Programação</vt:lpstr>
      <vt:lpstr>Agenda para a aula 03</vt:lpstr>
      <vt:lpstr>Atividade 1</vt:lpstr>
      <vt:lpstr>Solução – Ativ. 1</vt:lpstr>
      <vt:lpstr>Atividade 2</vt:lpstr>
      <vt:lpstr>Solução – Ativ. 2</vt:lpstr>
      <vt:lpstr>Atividade 3</vt:lpstr>
      <vt:lpstr>Solução – Ativ. 3</vt:lpstr>
      <vt:lpstr>Atividades</vt:lpstr>
      <vt:lpstr>Solução – Ativ. 4</vt:lpstr>
      <vt:lpstr>Solução  – Ativ. 5</vt:lpstr>
      <vt:lpstr>Expressões lógicas</vt:lpstr>
      <vt:lpstr>Operadores relacionais</vt:lpstr>
      <vt:lpstr>Operadores lógicos</vt:lpstr>
      <vt:lpstr>Estrutura de decisão simples</vt:lpstr>
      <vt:lpstr>Exemplo 1</vt:lpstr>
      <vt:lpstr>Bloco de instruções usam chaves</vt:lpstr>
      <vt:lpstr>Condicional aninhada</vt:lpstr>
      <vt:lpstr>Condicional encadeada</vt:lpstr>
      <vt:lpstr>Exemplo 2</vt:lpstr>
      <vt:lpstr>Condicional aninhada e encadeada (implemente o código completo)</vt:lpstr>
      <vt:lpstr>Atividade 6 – Conceito final</vt:lpstr>
      <vt:lpstr>Possível solução</vt:lpstr>
      <vt:lpstr>Exemplo 3: condicional sem else</vt:lpstr>
      <vt:lpstr>Operador condicional ternário</vt:lpstr>
      <vt:lpstr>Exemplo 4: Operador ternário</vt:lpstr>
      <vt:lpstr>Outra solução</vt:lpstr>
      <vt:lpstr>Slide 28</vt:lpstr>
      <vt:lpstr>Estrutura de decisão múltipla</vt:lpstr>
      <vt:lpstr>Exemplo 5</vt:lpstr>
      <vt:lpstr>Exemplo 6</vt:lpstr>
      <vt:lpstr>Solução – implemente</vt:lpstr>
      <vt:lpstr>Alterando a calculadora</vt:lpstr>
      <vt:lpstr>Atividade 8 - Rodízio</vt:lpstr>
      <vt:lpstr>Atividade 9 - Báskara</vt:lpstr>
      <vt:lpstr>Envio de Atividades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</dc:title>
  <dc:creator>Grace</dc:creator>
  <cp:lastModifiedBy>Grace</cp:lastModifiedBy>
  <cp:revision>106</cp:revision>
  <dcterms:created xsi:type="dcterms:W3CDTF">2008-09-09T18:06:28Z</dcterms:created>
  <dcterms:modified xsi:type="dcterms:W3CDTF">2014-08-12T20:38:14Z</dcterms:modified>
</cp:coreProperties>
</file>