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1" autoAdjust="0"/>
    <p:restoredTop sz="94660"/>
  </p:normalViewPr>
  <p:slideViewPr>
    <p:cSldViewPr>
      <p:cViewPr>
        <p:scale>
          <a:sx n="100" d="100"/>
          <a:sy n="100" d="100"/>
        </p:scale>
        <p:origin x="3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AACF-3E50-4F12-950F-44D6144D078C}" type="datetimeFigureOut">
              <a:rPr lang="pt-BR" smtClean="0"/>
              <a:pPr/>
              <a:t>5/9/2011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0FFF-4E85-482C-A74F-735B2B9D18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Diagrama de Classe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86050" y="2000240"/>
            <a:ext cx="335758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Arial" pitchFamily="34" charset="0"/>
              </a:rPr>
              <a:t>Retangulo</a:t>
            </a:r>
            <a:endParaRPr lang="pt-BR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86050" y="2571744"/>
            <a:ext cx="335758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pt-BR" sz="2000" dirty="0" smtClean="0">
                <a:solidFill>
                  <a:schemeClr val="tx1"/>
                </a:solidFill>
              </a:rPr>
              <a:t>base: real</a:t>
            </a:r>
          </a:p>
          <a:p>
            <a:pPr>
              <a:buFontTx/>
              <a:buChar char="-"/>
            </a:pPr>
            <a:r>
              <a:rPr lang="pt-BR" sz="2000" dirty="0" smtClean="0">
                <a:solidFill>
                  <a:schemeClr val="tx1"/>
                </a:solidFill>
              </a:rPr>
              <a:t>altura: real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86050" y="3429000"/>
            <a:ext cx="3357586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smtClean="0">
                <a:solidFill>
                  <a:schemeClr val="tx1"/>
                </a:solidFill>
              </a:rPr>
              <a:t>Retangulo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Retangulo</a:t>
            </a:r>
            <a:r>
              <a:rPr lang="pt-BR" sz="2000" dirty="0" smtClean="0">
                <a:solidFill>
                  <a:schemeClr val="tx1"/>
                </a:solidFill>
              </a:rPr>
              <a:t>(b, a)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setBase</a:t>
            </a:r>
            <a:r>
              <a:rPr lang="pt-BR" sz="2000" dirty="0" smtClean="0">
                <a:solidFill>
                  <a:schemeClr val="tx1"/>
                </a:solidFill>
              </a:rPr>
              <a:t>( b 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getBase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setAltura</a:t>
            </a:r>
            <a:r>
              <a:rPr lang="pt-BR" sz="2000" dirty="0" smtClean="0">
                <a:solidFill>
                  <a:schemeClr val="tx1"/>
                </a:solidFill>
              </a:rPr>
              <a:t>( a 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getAltura</a:t>
            </a:r>
            <a:r>
              <a:rPr lang="pt-BR" sz="2000" dirty="0" smtClean="0">
                <a:solidFill>
                  <a:schemeClr val="tx1"/>
                </a:solidFill>
              </a:rPr>
              <a:t> 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getArea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+ </a:t>
            </a:r>
            <a:r>
              <a:rPr lang="pt-BR" sz="2000" dirty="0" err="1" smtClean="0">
                <a:solidFill>
                  <a:schemeClr val="tx1"/>
                </a:solidFill>
              </a:rPr>
              <a:t>getPerimetro</a:t>
            </a:r>
            <a:r>
              <a:rPr lang="pt-BR" sz="2000" dirty="0" smtClean="0">
                <a:solidFill>
                  <a:schemeClr val="tx1"/>
                </a:solidFill>
              </a:rPr>
              <a:t>()</a:t>
            </a: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00FF"/>
                </a:solidFill>
              </a:rPr>
              <a:t>Classe </a:t>
            </a:r>
            <a:r>
              <a:rPr lang="pt-BR" b="1" dirty="0" err="1" smtClean="0">
                <a:solidFill>
                  <a:srgbClr val="0000FF"/>
                </a:solidFill>
              </a:rPr>
              <a:t>Retangulo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 smtClean="0"/>
              <a:t>Retangulo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private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base, altura;</a:t>
            </a:r>
            <a:r>
              <a:rPr lang="pt-BR" dirty="0">
                <a:solidFill>
                  <a:schemeClr val="accent2"/>
                </a:solidFill>
              </a:rPr>
              <a:t/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   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FF"/>
                </a:solidFill>
              </a:rPr>
              <a:t>   </a:t>
            </a:r>
            <a:r>
              <a:rPr lang="pt-BR" dirty="0" err="1">
                <a:solidFill>
                  <a:srgbClr val="0000FF"/>
                </a:solidFill>
              </a:rPr>
              <a:t>public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Retangulo</a:t>
            </a:r>
            <a:r>
              <a:rPr lang="pt-BR" dirty="0">
                <a:solidFill>
                  <a:srgbClr val="0000FF"/>
                </a:solidFill>
              </a:rPr>
              <a:t>()</a:t>
            </a:r>
            <a:br>
              <a:rPr lang="pt-BR" dirty="0">
                <a:solidFill>
                  <a:srgbClr val="0000FF"/>
                </a:solidFill>
              </a:rPr>
            </a:br>
            <a:r>
              <a:rPr lang="pt-BR" dirty="0">
                <a:solidFill>
                  <a:srgbClr val="0000FF"/>
                </a:solidFill>
              </a:rPr>
              <a:t>   {</a:t>
            </a:r>
            <a:br>
              <a:rPr lang="pt-BR" dirty="0">
                <a:solidFill>
                  <a:srgbClr val="0000FF"/>
                </a:solidFill>
              </a:rPr>
            </a:br>
            <a:r>
              <a:rPr lang="pt-BR" dirty="0">
                <a:solidFill>
                  <a:srgbClr val="0000FF"/>
                </a:solidFill>
              </a:rPr>
              <a:t>   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 </a:t>
            </a:r>
            <a:br>
              <a:rPr lang="pt-BR" dirty="0"/>
            </a:br>
            <a:r>
              <a:rPr lang="pt-BR" dirty="0">
                <a:solidFill>
                  <a:srgbClr val="0000FF"/>
                </a:solidFill>
              </a:rPr>
              <a:t>   </a:t>
            </a:r>
            <a:r>
              <a:rPr lang="pt-BR" dirty="0" err="1">
                <a:solidFill>
                  <a:srgbClr val="FF0000"/>
                </a:solidFill>
              </a:rPr>
              <a:t>public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Retangulo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double</a:t>
            </a:r>
            <a:r>
              <a:rPr lang="pt-BR" dirty="0">
                <a:solidFill>
                  <a:srgbClr val="FF0000"/>
                </a:solidFill>
              </a:rPr>
              <a:t> b, </a:t>
            </a:r>
            <a:r>
              <a:rPr lang="pt-BR" dirty="0" err="1">
                <a:solidFill>
                  <a:srgbClr val="FF0000"/>
                </a:solidFill>
              </a:rPr>
              <a:t>double</a:t>
            </a:r>
            <a:r>
              <a:rPr lang="pt-BR" dirty="0">
                <a:solidFill>
                  <a:srgbClr val="FF0000"/>
                </a:solidFill>
              </a:rPr>
              <a:t> a)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   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    </a:t>
            </a:r>
            <a:r>
              <a:rPr lang="pt-BR" dirty="0" err="1"/>
              <a:t>setBase</a:t>
            </a:r>
            <a:r>
              <a:rPr lang="pt-BR" dirty="0"/>
              <a:t>(b);</a:t>
            </a:r>
            <a:br>
              <a:rPr lang="pt-BR" dirty="0"/>
            </a:br>
            <a:r>
              <a:rPr lang="pt-BR" dirty="0"/>
              <a:t>      </a:t>
            </a:r>
            <a:r>
              <a:rPr lang="pt-BR" dirty="0" err="1"/>
              <a:t>setAltura</a:t>
            </a:r>
            <a:r>
              <a:rPr lang="pt-BR" dirty="0"/>
              <a:t>(a);</a:t>
            </a:r>
            <a:br>
              <a:rPr lang="pt-BR" dirty="0"/>
            </a:br>
            <a:r>
              <a:rPr lang="pt-BR" dirty="0"/>
              <a:t>   </a:t>
            </a:r>
            <a:r>
              <a:rPr lang="pt-BR" dirty="0">
                <a:solidFill>
                  <a:srgbClr val="FF0000"/>
                </a:solidFill>
              </a:rPr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  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da Classe </a:t>
            </a:r>
            <a:r>
              <a:rPr lang="pt-BR" dirty="0" err="1" smtClean="0"/>
              <a:t>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sz="4900" dirty="0" smtClean="0"/>
              <a:t>   </a:t>
            </a:r>
            <a:r>
              <a:rPr lang="pt-BR" sz="4900" dirty="0" err="1" smtClean="0">
                <a:solidFill>
                  <a:srgbClr val="0000FF"/>
                </a:solidFill>
              </a:rPr>
              <a:t>public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void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setBase</a:t>
            </a:r>
            <a:r>
              <a:rPr lang="pt-BR" sz="4900" dirty="0" smtClean="0">
                <a:solidFill>
                  <a:srgbClr val="0000FF"/>
                </a:solidFill>
              </a:rPr>
              <a:t>(</a:t>
            </a:r>
            <a:r>
              <a:rPr lang="pt-BR" sz="4900" dirty="0" err="1" smtClean="0">
                <a:solidFill>
                  <a:srgbClr val="0000FF"/>
                </a:solidFill>
              </a:rPr>
              <a:t>double</a:t>
            </a:r>
            <a:r>
              <a:rPr lang="pt-BR" sz="4900" dirty="0" smtClean="0">
                <a:solidFill>
                  <a:srgbClr val="0000FF"/>
                </a:solidFill>
              </a:rPr>
              <a:t> b)</a:t>
            </a:r>
            <a:br>
              <a:rPr lang="pt-BR" sz="4900" dirty="0" smtClean="0">
                <a:solidFill>
                  <a:srgbClr val="0000FF"/>
                </a:solidFill>
              </a:rPr>
            </a:br>
            <a:r>
              <a:rPr lang="pt-BR" sz="4900" dirty="0" smtClean="0">
                <a:solidFill>
                  <a:srgbClr val="0000FF"/>
                </a:solidFill>
              </a:rPr>
              <a:t>   {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if</a:t>
            </a:r>
            <a:r>
              <a:rPr lang="pt-BR" sz="4900" dirty="0" smtClean="0"/>
              <a:t> (b&gt;0)</a:t>
            </a:r>
            <a:br>
              <a:rPr lang="pt-BR" sz="4900" dirty="0" smtClean="0"/>
            </a:br>
            <a:r>
              <a:rPr lang="pt-BR" sz="4900" dirty="0" smtClean="0"/>
              <a:t>          base = b;</a:t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else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    base = 0;     </a:t>
            </a:r>
            <a:br>
              <a:rPr lang="pt-BR" sz="4900" dirty="0" smtClean="0"/>
            </a:br>
            <a:r>
              <a:rPr lang="pt-BR" sz="4900" dirty="0" smtClean="0">
                <a:solidFill>
                  <a:srgbClr val="0000FF"/>
                </a:solidFill>
              </a:rPr>
              <a:t>   }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rgbClr val="FF0000"/>
                </a:solidFill>
              </a:rPr>
              <a:t>   </a:t>
            </a:r>
            <a:r>
              <a:rPr lang="pt-BR" sz="4900" dirty="0" err="1" smtClean="0">
                <a:solidFill>
                  <a:srgbClr val="FF0000"/>
                </a:solidFill>
              </a:rPr>
              <a:t>public</a:t>
            </a:r>
            <a:r>
              <a:rPr lang="pt-BR" sz="4900" dirty="0" smtClean="0">
                <a:solidFill>
                  <a:srgbClr val="FF0000"/>
                </a:solidFill>
              </a:rPr>
              <a:t> </a:t>
            </a:r>
            <a:r>
              <a:rPr lang="pt-BR" sz="4900" dirty="0" err="1" smtClean="0">
                <a:solidFill>
                  <a:srgbClr val="FF0000"/>
                </a:solidFill>
              </a:rPr>
              <a:t>double</a:t>
            </a:r>
            <a:r>
              <a:rPr lang="pt-BR" sz="4900" dirty="0" smtClean="0">
                <a:solidFill>
                  <a:srgbClr val="FF0000"/>
                </a:solidFill>
              </a:rPr>
              <a:t> </a:t>
            </a:r>
            <a:r>
              <a:rPr lang="pt-BR" sz="4900" dirty="0" err="1" smtClean="0">
                <a:solidFill>
                  <a:srgbClr val="FF0000"/>
                </a:solidFill>
              </a:rPr>
              <a:t>getBase</a:t>
            </a:r>
            <a:r>
              <a:rPr lang="pt-BR" sz="4900" dirty="0" smtClean="0">
                <a:solidFill>
                  <a:srgbClr val="FF0000"/>
                </a:solidFill>
              </a:rPr>
              <a:t>()</a:t>
            </a:r>
            <a:br>
              <a:rPr lang="pt-BR" sz="4900" dirty="0" smtClean="0">
                <a:solidFill>
                  <a:srgbClr val="FF0000"/>
                </a:solidFill>
              </a:rPr>
            </a:br>
            <a:r>
              <a:rPr lang="pt-BR" sz="4900" dirty="0" smtClean="0">
                <a:solidFill>
                  <a:srgbClr val="FF0000"/>
                </a:solidFill>
              </a:rPr>
              <a:t>   {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return</a:t>
            </a:r>
            <a:r>
              <a:rPr lang="pt-BR" sz="4900" dirty="0" smtClean="0"/>
              <a:t> base;</a:t>
            </a:r>
            <a:br>
              <a:rPr lang="pt-BR" sz="4900" dirty="0" smtClean="0"/>
            </a:br>
            <a:r>
              <a:rPr lang="pt-BR" sz="4900" dirty="0" smtClean="0">
                <a:solidFill>
                  <a:srgbClr val="FF0000"/>
                </a:solidFill>
              </a:rPr>
              <a:t>   }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rgbClr val="0000FF"/>
                </a:solidFill>
              </a:rPr>
              <a:t>   </a:t>
            </a:r>
            <a:r>
              <a:rPr lang="pt-BR" sz="4900" dirty="0" err="1" smtClean="0">
                <a:solidFill>
                  <a:srgbClr val="0000FF"/>
                </a:solidFill>
              </a:rPr>
              <a:t>public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void</a:t>
            </a:r>
            <a:r>
              <a:rPr lang="pt-BR" sz="4900" dirty="0" smtClean="0">
                <a:solidFill>
                  <a:srgbClr val="0000FF"/>
                </a:solidFill>
              </a:rPr>
              <a:t> </a:t>
            </a:r>
            <a:r>
              <a:rPr lang="pt-BR" sz="4900" dirty="0" err="1" smtClean="0">
                <a:solidFill>
                  <a:srgbClr val="0000FF"/>
                </a:solidFill>
              </a:rPr>
              <a:t>setAltura</a:t>
            </a:r>
            <a:r>
              <a:rPr lang="pt-BR" sz="4900" dirty="0" smtClean="0">
                <a:solidFill>
                  <a:srgbClr val="0000FF"/>
                </a:solidFill>
              </a:rPr>
              <a:t>(</a:t>
            </a:r>
            <a:r>
              <a:rPr lang="pt-BR" sz="4900" dirty="0" err="1" smtClean="0">
                <a:solidFill>
                  <a:srgbClr val="0000FF"/>
                </a:solidFill>
              </a:rPr>
              <a:t>double</a:t>
            </a:r>
            <a:r>
              <a:rPr lang="pt-BR" sz="4900" dirty="0" smtClean="0">
                <a:solidFill>
                  <a:srgbClr val="0000FF"/>
                </a:solidFill>
              </a:rPr>
              <a:t> a)</a:t>
            </a:r>
            <a:br>
              <a:rPr lang="pt-BR" sz="4900" dirty="0" smtClean="0">
                <a:solidFill>
                  <a:srgbClr val="0000FF"/>
                </a:solidFill>
              </a:rPr>
            </a:br>
            <a:r>
              <a:rPr lang="pt-BR" sz="4900" dirty="0" smtClean="0">
                <a:solidFill>
                  <a:srgbClr val="0000FF"/>
                </a:solidFill>
              </a:rPr>
              <a:t>   {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if</a:t>
            </a:r>
            <a:r>
              <a:rPr lang="pt-BR" sz="4900" dirty="0" smtClean="0"/>
              <a:t> (a&gt;0)</a:t>
            </a:r>
            <a:br>
              <a:rPr lang="pt-BR" sz="4900" dirty="0" smtClean="0"/>
            </a:br>
            <a:r>
              <a:rPr lang="pt-BR" sz="4900" dirty="0" smtClean="0"/>
              <a:t>          altura = a;</a:t>
            </a:r>
            <a:br>
              <a:rPr lang="pt-BR" sz="4900" dirty="0" smtClean="0"/>
            </a:br>
            <a:r>
              <a:rPr lang="pt-BR" sz="4900" dirty="0" smtClean="0"/>
              <a:t>      </a:t>
            </a:r>
            <a:r>
              <a:rPr lang="pt-BR" sz="4900" dirty="0" err="1" smtClean="0"/>
              <a:t>else</a:t>
            </a:r>
            <a:r>
              <a:rPr lang="pt-BR" sz="4900" dirty="0" smtClean="0"/>
              <a:t> </a:t>
            </a:r>
            <a:br>
              <a:rPr lang="pt-BR" sz="4900" dirty="0" smtClean="0"/>
            </a:br>
            <a:r>
              <a:rPr lang="pt-BR" sz="4900" dirty="0" smtClean="0"/>
              <a:t>          altura = 0;          </a:t>
            </a:r>
            <a:br>
              <a:rPr lang="pt-BR" sz="4900" dirty="0" smtClean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rgbClr val="0000FF"/>
                </a:solidFill>
              </a:rPr>
              <a:t>   }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 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da Classe </a:t>
            </a:r>
            <a:r>
              <a:rPr lang="pt-BR" dirty="0" err="1" smtClean="0"/>
              <a:t>Retangulo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</a:rPr>
              <a:t>public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double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getAltura</a:t>
            </a:r>
            <a:r>
              <a:rPr lang="pt-BR" dirty="0" smtClean="0">
                <a:solidFill>
                  <a:srgbClr val="0000FF"/>
                </a:solidFill>
              </a:rPr>
              <a:t>()</a:t>
            </a:r>
            <a:br>
              <a:rPr lang="pt-BR" dirty="0" smtClean="0">
                <a:solidFill>
                  <a:srgbClr val="0000FF"/>
                </a:solidFill>
              </a:rPr>
            </a:br>
            <a:r>
              <a:rPr lang="pt-BR" dirty="0" smtClean="0">
                <a:solidFill>
                  <a:srgbClr val="0000FF"/>
                </a:solidFill>
              </a:rPr>
              <a:t>   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altura;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smtClean="0">
                <a:solidFill>
                  <a:srgbClr val="0000FF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>
                <a:solidFill>
                  <a:srgbClr val="FF0000"/>
                </a:solidFill>
              </a:rPr>
              <a:t>public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getArea</a:t>
            </a:r>
            <a:r>
              <a:rPr lang="pt-BR" dirty="0" smtClean="0">
                <a:solidFill>
                  <a:srgbClr val="FF0000"/>
                </a:solidFill>
              </a:rPr>
              <a:t>()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   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base * altura;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smtClean="0">
                <a:solidFill>
                  <a:srgbClr val="FF0000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>
                <a:solidFill>
                  <a:srgbClr val="0000FF"/>
                </a:solidFill>
              </a:rPr>
              <a:t>public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double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getPerimetro</a:t>
            </a:r>
            <a:r>
              <a:rPr lang="pt-BR" dirty="0" smtClean="0">
                <a:solidFill>
                  <a:srgbClr val="0000FF"/>
                </a:solidFill>
              </a:rPr>
              <a:t>()</a:t>
            </a:r>
            <a:br>
              <a:rPr lang="pt-BR" dirty="0" smtClean="0">
                <a:solidFill>
                  <a:srgbClr val="0000FF"/>
                </a:solidFill>
              </a:rPr>
            </a:br>
            <a:r>
              <a:rPr lang="pt-BR" dirty="0" smtClean="0">
                <a:solidFill>
                  <a:srgbClr val="0000FF"/>
                </a:solidFill>
              </a:rPr>
              <a:t>   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</a:t>
            </a:r>
            <a:r>
              <a:rPr lang="pt-BR" dirty="0" err="1" smtClean="0"/>
              <a:t>return</a:t>
            </a:r>
            <a:r>
              <a:rPr lang="pt-BR" dirty="0" smtClean="0"/>
              <a:t> 2*base + 2*altura;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smtClean="0">
                <a:solidFill>
                  <a:srgbClr val="0000FF"/>
                </a:solidFill>
              </a:rPr>
              <a:t>}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}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Programa Aplicativo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  <a:tabLst>
                <a:tab pos="7983538" algn="l"/>
              </a:tabLst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</a:t>
            </a:r>
            <a:r>
              <a:rPr lang="pt-BR" b="1" dirty="0"/>
              <a:t>.util.Scanner;</a:t>
            </a:r>
            <a:br>
              <a:rPr lang="pt-BR" b="1" dirty="0"/>
            </a:br>
            <a:endParaRPr lang="pt-BR" b="1" dirty="0"/>
          </a:p>
          <a:p>
            <a:pPr>
              <a:buNone/>
              <a:tabLst>
                <a:tab pos="7983538" algn="l"/>
              </a:tabLst>
            </a:pP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 err="1" smtClean="0"/>
              <a:t>AplicacaoRetangulo</a:t>
            </a:r>
            <a:endParaRPr lang="pt-BR" b="1" dirty="0" smtClean="0"/>
          </a:p>
          <a:p>
            <a:pPr>
              <a:buNone/>
              <a:tabLst>
                <a:tab pos="7983538" algn="l"/>
              </a:tabLst>
            </a:pPr>
            <a:r>
              <a:rPr lang="pt-BR" b="1" dirty="0" smtClean="0"/>
              <a:t>{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 </a:t>
            </a:r>
            <a:r>
              <a:rPr lang="pt-BR" b="1" dirty="0" err="1"/>
              <a:t>args</a:t>
            </a:r>
            <a:r>
              <a:rPr lang="pt-BR" b="1" dirty="0"/>
              <a:t>[])</a:t>
            </a:r>
            <a:br>
              <a:rPr lang="pt-BR" b="1" dirty="0"/>
            </a:br>
            <a:r>
              <a:rPr lang="pt-BR" b="1" dirty="0"/>
              <a:t>   {</a:t>
            </a:r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>
                <a:solidFill>
                  <a:srgbClr val="C00000"/>
                </a:solidFill>
              </a:rPr>
              <a:t>Retangulo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retang</a:t>
            </a:r>
            <a:r>
              <a:rPr lang="pt-BR" b="1" dirty="0">
                <a:solidFill>
                  <a:srgbClr val="C00000"/>
                </a:solidFill>
              </a:rPr>
              <a:t> = </a:t>
            </a:r>
            <a:r>
              <a:rPr lang="pt-BR" b="1" dirty="0" err="1">
                <a:solidFill>
                  <a:srgbClr val="C00000"/>
                </a:solidFill>
              </a:rPr>
              <a:t>new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Retangulo</a:t>
            </a:r>
            <a:r>
              <a:rPr lang="pt-BR" b="1" dirty="0">
                <a:solidFill>
                  <a:srgbClr val="C00000"/>
                </a:solidFill>
              </a:rPr>
              <a:t>();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     Scanner dado = </a:t>
            </a:r>
            <a:r>
              <a:rPr lang="pt-BR" b="1" dirty="0" err="1"/>
              <a:t>new</a:t>
            </a:r>
            <a:r>
              <a:rPr lang="pt-BR" b="1" dirty="0"/>
              <a:t> Scanner(System.in);</a:t>
            </a:r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/>
              <a:t>double</a:t>
            </a:r>
            <a:r>
              <a:rPr lang="pt-BR" b="1" dirty="0"/>
              <a:t> base, </a:t>
            </a:r>
            <a:r>
              <a:rPr lang="pt-BR" b="1" dirty="0" err="1"/>
              <a:t>alt</a:t>
            </a:r>
            <a:r>
              <a:rPr lang="pt-BR" b="1" dirty="0"/>
              <a:t>;</a:t>
            </a:r>
            <a:br>
              <a:rPr lang="pt-BR" b="1" dirty="0"/>
            </a:br>
            <a:r>
              <a:rPr lang="pt-BR" b="1" dirty="0"/>
              <a:t>      </a:t>
            </a:r>
            <a:br>
              <a:rPr lang="pt-BR" b="1" dirty="0"/>
            </a:br>
            <a:r>
              <a:rPr lang="pt-BR" b="1" dirty="0"/>
              <a:t>      System.</a:t>
            </a:r>
            <a:r>
              <a:rPr lang="pt-BR" b="1" dirty="0" err="1"/>
              <a:t>out.print</a:t>
            </a:r>
            <a:r>
              <a:rPr lang="pt-BR" b="1" dirty="0"/>
              <a:t>("Digite a base:");</a:t>
            </a:r>
            <a:br>
              <a:rPr lang="pt-BR" b="1" dirty="0"/>
            </a:br>
            <a:r>
              <a:rPr lang="pt-BR" b="1" dirty="0"/>
              <a:t>      base = dado.</a:t>
            </a:r>
            <a:r>
              <a:rPr lang="pt-BR" b="1" dirty="0" err="1"/>
              <a:t>nextDouble</a:t>
            </a:r>
            <a:r>
              <a:rPr lang="pt-BR" b="1" dirty="0"/>
              <a:t>();</a:t>
            </a:r>
            <a:br>
              <a:rPr lang="pt-BR" b="1" dirty="0"/>
            </a:br>
            <a:r>
              <a:rPr lang="pt-BR" b="1" dirty="0"/>
              <a:t>      System.</a:t>
            </a:r>
            <a:r>
              <a:rPr lang="pt-BR" b="1" dirty="0" err="1"/>
              <a:t>out.print</a:t>
            </a:r>
            <a:r>
              <a:rPr lang="pt-BR" b="1" dirty="0"/>
              <a:t>("Digite a altura:");</a:t>
            </a:r>
            <a:br>
              <a:rPr lang="pt-BR" b="1" dirty="0"/>
            </a:br>
            <a:r>
              <a:rPr lang="pt-BR" b="1" dirty="0"/>
              <a:t>      </a:t>
            </a:r>
            <a:r>
              <a:rPr lang="pt-BR" b="1" dirty="0" err="1"/>
              <a:t>alt</a:t>
            </a:r>
            <a:r>
              <a:rPr lang="pt-BR" b="1" dirty="0"/>
              <a:t>  = dado.</a:t>
            </a:r>
            <a:r>
              <a:rPr lang="pt-BR" b="1" dirty="0" err="1"/>
              <a:t>nextDouble</a:t>
            </a:r>
            <a:r>
              <a:rPr lang="pt-BR" b="1" dirty="0"/>
              <a:t>();</a:t>
            </a:r>
            <a:br>
              <a:rPr lang="pt-BR" b="1" dirty="0"/>
            </a:br>
            <a:r>
              <a:rPr lang="pt-BR" b="1" dirty="0"/>
              <a:t>      </a:t>
            </a:r>
            <a:br>
              <a:rPr lang="pt-BR" b="1" dirty="0"/>
            </a:b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7983538" algn="l"/>
              </a:tabLst>
            </a:pPr>
            <a:r>
              <a:rPr lang="pt-BR" b="1" dirty="0" smtClean="0"/>
              <a:t> 	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setBase</a:t>
            </a:r>
            <a:r>
              <a:rPr lang="pt-BR" sz="1800" b="1" dirty="0" smtClean="0">
                <a:solidFill>
                  <a:srgbClr val="C00000"/>
                </a:solidFill>
              </a:rPr>
              <a:t>(</a:t>
            </a:r>
            <a:r>
              <a:rPr lang="pt-BR" sz="1800" b="1" dirty="0" smtClean="0"/>
              <a:t>base</a:t>
            </a:r>
            <a:r>
              <a:rPr lang="pt-BR" sz="1800" b="1" dirty="0" smtClean="0">
                <a:solidFill>
                  <a:srgbClr val="C00000"/>
                </a:solidFill>
              </a:rPr>
              <a:t>)</a:t>
            </a:r>
            <a:r>
              <a:rPr lang="pt-BR" sz="1800" b="1" dirty="0" smtClean="0"/>
              <a:t>;</a:t>
            </a:r>
            <a:br>
              <a:rPr lang="pt-BR" sz="1800" b="1" dirty="0" smtClean="0"/>
            </a:br>
            <a:r>
              <a:rPr lang="pt-BR" sz="1800" b="1" dirty="0" smtClean="0"/>
              <a:t> 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setAltura</a:t>
            </a:r>
            <a:r>
              <a:rPr lang="pt-BR" sz="1800" b="1" dirty="0" smtClean="0">
                <a:solidFill>
                  <a:srgbClr val="C00000"/>
                </a:solidFill>
              </a:rPr>
              <a:t>(</a:t>
            </a:r>
            <a:r>
              <a:rPr lang="pt-BR" sz="1800" b="1" dirty="0" err="1" smtClean="0"/>
              <a:t>alt</a:t>
            </a:r>
            <a:r>
              <a:rPr lang="pt-BR" sz="1800" b="1" dirty="0" smtClean="0">
                <a:solidFill>
                  <a:srgbClr val="C00000"/>
                </a:solidFill>
              </a:rPr>
              <a:t>)</a:t>
            </a:r>
            <a:r>
              <a:rPr lang="pt-BR" sz="1800" b="1" dirty="0" smtClean="0"/>
              <a:t>;</a:t>
            </a:r>
            <a:br>
              <a:rPr lang="pt-BR" sz="1800" b="1" dirty="0" smtClean="0"/>
            </a:br>
            <a:r>
              <a:rPr lang="pt-BR" sz="1800" b="1" dirty="0" smtClean="0"/>
              <a:t>      </a:t>
            </a:r>
            <a:br>
              <a:rPr lang="pt-BR" sz="1800" b="1" dirty="0" smtClean="0"/>
            </a:br>
            <a:r>
              <a:rPr lang="pt-BR" sz="1800" b="1" dirty="0" smtClean="0"/>
              <a:t>  System.</a:t>
            </a:r>
            <a:r>
              <a:rPr lang="pt-BR" sz="1800" b="1" dirty="0" err="1" smtClean="0"/>
              <a:t>out.printf</a:t>
            </a:r>
            <a:r>
              <a:rPr lang="pt-BR" sz="1800" b="1" dirty="0" smtClean="0"/>
              <a:t>("\</a:t>
            </a:r>
            <a:r>
              <a:rPr lang="pt-BR" sz="1800" b="1" dirty="0" err="1" smtClean="0"/>
              <a:t>nA</a:t>
            </a:r>
            <a:r>
              <a:rPr lang="pt-BR" sz="1800" b="1" dirty="0" smtClean="0"/>
              <a:t> área do </a:t>
            </a:r>
            <a:r>
              <a:rPr lang="pt-BR" sz="1800" b="1" dirty="0" err="1" smtClean="0"/>
              <a:t>retangulo</a:t>
            </a:r>
            <a:r>
              <a:rPr lang="pt-BR" sz="1800" b="1" dirty="0" smtClean="0"/>
              <a:t>            é %.2f",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getArea</a:t>
            </a:r>
            <a:r>
              <a:rPr lang="pt-BR" sz="1800" b="1" dirty="0" smtClean="0">
                <a:solidFill>
                  <a:srgbClr val="C00000"/>
                </a:solidFill>
              </a:rPr>
              <a:t>()  </a:t>
            </a:r>
            <a:r>
              <a:rPr lang="pt-BR" sz="1800" b="1" dirty="0" smtClean="0"/>
              <a:t>   );</a:t>
            </a:r>
            <a:br>
              <a:rPr lang="pt-BR" sz="1800" b="1" dirty="0" smtClean="0"/>
            </a:br>
            <a:r>
              <a:rPr lang="pt-BR" sz="1800" b="1" dirty="0" smtClean="0"/>
              <a:t>  System.</a:t>
            </a:r>
            <a:r>
              <a:rPr lang="pt-BR" sz="1800" b="1" dirty="0" err="1" smtClean="0"/>
              <a:t>out.printf</a:t>
            </a:r>
            <a:r>
              <a:rPr lang="pt-BR" sz="1800" b="1" dirty="0" smtClean="0"/>
              <a:t>("\</a:t>
            </a:r>
            <a:r>
              <a:rPr lang="pt-BR" sz="1800" b="1" dirty="0" err="1" smtClean="0"/>
              <a:t>nO</a:t>
            </a:r>
            <a:r>
              <a:rPr lang="pt-BR" sz="1800" b="1" dirty="0" smtClean="0"/>
              <a:t> perímetro do </a:t>
            </a:r>
            <a:r>
              <a:rPr lang="pt-BR" sz="1800" b="1" dirty="0" err="1" smtClean="0"/>
              <a:t>retangulo</a:t>
            </a:r>
            <a:r>
              <a:rPr lang="pt-BR" sz="1800" b="1" dirty="0" smtClean="0"/>
              <a:t> é %.2f", </a:t>
            </a:r>
            <a:r>
              <a:rPr lang="pt-BR" sz="1800" b="1" dirty="0" err="1" smtClean="0">
                <a:solidFill>
                  <a:srgbClr val="C00000"/>
                </a:solidFill>
              </a:rPr>
              <a:t>retang</a:t>
            </a:r>
            <a:r>
              <a:rPr lang="pt-BR" sz="1800" b="1" dirty="0" smtClean="0">
                <a:solidFill>
                  <a:srgbClr val="C00000"/>
                </a:solidFill>
              </a:rPr>
              <a:t>.</a:t>
            </a:r>
            <a:r>
              <a:rPr lang="pt-BR" sz="1800" b="1" dirty="0" err="1" smtClean="0">
                <a:solidFill>
                  <a:srgbClr val="C00000"/>
                </a:solidFill>
              </a:rPr>
              <a:t>getPerimetro</a:t>
            </a:r>
            <a:r>
              <a:rPr lang="pt-BR" sz="1800" b="1" dirty="0" smtClean="0">
                <a:solidFill>
                  <a:srgbClr val="C00000"/>
                </a:solidFill>
              </a:rPr>
              <a:t>() </a:t>
            </a:r>
            <a:r>
              <a:rPr lang="pt-BR" sz="1800" b="1" dirty="0" smtClean="0"/>
              <a:t>);</a:t>
            </a:r>
          </a:p>
          <a:p>
            <a:pPr>
              <a:buNone/>
              <a:tabLst>
                <a:tab pos="7983538" algn="l"/>
              </a:tabLst>
            </a:pPr>
            <a:r>
              <a:rPr lang="pt-BR" sz="1800" b="1" dirty="0" smtClean="0"/>
              <a:t>   	}</a:t>
            </a:r>
          </a:p>
          <a:p>
            <a:pPr>
              <a:buNone/>
              <a:tabLst>
                <a:tab pos="7983538" algn="l"/>
              </a:tabLst>
            </a:pPr>
            <a:r>
              <a:rPr lang="pt-BR" sz="1800" b="1" dirty="0" smtClean="0"/>
              <a:t>}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67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Diagrama de Classe</vt:lpstr>
      <vt:lpstr>Classe Retangulo</vt:lpstr>
      <vt:lpstr>Continuação da Classe Retangulo</vt:lpstr>
      <vt:lpstr>Fim da Classe Retangulo</vt:lpstr>
      <vt:lpstr>Programa Aplicativo</vt:lpstr>
      <vt:lpstr>Continuação da Aplicação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 Conta</dc:title>
  <dc:creator>Angela</dc:creator>
  <cp:lastModifiedBy>atomiko</cp:lastModifiedBy>
  <cp:revision>22</cp:revision>
  <dcterms:created xsi:type="dcterms:W3CDTF">2008-09-22T17:58:42Z</dcterms:created>
  <dcterms:modified xsi:type="dcterms:W3CDTF">2011-09-05T23:45:18Z</dcterms:modified>
</cp:coreProperties>
</file>