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6" r:id="rId4"/>
    <p:sldId id="267" r:id="rId5"/>
    <p:sldId id="268" r:id="rId6"/>
    <p:sldId id="270" r:id="rId7"/>
    <p:sldId id="272" r:id="rId8"/>
    <p:sldId id="273" r:id="rId9"/>
    <p:sldId id="274" r:id="rId10"/>
    <p:sldId id="275" r:id="rId11"/>
    <p:sldId id="261" r:id="rId12"/>
    <p:sldId id="262" r:id="rId13"/>
    <p:sldId id="264" r:id="rId14"/>
    <p:sldId id="27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7C42B-B6C9-42CB-9F4C-19B865CA5817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6A544-8891-4744-B2FF-2FB472F53D9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6A544-8891-4744-B2FF-2FB472F53D9E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Explicar</a:t>
            </a:r>
            <a:r>
              <a:rPr lang="pt-BR" baseline="0" dirty="0" smtClean="0"/>
              <a:t> a lei de Ohm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Explicar</a:t>
            </a:r>
            <a:r>
              <a:rPr lang="pt-BR" baseline="0" dirty="0" smtClean="0"/>
              <a:t> divisor de Tensão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Explicar divisor de corrente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6</a:t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Explicar divisor de corrente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7</a:t>
            </a:fld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Leitura de sinais de sensores.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Examples</a:t>
            </a:r>
            <a:r>
              <a:rPr lang="pt-BR" dirty="0" smtClean="0"/>
              <a:t>&gt;</a:t>
            </a:r>
            <a:r>
              <a:rPr lang="pt-BR" dirty="0" err="1" smtClean="0"/>
              <a:t>Basics</a:t>
            </a:r>
            <a:r>
              <a:rPr lang="pt-BR" dirty="0" smtClean="0"/>
              <a:t>&gt;</a:t>
            </a:r>
            <a:r>
              <a:rPr lang="pt-BR" dirty="0" err="1" smtClean="0"/>
              <a:t>ReadAnalogVoltage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Examples</a:t>
            </a:r>
            <a:r>
              <a:rPr lang="pt-BR" dirty="0" smtClean="0"/>
              <a:t>&gt;</a:t>
            </a:r>
            <a:r>
              <a:rPr lang="pt-BR" dirty="0" err="1" smtClean="0"/>
              <a:t>Analog</a:t>
            </a:r>
            <a:r>
              <a:rPr lang="pt-BR" dirty="0" smtClean="0"/>
              <a:t>&gt;</a:t>
            </a:r>
            <a:r>
              <a:rPr lang="pt-BR" dirty="0" err="1" smtClean="0"/>
              <a:t>AnalogInOutSerial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6A2A6-7053-42D9-98EC-443B43B53E2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FC8-54C6-4D8A-941E-C0CAAFBA1851}" type="datetimeFigureOut">
              <a:rPr lang="pt-BR" smtClean="0"/>
              <a:pPr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EA4E-796F-4D7B-8927-652BFAF849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FC8-54C6-4D8A-941E-C0CAAFBA1851}" type="datetimeFigureOut">
              <a:rPr lang="pt-BR" smtClean="0"/>
              <a:pPr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EA4E-796F-4D7B-8927-652BFAF849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FC8-54C6-4D8A-941E-C0CAAFBA1851}" type="datetimeFigureOut">
              <a:rPr lang="pt-BR" smtClean="0"/>
              <a:pPr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EA4E-796F-4D7B-8927-652BFAF849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FC8-54C6-4D8A-941E-C0CAAFBA1851}" type="datetimeFigureOut">
              <a:rPr lang="pt-BR" smtClean="0"/>
              <a:pPr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EA4E-796F-4D7B-8927-652BFAF849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FC8-54C6-4D8A-941E-C0CAAFBA1851}" type="datetimeFigureOut">
              <a:rPr lang="pt-BR" smtClean="0"/>
              <a:pPr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EA4E-796F-4D7B-8927-652BFAF849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FC8-54C6-4D8A-941E-C0CAAFBA1851}" type="datetimeFigureOut">
              <a:rPr lang="pt-BR" smtClean="0"/>
              <a:pPr/>
              <a:t>22/04/2015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EA4E-796F-4D7B-8927-652BFAF849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FC8-54C6-4D8A-941E-C0CAAFBA1851}" type="datetimeFigureOut">
              <a:rPr lang="pt-BR" smtClean="0"/>
              <a:pPr/>
              <a:t>22/04/2015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EA4E-796F-4D7B-8927-652BFAF849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FC8-54C6-4D8A-941E-C0CAAFBA1851}" type="datetimeFigureOut">
              <a:rPr lang="pt-BR" smtClean="0"/>
              <a:pPr/>
              <a:t>22/04/2015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EA4E-796F-4D7B-8927-652BFAF849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FC8-54C6-4D8A-941E-C0CAAFBA1851}" type="datetimeFigureOut">
              <a:rPr lang="pt-BR" smtClean="0"/>
              <a:pPr/>
              <a:t>22/04/2015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EA4E-796F-4D7B-8927-652BFAF849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FC8-54C6-4D8A-941E-C0CAAFBA1851}" type="datetimeFigureOut">
              <a:rPr lang="pt-BR" smtClean="0"/>
              <a:pPr/>
              <a:t>22/04/2015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EA4E-796F-4D7B-8927-652BFAF849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FC8-54C6-4D8A-941E-C0CAAFBA1851}" type="datetimeFigureOut">
              <a:rPr lang="pt-BR" smtClean="0"/>
              <a:pPr/>
              <a:t>22/04/2015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EA4E-796F-4D7B-8927-652BFAF849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BFC8-54C6-4D8A-941E-C0CAAFBA1851}" type="datetimeFigureOut">
              <a:rPr lang="pt-BR" smtClean="0"/>
              <a:pPr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A4E-796F-4D7B-8927-652BFAF849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260649"/>
            <a:ext cx="8820472" cy="9361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Sistemas de entrada e saída 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640960" cy="561662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rgbClr val="2FA19E"/>
                </a:solidFill>
                <a:latin typeface="Times New Roman" pitchFamily="18" charset="0"/>
                <a:cs typeface="Times New Roman" pitchFamily="18" charset="0"/>
              </a:rPr>
              <a:t>Podem </a:t>
            </a:r>
            <a:r>
              <a:rPr lang="pt-BR" sz="2800" dirty="0" smtClean="0">
                <a:solidFill>
                  <a:srgbClr val="2FA19E"/>
                </a:solidFill>
                <a:latin typeface="Times New Roman" pitchFamily="18" charset="0"/>
                <a:cs typeface="Times New Roman" pitchFamily="18" charset="0"/>
              </a:rPr>
              <a:t>ser </a:t>
            </a:r>
            <a:r>
              <a:rPr lang="pt-BR" sz="2800" dirty="0" smtClean="0">
                <a:solidFill>
                  <a:srgbClr val="2FA19E"/>
                </a:solidFill>
                <a:latin typeface="Times New Roman" pitchFamily="18" charset="0"/>
                <a:cs typeface="Times New Roman" pitchFamily="18" charset="0"/>
              </a:rPr>
              <a:t>utilizadas </a:t>
            </a:r>
            <a:r>
              <a:rPr lang="pt-BR" sz="2800" dirty="0" smtClean="0">
                <a:solidFill>
                  <a:srgbClr val="2FA19E"/>
                </a:solidFill>
                <a:latin typeface="Times New Roman" pitchFamily="18" charset="0"/>
                <a:cs typeface="Times New Roman" pitchFamily="18" charset="0"/>
              </a:rPr>
              <a:t>para controle de processos, recebimento de sinais de sensores, transmissão/recepção/tratamento de dados</a:t>
            </a:r>
            <a:r>
              <a:rPr lang="pt-BR" sz="2800" dirty="0" smtClean="0">
                <a:solidFill>
                  <a:srgbClr val="2FA19E"/>
                </a:solidFill>
                <a:latin typeface="Times New Roman" pitchFamily="18" charset="0"/>
                <a:cs typeface="Times New Roman" pitchFamily="18" charset="0"/>
              </a:rPr>
              <a:t>, para conexões </a:t>
            </a:r>
            <a:r>
              <a:rPr lang="pt-BR" sz="2800" dirty="0" smtClean="0">
                <a:solidFill>
                  <a:srgbClr val="2FA19E"/>
                </a:solidFill>
                <a:latin typeface="Times New Roman" pitchFamily="18" charset="0"/>
                <a:cs typeface="Times New Roman" pitchFamily="18" charset="0"/>
              </a:rPr>
              <a:t>entre </a:t>
            </a:r>
            <a:r>
              <a:rPr lang="pt-BR" sz="2800" dirty="0" smtClean="0">
                <a:solidFill>
                  <a:srgbClr val="2FA19E"/>
                </a:solidFill>
                <a:latin typeface="Times New Roman" pitchFamily="18" charset="0"/>
                <a:cs typeface="Times New Roman" pitchFamily="18" charset="0"/>
              </a:rPr>
              <a:t>redes,  </a:t>
            </a:r>
            <a:r>
              <a:rPr lang="pt-BR" sz="2800" dirty="0" smtClean="0">
                <a:solidFill>
                  <a:srgbClr val="2FA19E"/>
                </a:solidFill>
                <a:latin typeface="Times New Roman" pitchFamily="18" charset="0"/>
                <a:cs typeface="Times New Roman" pitchFamily="18" charset="0"/>
              </a:rPr>
              <a:t>entre outras aplicações. O diagrama a seguir exemplifica o modo de operação de um sistema operando com entrada de sensores no controle de </a:t>
            </a:r>
            <a:r>
              <a:rPr lang="pt-BR" sz="2800" dirty="0" smtClean="0">
                <a:solidFill>
                  <a:srgbClr val="2FA19E"/>
                </a:solidFill>
                <a:latin typeface="Times New Roman" pitchFamily="18" charset="0"/>
                <a:cs typeface="Times New Roman" pitchFamily="18" charset="0"/>
              </a:rPr>
              <a:t>saída.</a:t>
            </a:r>
            <a:endParaRPr lang="pt-BR" sz="2800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2214546" y="3953576"/>
            <a:ext cx="4500594" cy="2571768"/>
            <a:chOff x="2214546" y="3857628"/>
            <a:chExt cx="4500594" cy="2571768"/>
          </a:xfrm>
        </p:grpSpPr>
        <p:sp>
          <p:nvSpPr>
            <p:cNvPr id="5" name="Retângulo 4"/>
            <p:cNvSpPr/>
            <p:nvPr/>
          </p:nvSpPr>
          <p:spPr>
            <a:xfrm>
              <a:off x="2214546" y="3857628"/>
              <a:ext cx="1071570" cy="1071570"/>
            </a:xfrm>
            <a:prstGeom prst="rect">
              <a:avLst/>
            </a:prstGeom>
            <a:ln>
              <a:solidFill>
                <a:srgbClr val="26828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298B89"/>
                  </a:solidFill>
                  <a:latin typeface="Times New Roman" pitchFamily="18" charset="0"/>
                  <a:cs typeface="Times New Roman" pitchFamily="18" charset="0"/>
                </a:rPr>
                <a:t>Arduino</a:t>
              </a:r>
              <a:endParaRPr lang="pt-BR" dirty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29058" y="3857628"/>
              <a:ext cx="1071570" cy="1071570"/>
            </a:xfrm>
            <a:prstGeom prst="rect">
              <a:avLst/>
            </a:prstGeom>
            <a:ln>
              <a:solidFill>
                <a:srgbClr val="26828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268280"/>
                  </a:solidFill>
                  <a:latin typeface="Times New Roman" pitchFamily="18" charset="0"/>
                  <a:cs typeface="Times New Roman" pitchFamily="18" charset="0"/>
                </a:rPr>
                <a:t>Drive</a:t>
              </a:r>
              <a:endParaRPr lang="pt-BR" dirty="0">
                <a:solidFill>
                  <a:srgbClr val="2682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643570" y="3857628"/>
              <a:ext cx="1071570" cy="1071570"/>
            </a:xfrm>
            <a:prstGeom prst="rect">
              <a:avLst/>
            </a:prstGeom>
            <a:ln>
              <a:solidFill>
                <a:srgbClr val="26828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2FA19E"/>
                  </a:solidFill>
                  <a:latin typeface="Times New Roman" pitchFamily="18" charset="0"/>
                  <a:cs typeface="Times New Roman" pitchFamily="18" charset="0"/>
                </a:rPr>
                <a:t>Saída</a:t>
              </a:r>
              <a:endParaRPr lang="pt-BR" dirty="0">
                <a:solidFill>
                  <a:srgbClr val="2FA19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214546" y="5357826"/>
              <a:ext cx="1071570" cy="1071570"/>
            </a:xfrm>
            <a:prstGeom prst="rect">
              <a:avLst/>
            </a:prstGeom>
            <a:ln>
              <a:solidFill>
                <a:srgbClr val="26828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298B89"/>
                  </a:solidFill>
                  <a:latin typeface="Times New Roman" pitchFamily="18" charset="0"/>
                  <a:cs typeface="Times New Roman" pitchFamily="18" charset="0"/>
                </a:rPr>
                <a:t>Sensores</a:t>
              </a:r>
              <a:endParaRPr lang="pt-BR" dirty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>
              <a:stCxn id="5" idx="3"/>
              <a:endCxn id="6" idx="1"/>
            </p:cNvCxnSpPr>
            <p:nvPr/>
          </p:nvCxnSpPr>
          <p:spPr>
            <a:xfrm>
              <a:off x="3286116" y="4393413"/>
              <a:ext cx="642942" cy="1588"/>
            </a:xfrm>
            <a:prstGeom prst="straightConnector1">
              <a:avLst/>
            </a:prstGeom>
            <a:ln>
              <a:solidFill>
                <a:srgbClr val="268280"/>
              </a:solidFill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Conector de seta reta 9"/>
            <p:cNvCxnSpPr>
              <a:stCxn id="6" idx="3"/>
              <a:endCxn id="7" idx="1"/>
            </p:cNvCxnSpPr>
            <p:nvPr/>
          </p:nvCxnSpPr>
          <p:spPr>
            <a:xfrm>
              <a:off x="5000628" y="4393413"/>
              <a:ext cx="642942" cy="1588"/>
            </a:xfrm>
            <a:prstGeom prst="straightConnector1">
              <a:avLst/>
            </a:prstGeom>
            <a:ln>
              <a:solidFill>
                <a:srgbClr val="268280"/>
              </a:solidFill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Conector de seta reta 10"/>
            <p:cNvCxnSpPr>
              <a:stCxn id="8" idx="0"/>
              <a:endCxn id="5" idx="2"/>
            </p:cNvCxnSpPr>
            <p:nvPr/>
          </p:nvCxnSpPr>
          <p:spPr>
            <a:xfrm rot="5400000" flipH="1" flipV="1">
              <a:off x="2536017" y="5143512"/>
              <a:ext cx="428628" cy="1588"/>
            </a:xfrm>
            <a:prstGeom prst="straightConnector1">
              <a:avLst/>
            </a:prstGeom>
            <a:ln>
              <a:solidFill>
                <a:srgbClr val="268280"/>
              </a:solidFill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prof.MiltonRocha\Desktop\arduino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43608" cy="1071594"/>
          </a:xfrm>
          <a:prstGeom prst="rect">
            <a:avLst/>
          </a:prstGeom>
          <a:noFill/>
        </p:spPr>
      </p:pic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85720" y="1142984"/>
            <a:ext cx="8643998" cy="52149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void setup() {</a:t>
            </a:r>
          </a:p>
          <a:p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// initialize serial communication at 9600 bits per second:</a:t>
            </a:r>
          </a:p>
          <a:p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Serial.begin</a:t>
            </a:r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(9600);</a:t>
            </a:r>
          </a:p>
          <a:p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000" b="1" dirty="0" smtClean="0">
              <a:solidFill>
                <a:srgbClr val="298B8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// the loop routine runs over and over again forever:</a:t>
            </a:r>
          </a:p>
          <a:p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void loop() {</a:t>
            </a:r>
          </a:p>
          <a:p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// read the input on analog pin 0:</a:t>
            </a:r>
          </a:p>
          <a:p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sensorValue</a:t>
            </a:r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analogRead</a:t>
            </a:r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(A0);</a:t>
            </a:r>
          </a:p>
          <a:p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// Convert the analog reading (which goes from 0 - 1023) to a voltage (0 - 5V):</a:t>
            </a:r>
          </a:p>
          <a:p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float voltage = </a:t>
            </a:r>
            <a:r>
              <a:rPr lang="en-US" sz="200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sensorValue</a:t>
            </a:r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* (5.0 / 1023.0);</a:t>
            </a:r>
          </a:p>
          <a:p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// print out the value you read:</a:t>
            </a:r>
          </a:p>
          <a:p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(voltage);</a:t>
            </a:r>
          </a:p>
          <a:p>
            <a:r>
              <a:rPr lang="en-US" sz="200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pt-BR" sz="2000" dirty="0" smtClean="0">
              <a:solidFill>
                <a:srgbClr val="2FA19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71600" y="0"/>
            <a:ext cx="8172400" cy="1052736"/>
          </a:xfrm>
          <a:prstGeom prst="roundRect">
            <a:avLst/>
          </a:prstGeom>
          <a:solidFill>
            <a:srgbClr val="298B8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Execute  o sketch. O Pino A0 recebe entrada analógica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Interface para medida de temperatura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O que é um conversor A/D?</a:t>
            </a:r>
          </a:p>
          <a:p>
            <a:endParaRPr lang="pt-BR" dirty="0"/>
          </a:p>
          <a:p>
            <a:r>
              <a:rPr lang="pt-BR" dirty="0" smtClean="0"/>
              <a:t>O que é um conversor </a:t>
            </a:r>
            <a:r>
              <a:rPr lang="pt-BR" dirty="0" smtClean="0"/>
              <a:t>D/A?</a:t>
            </a:r>
          </a:p>
          <a:p>
            <a:endParaRPr lang="pt-BR" dirty="0" smtClean="0"/>
          </a:p>
          <a:p>
            <a:r>
              <a:rPr lang="pt-BR" dirty="0" smtClean="0"/>
              <a:t>O que faz a função </a:t>
            </a:r>
            <a:r>
              <a:rPr lang="pt-BR" dirty="0" err="1" smtClean="0"/>
              <a:t>analogRead</a:t>
            </a:r>
            <a:r>
              <a:rPr lang="pt-BR" dirty="0" smtClean="0"/>
              <a:t> na instrução:</a:t>
            </a:r>
          </a:p>
          <a:p>
            <a:pPr>
              <a:buNone/>
            </a:pPr>
            <a:r>
              <a:rPr lang="pt-BR" dirty="0" smtClean="0"/>
              <a:t>          </a:t>
            </a:r>
            <a:r>
              <a:rPr lang="pt-BR" dirty="0" err="1" smtClean="0"/>
              <a:t>valorLido</a:t>
            </a:r>
            <a:r>
              <a:rPr lang="pt-BR" dirty="0" smtClean="0"/>
              <a:t> = </a:t>
            </a:r>
            <a:r>
              <a:rPr lang="pt-BR" dirty="0" err="1" smtClean="0"/>
              <a:t>analogRead</a:t>
            </a:r>
            <a:r>
              <a:rPr lang="pt-BR" dirty="0" smtClean="0"/>
              <a:t>(A0)?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Interface para medida de temperatura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Descreva a função: Serial.</a:t>
            </a:r>
            <a:r>
              <a:rPr lang="pt-BR" dirty="0" err="1" smtClean="0"/>
              <a:t>print</a:t>
            </a:r>
            <a:endParaRPr lang="pt-BR" dirty="0" smtClean="0"/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     (Vide help; </a:t>
            </a:r>
            <a:r>
              <a:rPr lang="pt-BR" dirty="0" err="1"/>
              <a:t>R</a:t>
            </a:r>
            <a:r>
              <a:rPr lang="pt-BR" dirty="0" err="1" smtClean="0"/>
              <a:t>eference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O que faz a instrução: </a:t>
            </a:r>
            <a:endParaRPr lang="pt-BR" dirty="0" smtClean="0"/>
          </a:p>
          <a:p>
            <a:r>
              <a:rPr lang="pt-BR" dirty="0" smtClean="0"/>
              <a:t>Serial.</a:t>
            </a:r>
            <a:r>
              <a:rPr lang="pt-BR" dirty="0" err="1" smtClean="0"/>
              <a:t>print</a:t>
            </a:r>
            <a:r>
              <a:rPr lang="pt-BR" dirty="0" smtClean="0"/>
              <a:t>(“Fatec");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Int</a:t>
            </a:r>
            <a:r>
              <a:rPr lang="pt-BR" dirty="0" smtClean="0"/>
              <a:t>  varia = 10;</a:t>
            </a:r>
            <a:endParaRPr lang="pt-BR" dirty="0" smtClean="0"/>
          </a:p>
          <a:p>
            <a:r>
              <a:rPr lang="pt-BR" dirty="0" smtClean="0"/>
              <a:t>Serial.</a:t>
            </a:r>
            <a:r>
              <a:rPr lang="pt-BR" dirty="0" err="1" smtClean="0"/>
              <a:t>println</a:t>
            </a:r>
            <a:r>
              <a:rPr lang="pt-BR" dirty="0" smtClean="0"/>
              <a:t>(varia); 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funciona </a:t>
            </a:r>
            <a:r>
              <a:rPr lang="pt-BR" dirty="0" smtClean="0"/>
              <a:t>um </a:t>
            </a:r>
            <a:r>
              <a:rPr lang="pt-BR" dirty="0" smtClean="0"/>
              <a:t>sensor de temperatura </a:t>
            </a:r>
            <a:r>
              <a:rPr lang="pt-BR" dirty="0" smtClean="0"/>
              <a:t>(Ex.LM35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O que faz a </a:t>
            </a:r>
            <a:r>
              <a:rPr lang="pt-BR" dirty="0" smtClean="0"/>
              <a:t>instrução: Serial.</a:t>
            </a:r>
            <a:r>
              <a:rPr lang="pt-BR" dirty="0" err="1" smtClean="0"/>
              <a:t>begin</a:t>
            </a:r>
            <a:r>
              <a:rPr lang="pt-BR" dirty="0" smtClean="0"/>
              <a:t>(9600)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prof.MiltonRocha\Desktop\arduino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0"/>
            <a:ext cx="1071594" cy="1071594"/>
          </a:xfrm>
          <a:prstGeom prst="rect">
            <a:avLst/>
          </a:prstGeom>
          <a:noFill/>
        </p:spPr>
      </p:pic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267744" y="214290"/>
            <a:ext cx="4643470" cy="642942"/>
          </a:xfrm>
          <a:prstGeom prst="roundRect">
            <a:avLst/>
          </a:prstGeom>
          <a:solidFill>
            <a:srgbClr val="298B8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Saída PWM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85720" y="1142984"/>
            <a:ext cx="8643998" cy="52149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analogInPin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= A0;  // Analog input pin that the potentiometer is attached to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analogOutPin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= 9; // Analog output pin that the LED is attached to</a:t>
            </a:r>
          </a:p>
          <a:p>
            <a:endParaRPr lang="en-US" sz="1050" b="1" dirty="0" smtClean="0">
              <a:solidFill>
                <a:srgbClr val="298B8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sensorValue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= 0;        // value read from the pot</a:t>
            </a:r>
          </a:p>
          <a:p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outputValue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= 0;        // value output to the PWM (analog out)</a:t>
            </a:r>
          </a:p>
          <a:p>
            <a:endParaRPr lang="en-US" sz="1050" b="1" dirty="0" smtClean="0">
              <a:solidFill>
                <a:srgbClr val="298B8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void setup() {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// initialize serial communications at 9600 bps: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Serial.begin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(9600); 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050" b="1" dirty="0" smtClean="0">
              <a:solidFill>
                <a:srgbClr val="298B8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void loop() {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// read the analog in value: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sensorValue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analogRead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analogInPin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);            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// map it to the range of the analog out: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outputValue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= map(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sensorValue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, 0, 1023, 0, 255);  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// change the analog out value: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analogWrite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analogOutPin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outputValue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);           </a:t>
            </a:r>
          </a:p>
          <a:p>
            <a:endParaRPr lang="en-US" sz="1050" b="1" dirty="0" smtClean="0">
              <a:solidFill>
                <a:srgbClr val="298B8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// print the results to the serial monitor: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Serial.print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("sensor = " );                       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Serial.print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sensorValue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);      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Serial.print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("\t output = ");      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50" b="1" dirty="0" err="1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outputValue</a:t>
            </a:r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);   </a:t>
            </a:r>
          </a:p>
          <a:p>
            <a:endParaRPr lang="en-US" sz="1050" b="1" dirty="0" smtClean="0">
              <a:solidFill>
                <a:srgbClr val="298B8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// wait 2 milliseconds before the next loop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// for the analog-to-digital converter to settle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// after the last reading: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  delay(2);                     </a:t>
            </a:r>
          </a:p>
          <a:p>
            <a:r>
              <a:rPr lang="en-US" sz="1050" b="1" dirty="0" smtClean="0">
                <a:solidFill>
                  <a:srgbClr val="298B89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pt-BR" sz="1050" dirty="0" smtClean="0">
              <a:solidFill>
                <a:srgbClr val="2FA19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de entrada e saída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Sensor – sistema baseado num transdutor recebe dados do exterior;</a:t>
            </a:r>
          </a:p>
          <a:p>
            <a:r>
              <a:rPr lang="pt-BR" dirty="0" smtClean="0"/>
              <a:t>Arduino – realiza tratamento do dado recebido;</a:t>
            </a:r>
          </a:p>
          <a:p>
            <a:r>
              <a:rPr lang="pt-BR" dirty="0" smtClean="0"/>
              <a:t>Drive – hardware que ajusta sinais de controle do Arduino com níveis de potencia e formato de saída adequado ao periférico;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prof.MiltonRocha\Desktop\arduino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0"/>
            <a:ext cx="1071594" cy="1071594"/>
          </a:xfrm>
          <a:prstGeom prst="rect">
            <a:avLst/>
          </a:prstGeom>
          <a:noFill/>
        </p:spPr>
      </p:pic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267744" y="214290"/>
            <a:ext cx="5664692" cy="642942"/>
          </a:xfrm>
          <a:prstGeom prst="roundRect">
            <a:avLst/>
          </a:prstGeom>
          <a:solidFill>
            <a:srgbClr val="298B8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CONCEITOS BÁSICOS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241331"/>
            <a:ext cx="4232518" cy="234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2564904"/>
            <a:ext cx="2562225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3786182" y="5807005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268280"/>
                </a:solidFill>
                <a:latin typeface="Times New Roman" pitchFamily="18" charset="0"/>
                <a:cs typeface="Times New Roman" pitchFamily="18" charset="0"/>
              </a:rPr>
              <a:t>V=R.I</a:t>
            </a:r>
            <a:endParaRPr lang="pt-BR" sz="3600" dirty="0">
              <a:solidFill>
                <a:srgbClr val="2682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Seta em curva para a esquerda 21"/>
          <p:cNvSpPr/>
          <p:nvPr/>
        </p:nvSpPr>
        <p:spPr>
          <a:xfrm rot="10800000">
            <a:off x="3635896" y="3789040"/>
            <a:ext cx="428628" cy="10001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Seta entalhada para a direita 22"/>
          <p:cNvSpPr/>
          <p:nvPr/>
        </p:nvSpPr>
        <p:spPr>
          <a:xfrm>
            <a:off x="2267744" y="2998092"/>
            <a:ext cx="1357322" cy="142876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em curva para a esquerda 23"/>
          <p:cNvSpPr/>
          <p:nvPr/>
        </p:nvSpPr>
        <p:spPr>
          <a:xfrm rot="10800000">
            <a:off x="5508104" y="3645024"/>
            <a:ext cx="428628" cy="10001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Seta entalhada para a direita 24"/>
          <p:cNvSpPr/>
          <p:nvPr/>
        </p:nvSpPr>
        <p:spPr>
          <a:xfrm rot="5400000">
            <a:off x="5941862" y="3571306"/>
            <a:ext cx="535785" cy="107157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214678" y="2500306"/>
            <a:ext cx="5747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5V</a:t>
            </a:r>
            <a:endParaRPr lang="pt-BR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5072066" y="2428868"/>
            <a:ext cx="5747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5V</a:t>
            </a:r>
            <a:endParaRPr lang="pt-BR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339752" y="1671191"/>
            <a:ext cx="12144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pt-BR" sz="2400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</a:t>
            </a:r>
            <a:endParaRPr lang="pt-BR" sz="24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6516216" y="1844824"/>
            <a:ext cx="12144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pt-BR" sz="2400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</a:t>
            </a:r>
            <a:endParaRPr lang="pt-BR" sz="24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39552" y="112474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Circuito Elétrico </a:t>
            </a:r>
            <a:r>
              <a:rPr lang="pt-BR" sz="2800" dirty="0" smtClean="0"/>
              <a:t>– Percurso fechado de corrente elétrica</a:t>
            </a:r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prof.MiltonRocha\Desktop\arduino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0"/>
            <a:ext cx="1071594" cy="1071594"/>
          </a:xfrm>
          <a:prstGeom prst="rect">
            <a:avLst/>
          </a:prstGeom>
          <a:noFill/>
        </p:spPr>
      </p:pic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rgbClr val="298B8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CONCEITO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1285860"/>
            <a:ext cx="2852745" cy="499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5572132" y="3214686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268280"/>
                </a:solidFill>
                <a:latin typeface="Times New Roman" pitchFamily="18" charset="0"/>
                <a:cs typeface="Times New Roman" pitchFamily="18" charset="0"/>
              </a:rPr>
              <a:t>V1=R1.V/(R1+R2)</a:t>
            </a:r>
            <a:endParaRPr lang="pt-BR" sz="2400" dirty="0">
              <a:solidFill>
                <a:srgbClr val="2682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572132" y="3714752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268280"/>
                </a:solidFill>
                <a:latin typeface="Times New Roman" pitchFamily="18" charset="0"/>
                <a:cs typeface="Times New Roman" pitchFamily="18" charset="0"/>
              </a:rPr>
              <a:t>V2=R2.V/(R1+R2)</a:t>
            </a:r>
            <a:endParaRPr lang="pt-BR" sz="2400" dirty="0">
              <a:solidFill>
                <a:srgbClr val="2682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1643050"/>
            <a:ext cx="1118324" cy="44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eta em curva para a esquerda 10"/>
          <p:cNvSpPr/>
          <p:nvPr/>
        </p:nvSpPr>
        <p:spPr>
          <a:xfrm rot="10800000">
            <a:off x="1142976" y="2500306"/>
            <a:ext cx="428628" cy="10001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57158" y="2786058"/>
            <a:ext cx="8605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2,5V</a:t>
            </a:r>
            <a:endParaRPr lang="pt-BR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eta em curva para a esquerda 14"/>
          <p:cNvSpPr/>
          <p:nvPr/>
        </p:nvSpPr>
        <p:spPr>
          <a:xfrm rot="10800000">
            <a:off x="1142976" y="4214818"/>
            <a:ext cx="428628" cy="10001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57158" y="4500570"/>
            <a:ext cx="8605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2,5V</a:t>
            </a:r>
            <a:endParaRPr lang="pt-BR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eta em curva para a esquerda 17"/>
          <p:cNvSpPr/>
          <p:nvPr/>
        </p:nvSpPr>
        <p:spPr>
          <a:xfrm rot="10800000">
            <a:off x="3786182" y="2571744"/>
            <a:ext cx="428628" cy="10001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786050" y="2857496"/>
            <a:ext cx="1074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1,25V</a:t>
            </a:r>
            <a:endParaRPr lang="pt-BR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Seta em curva para a esquerda 19"/>
          <p:cNvSpPr/>
          <p:nvPr/>
        </p:nvSpPr>
        <p:spPr>
          <a:xfrm rot="10800000">
            <a:off x="3786182" y="4143380"/>
            <a:ext cx="428628" cy="10001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786050" y="4429132"/>
            <a:ext cx="1074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3,75V</a:t>
            </a:r>
            <a:endParaRPr lang="pt-BR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Seta entalhada para a direita 21"/>
          <p:cNvSpPr/>
          <p:nvPr/>
        </p:nvSpPr>
        <p:spPr>
          <a:xfrm rot="5400000">
            <a:off x="1785918" y="2214554"/>
            <a:ext cx="535785" cy="107157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2143108" y="2000240"/>
            <a:ext cx="12144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0,5 </a:t>
            </a:r>
            <a:r>
              <a:rPr lang="pt-BR" sz="2400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</a:t>
            </a:r>
            <a:endParaRPr lang="pt-BR" sz="24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Seta entalhada para a direita 23"/>
          <p:cNvSpPr/>
          <p:nvPr/>
        </p:nvSpPr>
        <p:spPr>
          <a:xfrm rot="5400000">
            <a:off x="4286248" y="2285992"/>
            <a:ext cx="535785" cy="107157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643438" y="2071678"/>
            <a:ext cx="12144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0,25</a:t>
            </a:r>
            <a:r>
              <a:rPr lang="pt-BR" sz="2400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</a:t>
            </a:r>
            <a:endParaRPr lang="pt-BR" sz="24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19672" y="1196752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Lei de OHM -  Divisor de Tensão</a:t>
            </a:r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5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prof.MiltonRocha\Desktop\arduino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0"/>
            <a:ext cx="1071594" cy="1071594"/>
          </a:xfrm>
          <a:prstGeom prst="rect">
            <a:avLst/>
          </a:prstGeom>
          <a:noFill/>
        </p:spPr>
      </p:pic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rgbClr val="298B8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CONCEITO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29256" y="2214554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268280"/>
                </a:solidFill>
                <a:latin typeface="Times New Roman" pitchFamily="18" charset="0"/>
                <a:cs typeface="Times New Roman" pitchFamily="18" charset="0"/>
              </a:rPr>
              <a:t>I1=V/R1</a:t>
            </a:r>
            <a:endParaRPr lang="pt-BR" sz="2400" dirty="0">
              <a:solidFill>
                <a:srgbClr val="2682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500694" y="3214686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268280"/>
                </a:solidFill>
                <a:latin typeface="Times New Roman" pitchFamily="18" charset="0"/>
                <a:cs typeface="Times New Roman" pitchFamily="18" charset="0"/>
              </a:rPr>
              <a:t>I2=V/R2</a:t>
            </a:r>
            <a:endParaRPr lang="pt-BR" sz="2400" dirty="0">
              <a:solidFill>
                <a:srgbClr val="2682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1214422"/>
            <a:ext cx="28479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eta em curva para a esquerda 10"/>
          <p:cNvSpPr/>
          <p:nvPr/>
        </p:nvSpPr>
        <p:spPr>
          <a:xfrm rot="10800000">
            <a:off x="857224" y="3071810"/>
            <a:ext cx="428628" cy="10001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14282" y="3357562"/>
            <a:ext cx="5747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5V</a:t>
            </a:r>
            <a:endParaRPr lang="pt-BR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eta em curva para a esquerda 12"/>
          <p:cNvSpPr/>
          <p:nvPr/>
        </p:nvSpPr>
        <p:spPr>
          <a:xfrm rot="10800000" flipH="1">
            <a:off x="3643306" y="3143248"/>
            <a:ext cx="428628" cy="10001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143372" y="3429000"/>
            <a:ext cx="5747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5V</a:t>
            </a:r>
            <a:endParaRPr lang="pt-BR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eta entalhada para a direita 14"/>
          <p:cNvSpPr/>
          <p:nvPr/>
        </p:nvSpPr>
        <p:spPr>
          <a:xfrm rot="5400000">
            <a:off x="3000364" y="2786058"/>
            <a:ext cx="535785" cy="107157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357554" y="2571744"/>
            <a:ext cx="12144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pt-BR" sz="2400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</a:t>
            </a:r>
            <a:endParaRPr lang="pt-BR" sz="24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Seta entalhada para a direita 16"/>
          <p:cNvSpPr/>
          <p:nvPr/>
        </p:nvSpPr>
        <p:spPr>
          <a:xfrm rot="5400000">
            <a:off x="857224" y="4357694"/>
            <a:ext cx="535785" cy="107157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-285784" y="4286256"/>
            <a:ext cx="12144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pt-BR" sz="2400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</a:t>
            </a:r>
            <a:endParaRPr lang="pt-BR" sz="24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Seta entalhada para a direita 18"/>
          <p:cNvSpPr/>
          <p:nvPr/>
        </p:nvSpPr>
        <p:spPr>
          <a:xfrm rot="5400000">
            <a:off x="1500166" y="2071678"/>
            <a:ext cx="535785" cy="107157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857356" y="1857364"/>
            <a:ext cx="12144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pt-BR" sz="2400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</a:t>
            </a:r>
            <a:endParaRPr lang="pt-BR" sz="24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771800" y="1196752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Divisor de corrente</a:t>
            </a:r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prof.MiltonRocha\Desktop\arduino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0"/>
            <a:ext cx="1071594" cy="1071594"/>
          </a:xfrm>
          <a:prstGeom prst="rect">
            <a:avLst/>
          </a:prstGeom>
          <a:noFill/>
        </p:spPr>
      </p:pic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rgbClr val="298B8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CONCEITO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000100" y="1714488"/>
            <a:ext cx="2857520" cy="428628"/>
          </a:xfrm>
          <a:prstGeom prst="roundRect">
            <a:avLst/>
          </a:prstGeom>
          <a:solidFill>
            <a:srgbClr val="298B8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DIGITAL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214942" y="1785926"/>
            <a:ext cx="2857520" cy="428628"/>
          </a:xfrm>
          <a:prstGeom prst="roundRect">
            <a:avLst/>
          </a:prstGeom>
          <a:solidFill>
            <a:srgbClr val="298B8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Analógico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14282" y="2571744"/>
            <a:ext cx="4214842" cy="32147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 smtClean="0">
                <a:solidFill>
                  <a:srgbClr val="268280"/>
                </a:solidFill>
                <a:latin typeface="Times New Roman" pitchFamily="18" charset="0"/>
                <a:cs typeface="Times New Roman" pitchFamily="18" charset="0"/>
              </a:rPr>
              <a:t>1: 5V</a:t>
            </a:r>
          </a:p>
          <a:p>
            <a:pPr algn="ctr"/>
            <a:r>
              <a:rPr lang="pt-BR" sz="4400" dirty="0" smtClean="0">
                <a:solidFill>
                  <a:srgbClr val="268280"/>
                </a:solidFill>
                <a:latin typeface="Times New Roman" pitchFamily="18" charset="0"/>
                <a:cs typeface="Times New Roman" pitchFamily="18" charset="0"/>
              </a:rPr>
              <a:t>0: ~0V</a:t>
            </a:r>
          </a:p>
          <a:p>
            <a:pPr algn="ctr"/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4643438" y="2500306"/>
            <a:ext cx="4214842" cy="32147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 smtClean="0">
                <a:solidFill>
                  <a:srgbClr val="268280"/>
                </a:solidFill>
                <a:latin typeface="Times New Roman" pitchFamily="18" charset="0"/>
                <a:cs typeface="Times New Roman" pitchFamily="18" charset="0"/>
              </a:rPr>
              <a:t>0 a 5V</a:t>
            </a:r>
          </a:p>
          <a:p>
            <a:pPr algn="ctr"/>
            <a:r>
              <a:rPr lang="pt-BR" sz="2800" dirty="0" smtClean="0">
                <a:solidFill>
                  <a:srgbClr val="268280"/>
                </a:solidFill>
                <a:latin typeface="Times New Roman" pitchFamily="18" charset="0"/>
                <a:cs typeface="Times New Roman" pitchFamily="18" charset="0"/>
              </a:rPr>
              <a:t>0,1V	2,0V	3,0V	4,5V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prof.MiltonRocha\Desktop\arduino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0"/>
            <a:ext cx="1071594" cy="1071594"/>
          </a:xfrm>
          <a:prstGeom prst="rect">
            <a:avLst/>
          </a:prstGeom>
          <a:noFill/>
        </p:spPr>
      </p:pic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187624" y="214290"/>
            <a:ext cx="7776864" cy="642942"/>
          </a:xfrm>
          <a:prstGeom prst="roundRect">
            <a:avLst/>
          </a:prstGeom>
          <a:solidFill>
            <a:srgbClr val="298B8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Leitura de sinal analógico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1214422"/>
            <a:ext cx="7893847" cy="485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prof.MiltonRocha\Desktop\arduino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0"/>
            <a:ext cx="1071594" cy="1071594"/>
          </a:xfrm>
          <a:prstGeom prst="rect">
            <a:avLst/>
          </a:prstGeom>
          <a:noFill/>
        </p:spPr>
      </p:pic>
      <p:sp>
        <p:nvSpPr>
          <p:cNvPr id="2050" name="AutoShape 2" descr="http://arduino.cc/en/uploads/Main/ArduinoUno_R3_Front_450p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928926" y="214290"/>
            <a:ext cx="4643470" cy="642942"/>
          </a:xfrm>
          <a:prstGeom prst="roundRect">
            <a:avLst/>
          </a:prstGeom>
          <a:solidFill>
            <a:srgbClr val="298B8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Conversão A/D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857250" y="1071563"/>
          <a:ext cx="7783513" cy="5500687"/>
        </p:xfrm>
        <a:graphic>
          <a:graphicData uri="http://schemas.openxmlformats.org/presentationml/2006/ole">
            <p:oleObj spid="_x0000_s1026" name="Graph" r:id="rId5" imgW="4276800" imgH="302328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593</Words>
  <Application>Microsoft Office PowerPoint</Application>
  <PresentationFormat>Apresentação na tela (4:3)</PresentationFormat>
  <Paragraphs>132</Paragraphs>
  <Slides>14</Slides>
  <Notes>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Tema do Office</vt:lpstr>
      <vt:lpstr>Graph</vt:lpstr>
      <vt:lpstr>Sistemas de entrada e saída </vt:lpstr>
      <vt:lpstr>Sistemas de entrada e saída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Interface para medida de temperatura</vt:lpstr>
      <vt:lpstr>Interface para medida de temperatura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para medida de temperatura</dc:title>
  <dc:creator>Rafael</dc:creator>
  <cp:lastModifiedBy>Rafael</cp:lastModifiedBy>
  <cp:revision>7</cp:revision>
  <dcterms:created xsi:type="dcterms:W3CDTF">2014-09-24T13:03:54Z</dcterms:created>
  <dcterms:modified xsi:type="dcterms:W3CDTF">2015-04-22T21:40:36Z</dcterms:modified>
</cp:coreProperties>
</file>