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8" r:id="rId2"/>
    <p:sldId id="276" r:id="rId3"/>
    <p:sldId id="262" r:id="rId4"/>
    <p:sldId id="264" r:id="rId5"/>
    <p:sldId id="267" r:id="rId6"/>
    <p:sldId id="288" r:id="rId7"/>
    <p:sldId id="289" r:id="rId8"/>
    <p:sldId id="290" r:id="rId9"/>
    <p:sldId id="291" r:id="rId10"/>
    <p:sldId id="292" r:id="rId11"/>
    <p:sldId id="293" r:id="rId12"/>
    <p:sldId id="301" r:id="rId13"/>
    <p:sldId id="302" r:id="rId14"/>
    <p:sldId id="303" r:id="rId15"/>
    <p:sldId id="304" r:id="rId16"/>
    <p:sldId id="305" r:id="rId17"/>
    <p:sldId id="306" r:id="rId18"/>
    <p:sldId id="309" r:id="rId19"/>
    <p:sldId id="310" r:id="rId20"/>
    <p:sldId id="311" r:id="rId21"/>
    <p:sldId id="294" r:id="rId22"/>
    <p:sldId id="295" r:id="rId23"/>
    <p:sldId id="297" r:id="rId24"/>
    <p:sldId id="314" r:id="rId25"/>
    <p:sldId id="312" r:id="rId26"/>
    <p:sldId id="298" r:id="rId27"/>
    <p:sldId id="313" r:id="rId28"/>
    <p:sldId id="278" r:id="rId29"/>
    <p:sldId id="299" r:id="rId30"/>
    <p:sldId id="315" r:id="rId31"/>
    <p:sldId id="300" r:id="rId32"/>
    <p:sldId id="316" r:id="rId33"/>
    <p:sldId id="263" r:id="rId34"/>
    <p:sldId id="287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90B19"/>
    <a:srgbClr val="0F122B"/>
    <a:srgbClr val="15163F"/>
    <a:srgbClr val="2FA19E"/>
    <a:srgbClr val="268280"/>
    <a:srgbClr val="298B8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6" autoAdjust="0"/>
    <p:restoredTop sz="94660"/>
  </p:normalViewPr>
  <p:slideViewPr>
    <p:cSldViewPr>
      <p:cViewPr varScale="1">
        <p:scale>
          <a:sx n="64" d="100"/>
          <a:sy n="6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940"/>
    </p:cViewPr>
  </p:sorterViewPr>
  <p:notesViewPr>
    <p:cSldViewPr>
      <p:cViewPr varScale="1">
        <p:scale>
          <a:sx n="55" d="100"/>
          <a:sy n="55" d="100"/>
        </p:scale>
        <p:origin x="-187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8CE4D-C4EF-4A41-A718-3CDAFC528929}" type="datetimeFigureOut">
              <a:rPr lang="pt-BR" smtClean="0"/>
              <a:pPr/>
              <a:t>29/04/2015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B1197-358E-4E33-8A0B-C6B3B1470A2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76071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333ED-FE93-41FE-9F2A-0632BE11574D}" type="datetimeFigureOut">
              <a:rPr lang="pt-BR" smtClean="0"/>
              <a:pPr/>
              <a:t>29/04/2015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6A2A6-7053-42D9-98EC-443B43B53E2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15450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6A2A6-7053-42D9-98EC-443B43B53E20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287935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6A2A6-7053-42D9-98EC-443B43B53E20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78202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6A2A6-7053-42D9-98EC-443B43B53E20}" type="slidenum">
              <a:rPr lang="pt-BR" smtClean="0"/>
              <a:pPr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993066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6A2A6-7053-42D9-98EC-443B43B53E20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736753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6A2A6-7053-42D9-98EC-443B43B53E20}" type="slidenum">
              <a:rPr lang="pt-BR" smtClean="0"/>
              <a:pPr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023355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6A2A6-7053-42D9-98EC-443B43B53E20}" type="slidenum">
              <a:rPr lang="pt-BR" smtClean="0"/>
              <a:pPr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16486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6A2A6-7053-42D9-98EC-443B43B53E20}" type="slidenum">
              <a:rPr lang="pt-BR" smtClean="0"/>
              <a:pPr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28389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Leitura de sinais de sensores.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6A2A6-7053-42D9-98EC-443B43B53E20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13503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6A2A6-7053-42D9-98EC-443B43B53E20}" type="slidenum">
              <a:rPr lang="pt-BR" smtClean="0"/>
              <a:pPr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023929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6A2A6-7053-42D9-98EC-443B43B53E20}" type="slidenum">
              <a:rPr lang="pt-BR" smtClean="0"/>
              <a:pPr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822412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6A2A6-7053-42D9-98EC-443B43B53E20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78224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6A2A6-7053-42D9-98EC-443B43B53E20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12647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6A2A6-7053-42D9-98EC-443B43B53E20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534243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6A2A6-7053-42D9-98EC-443B43B53E20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19670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6A2A6-7053-42D9-98EC-443B43B53E20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524835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6A2A6-7053-42D9-98EC-443B43B53E20}" type="slidenum">
              <a:rPr lang="pt-BR" smtClean="0"/>
              <a:pPr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894718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6A2A6-7053-42D9-98EC-443B43B53E20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805060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6A2A6-7053-42D9-98EC-443B43B53E20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93489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601B-7CF3-4651-A72E-F9C6E6DC028B}" type="datetimeFigureOut">
              <a:rPr lang="pt-BR" smtClean="0"/>
              <a:pPr/>
              <a:t>29/04/2015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4936-F68C-4968-B3D8-B045E09ED683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601B-7CF3-4651-A72E-F9C6E6DC028B}" type="datetimeFigureOut">
              <a:rPr lang="pt-BR" smtClean="0"/>
              <a:pPr/>
              <a:t>29/04/2015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4936-F68C-4968-B3D8-B045E09ED683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601B-7CF3-4651-A72E-F9C6E6DC028B}" type="datetimeFigureOut">
              <a:rPr lang="pt-BR" smtClean="0"/>
              <a:pPr/>
              <a:t>29/04/2015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4936-F68C-4968-B3D8-B045E09ED683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601B-7CF3-4651-A72E-F9C6E6DC028B}" type="datetimeFigureOut">
              <a:rPr lang="pt-BR" smtClean="0"/>
              <a:pPr/>
              <a:t>29/04/2015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4936-F68C-4968-B3D8-B045E09ED683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601B-7CF3-4651-A72E-F9C6E6DC028B}" type="datetimeFigureOut">
              <a:rPr lang="pt-BR" smtClean="0"/>
              <a:pPr/>
              <a:t>29/04/2015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4936-F68C-4968-B3D8-B045E09ED683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601B-7CF3-4651-A72E-F9C6E6DC028B}" type="datetimeFigureOut">
              <a:rPr lang="pt-BR" smtClean="0"/>
              <a:pPr/>
              <a:t>29/04/2015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4936-F68C-4968-B3D8-B045E09ED683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601B-7CF3-4651-A72E-F9C6E6DC028B}" type="datetimeFigureOut">
              <a:rPr lang="pt-BR" smtClean="0"/>
              <a:pPr/>
              <a:t>29/04/2015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4936-F68C-4968-B3D8-B045E09ED683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601B-7CF3-4651-A72E-F9C6E6DC028B}" type="datetimeFigureOut">
              <a:rPr lang="pt-BR" smtClean="0"/>
              <a:pPr/>
              <a:t>29/04/2015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4936-F68C-4968-B3D8-B045E09ED683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601B-7CF3-4651-A72E-F9C6E6DC028B}" type="datetimeFigureOut">
              <a:rPr lang="pt-BR" smtClean="0"/>
              <a:pPr/>
              <a:t>29/04/2015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4936-F68C-4968-B3D8-B045E09ED683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601B-7CF3-4651-A72E-F9C6E6DC028B}" type="datetimeFigureOut">
              <a:rPr lang="pt-BR" smtClean="0"/>
              <a:pPr/>
              <a:t>29/04/2015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4936-F68C-4968-B3D8-B045E09ED683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601B-7CF3-4651-A72E-F9C6E6DC028B}" type="datetimeFigureOut">
              <a:rPr lang="pt-BR" smtClean="0"/>
              <a:pPr/>
              <a:t>29/04/2015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4936-F68C-4968-B3D8-B045E09ED683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A601B-7CF3-4651-A72E-F9C6E6DC028B}" type="datetimeFigureOut">
              <a:rPr lang="pt-BR" smtClean="0"/>
              <a:pPr/>
              <a:t>29/04/2015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74936-F68C-4968-B3D8-B045E09ED683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3000364" y="1285860"/>
            <a:ext cx="4643470" cy="642942"/>
          </a:xfrm>
          <a:prstGeom prst="roundRect">
            <a:avLst/>
          </a:prstGeom>
          <a:solidFill>
            <a:srgbClr val="090B19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PROCESSING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85720" y="2143116"/>
            <a:ext cx="8643998" cy="3286148"/>
          </a:xfrm>
          <a:prstGeom prst="roundRect">
            <a:avLst/>
          </a:prstGeom>
          <a:ln>
            <a:solidFill>
              <a:srgbClr val="090B1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Interface Gráfica</a:t>
            </a:r>
            <a:endParaRPr lang="pt-BR" sz="6000" dirty="0" smtClean="0">
              <a:solidFill>
                <a:srgbClr val="090B1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prof.MiltonRocha\Desktop\logo-fatecs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219450" cy="1057275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428596" y="5572140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90B19"/>
                </a:solidFill>
              </a:rPr>
              <a:t>Professor : 	Dr. Milton </a:t>
            </a:r>
            <a:r>
              <a:rPr lang="pt-BR" dirty="0" smtClean="0">
                <a:solidFill>
                  <a:srgbClr val="090B19"/>
                </a:solidFill>
              </a:rPr>
              <a:t>Rocha</a:t>
            </a:r>
            <a:endParaRPr lang="pt-BR" dirty="0" smtClean="0">
              <a:solidFill>
                <a:srgbClr val="090B19"/>
              </a:solidFill>
            </a:endParaRPr>
          </a:p>
        </p:txBody>
      </p:sp>
      <p:sp>
        <p:nvSpPr>
          <p:cNvPr id="68610" name="AutoShape 2" descr="http://upload.wikimedia.org/wikipedia/commons/thumb/5/59/Processing_Logo_Clipped.svg/2000px-Processing_Logo_Clipped.sv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8612" name="AutoShape 4" descr="http://upload.wikimedia.org/wikipedia/commons/thumb/5/59/Processing_Logo_Clipped.svg/2000px-Processing_Logo_Clipped.sv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8613" name="Picture 5" descr="C:\Users\prof.MiltonRocha\Desktop\2000px-Processing_Logo_Clippe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1142984"/>
            <a:ext cx="857232" cy="857232"/>
          </a:xfrm>
          <a:prstGeom prst="rect">
            <a:avLst/>
          </a:prstGeom>
          <a:noFill/>
        </p:spPr>
      </p:pic>
      <p:sp>
        <p:nvSpPr>
          <p:cNvPr id="65538" name="AutoShape 2" descr="http://dextro.org/hhhh/h001/k364p_co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2928926" y="214290"/>
            <a:ext cx="4643470" cy="642942"/>
          </a:xfrm>
          <a:prstGeom prst="roundRect">
            <a:avLst/>
          </a:prstGeom>
          <a:solidFill>
            <a:schemeClr val="tx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err="1" smtClean="0"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(x1,y1,x2,y2)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0" name="AutoShape 2" descr="http://arduino.cc/en/uploads/Main/ArduinoUno_R3_Front_450px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7" name="Picture 5" descr="C:\Users\prof.MiltonRocha\Desktop\2000px-Processing_Logo_Clippe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142852"/>
            <a:ext cx="857232" cy="857232"/>
          </a:xfrm>
          <a:prstGeom prst="rect">
            <a:avLst/>
          </a:prstGeom>
          <a:noFill/>
        </p:spPr>
      </p:pic>
      <p:sp>
        <p:nvSpPr>
          <p:cNvPr id="8" name="CaixaDeTexto 7"/>
          <p:cNvSpPr txBox="1"/>
          <p:nvPr/>
        </p:nvSpPr>
        <p:spPr>
          <a:xfrm>
            <a:off x="714348" y="114298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size</a:t>
            </a:r>
            <a:r>
              <a:rPr lang="pt-BR" dirty="0" smtClean="0"/>
              <a:t>(400,200);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1785918" y="2428868"/>
            <a:ext cx="6429420" cy="3214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 rot="5400000">
            <a:off x="2822166" y="3464322"/>
            <a:ext cx="2071702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785918" y="4714884"/>
            <a:ext cx="200026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3143240" y="285749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150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357422" y="492919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100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14348" y="1500174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line</a:t>
            </a:r>
            <a:r>
              <a:rPr lang="pt-BR" dirty="0" smtClean="0"/>
              <a:t>(100,150,</a:t>
            </a:r>
            <a:r>
              <a:rPr lang="pt-BR" dirty="0" smtClean="0">
                <a:solidFill>
                  <a:srgbClr val="FF0000"/>
                </a:solidFill>
              </a:rPr>
              <a:t>300</a:t>
            </a:r>
            <a:r>
              <a:rPr lang="pt-BR" dirty="0" smtClean="0"/>
              <a:t>,</a:t>
            </a:r>
            <a:r>
              <a:rPr lang="pt-BR" dirty="0" smtClean="0">
                <a:solidFill>
                  <a:srgbClr val="FF0000"/>
                </a:solidFill>
              </a:rPr>
              <a:t>75</a:t>
            </a:r>
            <a:r>
              <a:rPr lang="pt-BR" dirty="0" smtClean="0"/>
              <a:t>);</a:t>
            </a:r>
            <a:endParaRPr lang="pt-BR" dirty="0"/>
          </a:p>
        </p:txBody>
      </p:sp>
      <p:cxnSp>
        <p:nvCxnSpPr>
          <p:cNvPr id="22" name="Conector reto 21"/>
          <p:cNvCxnSpPr/>
          <p:nvPr/>
        </p:nvCxnSpPr>
        <p:spPr>
          <a:xfrm flipV="1">
            <a:off x="3929058" y="3357562"/>
            <a:ext cx="2571768" cy="1285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785918" y="3286124"/>
            <a:ext cx="464347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4071934" y="292893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300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 rot="5400000">
            <a:off x="6072595" y="2857099"/>
            <a:ext cx="857256" cy="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6643702" y="264318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75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  <p:bldP spid="17" grpId="0"/>
      <p:bldP spid="11" grpId="0"/>
      <p:bldP spid="26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214414" y="214290"/>
            <a:ext cx="7715304" cy="642942"/>
          </a:xfrm>
          <a:prstGeom prst="roundRect">
            <a:avLst/>
          </a:prstGeom>
          <a:solidFill>
            <a:schemeClr val="tx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err="1" smtClean="0">
                <a:latin typeface="Times New Roman" pitchFamily="18" charset="0"/>
                <a:cs typeface="Times New Roman" pitchFamily="18" charset="0"/>
              </a:rPr>
              <a:t>triangle</a:t>
            </a: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(x1,y1,x2,y2,x3,y3)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0" name="AutoShape 2" descr="http://arduino.cc/en/uploads/Main/ArduinoUno_R3_Front_450px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7" name="Picture 5" descr="C:\Users\prof.MiltonRocha\Desktop\2000px-Processing_Logo_Clippe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42852"/>
            <a:ext cx="857232" cy="857232"/>
          </a:xfrm>
          <a:prstGeom prst="rect">
            <a:avLst/>
          </a:prstGeom>
          <a:noFill/>
        </p:spPr>
      </p:pic>
      <p:sp>
        <p:nvSpPr>
          <p:cNvPr id="8" name="CaixaDeTexto 7"/>
          <p:cNvSpPr txBox="1"/>
          <p:nvPr/>
        </p:nvSpPr>
        <p:spPr>
          <a:xfrm>
            <a:off x="714348" y="114298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size</a:t>
            </a:r>
            <a:r>
              <a:rPr lang="pt-BR" dirty="0" smtClean="0"/>
              <a:t>(400,200);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1785918" y="2428868"/>
            <a:ext cx="6429420" cy="3214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 rot="5400000">
            <a:off x="2357819" y="2785661"/>
            <a:ext cx="714380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785918" y="321468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2714612" y="264318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50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071670" y="335756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50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14348" y="1500174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triangle</a:t>
            </a:r>
            <a:r>
              <a:rPr lang="pt-BR" dirty="0" smtClean="0"/>
              <a:t>(50,50,</a:t>
            </a:r>
            <a:r>
              <a:rPr lang="pt-BR" dirty="0" smtClean="0">
                <a:solidFill>
                  <a:srgbClr val="FF0000"/>
                </a:solidFill>
              </a:rPr>
              <a:t>50</a:t>
            </a:r>
            <a:r>
              <a:rPr lang="pt-BR" dirty="0" smtClean="0"/>
              <a:t>,</a:t>
            </a:r>
            <a:r>
              <a:rPr lang="pt-BR" dirty="0" smtClean="0">
                <a:solidFill>
                  <a:srgbClr val="FF0000"/>
                </a:solidFill>
              </a:rPr>
              <a:t>150</a:t>
            </a:r>
            <a:r>
              <a:rPr lang="pt-BR" dirty="0" smtClean="0"/>
              <a:t>,</a:t>
            </a:r>
            <a:r>
              <a:rPr lang="pt-BR" dirty="0" smtClean="0">
                <a:solidFill>
                  <a:srgbClr val="00B050"/>
                </a:solidFill>
              </a:rPr>
              <a:t>150</a:t>
            </a:r>
            <a:r>
              <a:rPr lang="pt-BR" dirty="0" smtClean="0"/>
              <a:t>,</a:t>
            </a:r>
            <a:r>
              <a:rPr lang="pt-BR" dirty="0" smtClean="0">
                <a:solidFill>
                  <a:srgbClr val="00B050"/>
                </a:solidFill>
              </a:rPr>
              <a:t>50</a:t>
            </a:r>
            <a:r>
              <a:rPr lang="pt-BR" dirty="0" smtClean="0"/>
              <a:t>);</a:t>
            </a:r>
            <a:endParaRPr lang="pt-BR" dirty="0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1785918" y="4857760"/>
            <a:ext cx="85725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1928794" y="385762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150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1928794" y="500063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50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9" name="Triângulo retângulo 18"/>
          <p:cNvSpPr/>
          <p:nvPr/>
        </p:nvSpPr>
        <p:spPr>
          <a:xfrm rot="5400000">
            <a:off x="2768190" y="3161108"/>
            <a:ext cx="1643074" cy="1750231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de seta reta 27"/>
          <p:cNvCxnSpPr/>
          <p:nvPr/>
        </p:nvCxnSpPr>
        <p:spPr>
          <a:xfrm rot="5400000">
            <a:off x="1429125" y="3571479"/>
            <a:ext cx="2428892" cy="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rot="5400000">
            <a:off x="4071934" y="2786058"/>
            <a:ext cx="714380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1785918" y="3286124"/>
            <a:ext cx="257176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2786050" y="335756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150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4500562" y="264318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50</a:t>
            </a:r>
            <a:endParaRPr lang="pt-BR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  <p:bldP spid="17" grpId="0"/>
      <p:bldP spid="11" grpId="0"/>
      <p:bldP spid="26" grpId="0"/>
      <p:bldP spid="30" grpId="0"/>
      <p:bldP spid="19" grpId="0" animBg="1"/>
      <p:bldP spid="38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214414" y="214290"/>
            <a:ext cx="7715304" cy="642942"/>
          </a:xfrm>
          <a:prstGeom prst="roundRect">
            <a:avLst/>
          </a:prstGeom>
          <a:solidFill>
            <a:schemeClr val="tx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err="1" smtClean="0">
                <a:latin typeface="Times New Roman" pitchFamily="18" charset="0"/>
                <a:cs typeface="Times New Roman" pitchFamily="18" charset="0"/>
              </a:rPr>
              <a:t>quad</a:t>
            </a: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(x1,y1,x2,y2,x3,y3,x4,y4)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0" name="AutoShape 2" descr="http://arduino.cc/en/uploads/Main/ArduinoUno_R3_Front_450px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7" name="Picture 5" descr="C:\Users\prof.MiltonRocha\Desktop\2000px-Processing_Logo_Clippe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42852"/>
            <a:ext cx="857232" cy="857232"/>
          </a:xfrm>
          <a:prstGeom prst="rect">
            <a:avLst/>
          </a:prstGeom>
          <a:noFill/>
        </p:spPr>
      </p:pic>
      <p:sp>
        <p:nvSpPr>
          <p:cNvPr id="8" name="CaixaDeTexto 7"/>
          <p:cNvSpPr txBox="1"/>
          <p:nvPr/>
        </p:nvSpPr>
        <p:spPr>
          <a:xfrm>
            <a:off x="714348" y="114298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size</a:t>
            </a:r>
            <a:r>
              <a:rPr lang="pt-BR" dirty="0" smtClean="0"/>
              <a:t>(400,200);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1785918" y="2428868"/>
            <a:ext cx="6429420" cy="3214710"/>
          </a:xfrm>
          <a:prstGeom prst="rect">
            <a:avLst/>
          </a:prstGeom>
          <a:solidFill>
            <a:schemeClr val="bg1"/>
          </a:solidFill>
          <a:ln>
            <a:solidFill>
              <a:srgbClr val="090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 rot="5400000">
            <a:off x="2357819" y="2785661"/>
            <a:ext cx="714380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785918" y="321468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2714612" y="264318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50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071670" y="335756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50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14348" y="1500174"/>
            <a:ext cx="36433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 err="1" smtClean="0"/>
              <a:t>quad</a:t>
            </a:r>
            <a:r>
              <a:rPr lang="pt-BR" dirty="0" smtClean="0"/>
              <a:t>(50,50,</a:t>
            </a:r>
            <a:r>
              <a:rPr lang="pt-BR" dirty="0" smtClean="0">
                <a:solidFill>
                  <a:srgbClr val="FF0000"/>
                </a:solidFill>
              </a:rPr>
              <a:t>50</a:t>
            </a:r>
            <a:r>
              <a:rPr lang="pt-BR" dirty="0" smtClean="0"/>
              <a:t>,</a:t>
            </a:r>
            <a:r>
              <a:rPr lang="pt-BR" dirty="0" smtClean="0">
                <a:solidFill>
                  <a:srgbClr val="FF0000"/>
                </a:solidFill>
              </a:rPr>
              <a:t>150</a:t>
            </a:r>
            <a:r>
              <a:rPr lang="pt-BR" dirty="0" smtClean="0"/>
              <a:t>,</a:t>
            </a:r>
            <a:r>
              <a:rPr lang="pt-BR" dirty="0" smtClean="0">
                <a:solidFill>
                  <a:srgbClr val="00B050"/>
                </a:solidFill>
              </a:rPr>
              <a:t>150</a:t>
            </a:r>
            <a:r>
              <a:rPr lang="pt-BR" dirty="0" smtClean="0"/>
              <a:t>,1</a:t>
            </a:r>
            <a:r>
              <a:rPr lang="pt-BR" dirty="0" smtClean="0">
                <a:solidFill>
                  <a:srgbClr val="00B050"/>
                </a:solidFill>
              </a:rPr>
              <a:t>50</a:t>
            </a:r>
            <a:r>
              <a:rPr lang="pt-BR" dirty="0" smtClean="0">
                <a:solidFill>
                  <a:sysClr val="windowText" lastClr="000000"/>
                </a:solidFill>
              </a:rPr>
              <a:t>,</a:t>
            </a:r>
            <a:r>
              <a:rPr lang="pt-BR" dirty="0" smtClean="0">
                <a:solidFill>
                  <a:schemeClr val="accent1"/>
                </a:solidFill>
              </a:rPr>
              <a:t>150</a:t>
            </a:r>
            <a:r>
              <a:rPr lang="pt-BR" dirty="0" smtClean="0">
                <a:solidFill>
                  <a:sysClr val="windowText" lastClr="000000"/>
                </a:solidFill>
              </a:rPr>
              <a:t>,</a:t>
            </a:r>
            <a:r>
              <a:rPr lang="pt-BR" dirty="0" smtClean="0">
                <a:solidFill>
                  <a:schemeClr val="accent1"/>
                </a:solidFill>
              </a:rPr>
              <a:t>50</a:t>
            </a:r>
            <a:r>
              <a:rPr lang="pt-BR" dirty="0" smtClean="0"/>
              <a:t>);</a:t>
            </a:r>
            <a:endParaRPr lang="pt-BR" dirty="0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1785918" y="4857760"/>
            <a:ext cx="85725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1928794" y="385762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150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1928794" y="500063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50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 rot="5400000">
            <a:off x="1429125" y="3571479"/>
            <a:ext cx="2428892" cy="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rot="5400000">
            <a:off x="4071934" y="2786058"/>
            <a:ext cx="714380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1785918" y="3286124"/>
            <a:ext cx="257176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2786050" y="335756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150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4500562" y="264318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50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2714612" y="3214686"/>
            <a:ext cx="1714512" cy="1643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de seta reta 23"/>
          <p:cNvCxnSpPr/>
          <p:nvPr/>
        </p:nvCxnSpPr>
        <p:spPr>
          <a:xfrm>
            <a:off x="1785918" y="4786322"/>
            <a:ext cx="25717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rot="5400000">
            <a:off x="3286116" y="3571876"/>
            <a:ext cx="21431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4500562" y="371475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1"/>
                </a:solidFill>
              </a:rPr>
              <a:t>150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3000364" y="435769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1"/>
                </a:solidFill>
              </a:rPr>
              <a:t>150</a:t>
            </a:r>
            <a:endParaRPr lang="pt-BR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  <p:bldP spid="17" grpId="0"/>
      <p:bldP spid="11" grpId="0"/>
      <p:bldP spid="26" grpId="0"/>
      <p:bldP spid="30" grpId="0"/>
      <p:bldP spid="38" grpId="0"/>
      <p:bldP spid="39" grpId="0"/>
      <p:bldP spid="21" grpId="0" animBg="1"/>
      <p:bldP spid="29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214414" y="214290"/>
            <a:ext cx="7715304" cy="642942"/>
          </a:xfrm>
          <a:prstGeom prst="roundRect">
            <a:avLst/>
          </a:prstGeom>
          <a:solidFill>
            <a:schemeClr val="tx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err="1" smtClean="0">
                <a:latin typeface="Times New Roman" pitchFamily="18" charset="0"/>
                <a:cs typeface="Times New Roman" pitchFamily="18" charset="0"/>
              </a:rPr>
              <a:t>rect</a:t>
            </a: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(x,y,largura,altura)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0" name="AutoShape 2" descr="http://arduino.cc/en/uploads/Main/ArduinoUno_R3_Front_450px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7" name="Picture 5" descr="C:\Users\prof.MiltonRocha\Desktop\2000px-Processing_Logo_Clippe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42852"/>
            <a:ext cx="857232" cy="857232"/>
          </a:xfrm>
          <a:prstGeom prst="rect">
            <a:avLst/>
          </a:prstGeom>
          <a:noFill/>
        </p:spPr>
      </p:pic>
      <p:sp>
        <p:nvSpPr>
          <p:cNvPr id="8" name="CaixaDeTexto 7"/>
          <p:cNvSpPr txBox="1"/>
          <p:nvPr/>
        </p:nvSpPr>
        <p:spPr>
          <a:xfrm>
            <a:off x="714348" y="114298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size</a:t>
            </a:r>
            <a:r>
              <a:rPr lang="pt-BR" dirty="0" smtClean="0"/>
              <a:t>(400,200);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1785918" y="2428868"/>
            <a:ext cx="6429420" cy="3214710"/>
          </a:xfrm>
          <a:prstGeom prst="rect">
            <a:avLst/>
          </a:prstGeom>
          <a:solidFill>
            <a:schemeClr val="bg1"/>
          </a:solidFill>
          <a:ln>
            <a:solidFill>
              <a:srgbClr val="090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 rot="5400000">
            <a:off x="2357819" y="2785661"/>
            <a:ext cx="714380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785918" y="321468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2714612" y="264318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50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071670" y="335756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50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14348" y="1500174"/>
            <a:ext cx="36433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 err="1" smtClean="0"/>
              <a:t>rect</a:t>
            </a:r>
            <a:r>
              <a:rPr lang="pt-BR" dirty="0" smtClean="0"/>
              <a:t>(50,50,</a:t>
            </a:r>
            <a:r>
              <a:rPr lang="pt-BR" dirty="0" smtClean="0">
                <a:solidFill>
                  <a:srgbClr val="FF0000"/>
                </a:solidFill>
              </a:rPr>
              <a:t>300</a:t>
            </a:r>
            <a:r>
              <a:rPr lang="pt-BR" dirty="0" smtClean="0"/>
              <a:t>,</a:t>
            </a:r>
            <a:r>
              <a:rPr lang="pt-BR" dirty="0" smtClean="0">
                <a:solidFill>
                  <a:srgbClr val="FF0000"/>
                </a:solidFill>
              </a:rPr>
              <a:t>100</a:t>
            </a:r>
            <a:r>
              <a:rPr lang="pt-BR" dirty="0" smtClean="0"/>
              <a:t>);</a:t>
            </a:r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2714612" y="3214686"/>
            <a:ext cx="4429156" cy="1643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2643174" y="3143248"/>
            <a:ext cx="142876" cy="1428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de seta reta 32"/>
          <p:cNvCxnSpPr>
            <a:stCxn id="25" idx="4"/>
          </p:cNvCxnSpPr>
          <p:nvPr/>
        </p:nvCxnSpPr>
        <p:spPr>
          <a:xfrm rot="16200000" flipH="1">
            <a:off x="4928396" y="1072340"/>
            <a:ext cx="1588" cy="4429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4500562" y="278605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300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2857488" y="385762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100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8" name="Conector de seta reta 47"/>
          <p:cNvCxnSpPr/>
          <p:nvPr/>
        </p:nvCxnSpPr>
        <p:spPr>
          <a:xfrm rot="5400000">
            <a:off x="2000232" y="4071942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  <p:bldP spid="17" grpId="0"/>
      <p:bldP spid="11" grpId="0"/>
      <p:bldP spid="21" grpId="0" animBg="1"/>
      <p:bldP spid="25" grpId="0" animBg="1"/>
      <p:bldP spid="41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214414" y="214290"/>
            <a:ext cx="7715304" cy="642942"/>
          </a:xfrm>
          <a:prstGeom prst="roundRect">
            <a:avLst/>
          </a:prstGeom>
          <a:solidFill>
            <a:schemeClr val="tx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err="1" smtClean="0">
                <a:latin typeface="Times New Roman" pitchFamily="18" charset="0"/>
                <a:cs typeface="Times New Roman" pitchFamily="18" charset="0"/>
              </a:rPr>
              <a:t>ellipse</a:t>
            </a: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(x,y,largura,altura)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0" name="AutoShape 2" descr="http://arduino.cc/en/uploads/Main/ArduinoUno_R3_Front_450px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7" name="Picture 5" descr="C:\Users\prof.MiltonRocha\Desktop\2000px-Processing_Logo_Clippe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42852"/>
            <a:ext cx="857232" cy="857232"/>
          </a:xfrm>
          <a:prstGeom prst="rect">
            <a:avLst/>
          </a:prstGeom>
          <a:noFill/>
        </p:spPr>
      </p:pic>
      <p:sp>
        <p:nvSpPr>
          <p:cNvPr id="8" name="CaixaDeTexto 7"/>
          <p:cNvSpPr txBox="1"/>
          <p:nvPr/>
        </p:nvSpPr>
        <p:spPr>
          <a:xfrm>
            <a:off x="714348" y="114298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size</a:t>
            </a:r>
            <a:r>
              <a:rPr lang="pt-BR" dirty="0" smtClean="0"/>
              <a:t>(400,200);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1785918" y="2428868"/>
            <a:ext cx="6429420" cy="3214710"/>
          </a:xfrm>
          <a:prstGeom prst="rect">
            <a:avLst/>
          </a:prstGeom>
          <a:solidFill>
            <a:schemeClr val="bg1"/>
          </a:solidFill>
          <a:ln>
            <a:solidFill>
              <a:srgbClr val="090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>
            <a:endCxn id="25" idx="0"/>
          </p:cNvCxnSpPr>
          <p:nvPr/>
        </p:nvCxnSpPr>
        <p:spPr>
          <a:xfrm rot="5400000">
            <a:off x="2929323" y="3214289"/>
            <a:ext cx="1571636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endCxn id="25" idx="2"/>
          </p:cNvCxnSpPr>
          <p:nvPr/>
        </p:nvCxnSpPr>
        <p:spPr>
          <a:xfrm flipV="1">
            <a:off x="1785918" y="4071942"/>
            <a:ext cx="1857388" cy="296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3786182" y="300037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100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214546" y="371475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100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14348" y="1500174"/>
            <a:ext cx="36433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 err="1" smtClean="0"/>
              <a:t>ellipse</a:t>
            </a:r>
            <a:r>
              <a:rPr lang="pt-BR" dirty="0" smtClean="0"/>
              <a:t>(100,100,</a:t>
            </a:r>
            <a:r>
              <a:rPr lang="pt-BR" dirty="0" smtClean="0">
                <a:solidFill>
                  <a:srgbClr val="FF0000"/>
                </a:solidFill>
              </a:rPr>
              <a:t>175</a:t>
            </a:r>
            <a:r>
              <a:rPr lang="pt-BR" dirty="0" smtClean="0"/>
              <a:t>,</a:t>
            </a:r>
            <a:r>
              <a:rPr lang="pt-BR" dirty="0" smtClean="0">
                <a:solidFill>
                  <a:srgbClr val="FF0000"/>
                </a:solidFill>
              </a:rPr>
              <a:t>100</a:t>
            </a:r>
            <a:r>
              <a:rPr lang="pt-BR" dirty="0" smtClean="0"/>
              <a:t>);</a:t>
            </a:r>
            <a:endParaRPr lang="pt-BR" dirty="0"/>
          </a:p>
        </p:txBody>
      </p:sp>
      <p:sp>
        <p:nvSpPr>
          <p:cNvPr id="25" name="Elipse 24"/>
          <p:cNvSpPr/>
          <p:nvPr/>
        </p:nvSpPr>
        <p:spPr>
          <a:xfrm>
            <a:off x="3643306" y="4000504"/>
            <a:ext cx="142876" cy="1428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de seta reta 32"/>
          <p:cNvCxnSpPr>
            <a:stCxn id="26" idx="2"/>
          </p:cNvCxnSpPr>
          <p:nvPr/>
        </p:nvCxnSpPr>
        <p:spPr>
          <a:xfrm rot="10800000" flipH="1">
            <a:off x="2214546" y="4002093"/>
            <a:ext cx="2928958" cy="34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3000364" y="442913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175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3857620" y="364331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100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8" name="Conector de seta reta 47"/>
          <p:cNvCxnSpPr>
            <a:stCxn id="16" idx="1"/>
          </p:cNvCxnSpPr>
          <p:nvPr/>
        </p:nvCxnSpPr>
        <p:spPr>
          <a:xfrm rot="10800000" flipV="1">
            <a:off x="3786182" y="3185038"/>
            <a:ext cx="1588" cy="1744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2214546" y="3143248"/>
            <a:ext cx="2928958" cy="178595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  <p:bldP spid="17" grpId="0"/>
      <p:bldP spid="11" grpId="0"/>
      <p:bldP spid="25" grpId="0" animBg="1"/>
      <p:bldP spid="41" grpId="0"/>
      <p:bldP spid="42" grpId="0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214414" y="214290"/>
            <a:ext cx="7715304" cy="642942"/>
          </a:xfrm>
          <a:prstGeom prst="roundRect">
            <a:avLst/>
          </a:prstGeom>
          <a:solidFill>
            <a:schemeClr val="tx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err="1" smtClean="0">
                <a:latin typeface="Times New Roman" pitchFamily="18" charset="0"/>
                <a:cs typeface="Times New Roman" pitchFamily="18" charset="0"/>
              </a:rPr>
              <a:t>arc</a:t>
            </a: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(x,y,largura,altura,início,fim)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0" name="AutoShape 2" descr="http://arduino.cc/en/uploads/Main/ArduinoUno_R3_Front_450px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7" name="Picture 5" descr="C:\Users\prof.MiltonRocha\Desktop\2000px-Processing_Logo_Clippe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42852"/>
            <a:ext cx="857232" cy="857232"/>
          </a:xfrm>
          <a:prstGeom prst="rect">
            <a:avLst/>
          </a:prstGeom>
          <a:noFill/>
        </p:spPr>
      </p:pic>
      <p:sp>
        <p:nvSpPr>
          <p:cNvPr id="8" name="CaixaDeTexto 7"/>
          <p:cNvSpPr txBox="1"/>
          <p:nvPr/>
        </p:nvSpPr>
        <p:spPr>
          <a:xfrm>
            <a:off x="714348" y="114298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size</a:t>
            </a:r>
            <a:r>
              <a:rPr lang="pt-BR" dirty="0" smtClean="0"/>
              <a:t>(400,200);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1785918" y="2428868"/>
            <a:ext cx="6429420" cy="3214710"/>
          </a:xfrm>
          <a:prstGeom prst="rect">
            <a:avLst/>
          </a:prstGeom>
          <a:solidFill>
            <a:schemeClr val="bg1"/>
          </a:solidFill>
          <a:ln>
            <a:solidFill>
              <a:srgbClr val="090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>
            <a:endCxn id="25" idx="0"/>
          </p:cNvCxnSpPr>
          <p:nvPr/>
        </p:nvCxnSpPr>
        <p:spPr>
          <a:xfrm rot="5400000">
            <a:off x="2429257" y="3214289"/>
            <a:ext cx="1571636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1785918" y="4071942"/>
            <a:ext cx="1357322" cy="296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3286116" y="271462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100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214546" y="371475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75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14348" y="1500174"/>
            <a:ext cx="36433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 err="1" smtClean="0"/>
              <a:t>arc</a:t>
            </a:r>
            <a:r>
              <a:rPr lang="pt-BR" dirty="0" smtClean="0"/>
              <a:t>(75,100,</a:t>
            </a:r>
            <a:r>
              <a:rPr lang="pt-BR" dirty="0" smtClean="0">
                <a:solidFill>
                  <a:srgbClr val="FF0000"/>
                </a:solidFill>
              </a:rPr>
              <a:t>100</a:t>
            </a:r>
            <a:r>
              <a:rPr lang="pt-BR" dirty="0" smtClean="0"/>
              <a:t>,</a:t>
            </a:r>
            <a:r>
              <a:rPr lang="pt-BR" dirty="0" smtClean="0">
                <a:solidFill>
                  <a:srgbClr val="FF0000"/>
                </a:solidFill>
              </a:rPr>
              <a:t>100</a:t>
            </a:r>
            <a:r>
              <a:rPr lang="pt-BR" dirty="0" smtClean="0">
                <a:solidFill>
                  <a:sysClr val="windowText" lastClr="000000"/>
                </a:solidFill>
              </a:rPr>
              <a:t>,</a:t>
            </a:r>
            <a:r>
              <a:rPr lang="pt-BR" dirty="0" smtClean="0">
                <a:solidFill>
                  <a:srgbClr val="00B050"/>
                </a:solidFill>
              </a:rPr>
              <a:t>0</a:t>
            </a:r>
            <a:r>
              <a:rPr lang="pt-BR" dirty="0" smtClean="0">
                <a:solidFill>
                  <a:sysClr val="windowText" lastClr="000000"/>
                </a:solidFill>
              </a:rPr>
              <a:t>,</a:t>
            </a:r>
            <a:r>
              <a:rPr lang="pt-BR" dirty="0" smtClean="0">
                <a:solidFill>
                  <a:srgbClr val="00B050"/>
                </a:solidFill>
              </a:rPr>
              <a:t>PI</a:t>
            </a:r>
            <a:r>
              <a:rPr lang="pt-BR" dirty="0" smtClean="0"/>
              <a:t>);</a:t>
            </a:r>
            <a:endParaRPr lang="pt-BR" dirty="0"/>
          </a:p>
        </p:txBody>
      </p:sp>
      <p:sp>
        <p:nvSpPr>
          <p:cNvPr id="25" name="Elipse 24"/>
          <p:cNvSpPr/>
          <p:nvPr/>
        </p:nvSpPr>
        <p:spPr>
          <a:xfrm>
            <a:off x="3143240" y="4000504"/>
            <a:ext cx="142876" cy="1428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14348" y="1857364"/>
            <a:ext cx="36433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 err="1" smtClean="0"/>
              <a:t>arc</a:t>
            </a:r>
            <a:r>
              <a:rPr lang="pt-BR" dirty="0" smtClean="0"/>
              <a:t>(275,100,</a:t>
            </a:r>
            <a:r>
              <a:rPr lang="pt-BR" dirty="0" smtClean="0">
                <a:solidFill>
                  <a:srgbClr val="FF0000"/>
                </a:solidFill>
              </a:rPr>
              <a:t>100</a:t>
            </a:r>
            <a:r>
              <a:rPr lang="pt-BR" dirty="0" smtClean="0"/>
              <a:t>,</a:t>
            </a:r>
            <a:r>
              <a:rPr lang="pt-BR" dirty="0" smtClean="0">
                <a:solidFill>
                  <a:srgbClr val="FF0000"/>
                </a:solidFill>
              </a:rPr>
              <a:t>100</a:t>
            </a:r>
            <a:r>
              <a:rPr lang="pt-BR" dirty="0" smtClean="0">
                <a:solidFill>
                  <a:srgbClr val="090B19"/>
                </a:solidFill>
              </a:rPr>
              <a:t>,</a:t>
            </a:r>
            <a:r>
              <a:rPr lang="pt-BR" dirty="0" smtClean="0">
                <a:solidFill>
                  <a:srgbClr val="00B050"/>
                </a:solidFill>
              </a:rPr>
              <a:t>0</a:t>
            </a:r>
            <a:r>
              <a:rPr lang="pt-BR" dirty="0" smtClean="0">
                <a:solidFill>
                  <a:srgbClr val="090B19"/>
                </a:solidFill>
              </a:rPr>
              <a:t>,</a:t>
            </a:r>
            <a:r>
              <a:rPr lang="pt-BR" dirty="0" err="1" smtClean="0">
                <a:solidFill>
                  <a:srgbClr val="00B050"/>
                </a:solidFill>
              </a:rPr>
              <a:t>radians</a:t>
            </a:r>
            <a:r>
              <a:rPr lang="pt-BR" dirty="0" smtClean="0">
                <a:solidFill>
                  <a:srgbClr val="00B050"/>
                </a:solidFill>
              </a:rPr>
              <a:t>(180)</a:t>
            </a:r>
            <a:r>
              <a:rPr lang="pt-BR" dirty="0" smtClean="0"/>
              <a:t>);</a:t>
            </a:r>
            <a:endParaRPr lang="pt-BR" dirty="0"/>
          </a:p>
        </p:txBody>
      </p:sp>
      <p:sp>
        <p:nvSpPr>
          <p:cNvPr id="22" name="Arco 21"/>
          <p:cNvSpPr/>
          <p:nvPr/>
        </p:nvSpPr>
        <p:spPr>
          <a:xfrm rot="5400000">
            <a:off x="2321703" y="2964653"/>
            <a:ext cx="1928826" cy="2286016"/>
          </a:xfrm>
          <a:prstGeom prst="arc">
            <a:avLst>
              <a:gd name="adj1" fmla="val 16200000"/>
              <a:gd name="adj2" fmla="val 543449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de seta reta 23"/>
          <p:cNvCxnSpPr/>
          <p:nvPr/>
        </p:nvCxnSpPr>
        <p:spPr>
          <a:xfrm>
            <a:off x="2214546" y="4000504"/>
            <a:ext cx="21431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rot="5400000">
            <a:off x="2428860" y="4143380"/>
            <a:ext cx="185738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3428992" y="342900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100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428992" y="442913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100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6" name="Seta em curva para a esquerda 35"/>
          <p:cNvSpPr/>
          <p:nvPr/>
        </p:nvSpPr>
        <p:spPr>
          <a:xfrm rot="5400000">
            <a:off x="2893207" y="3536157"/>
            <a:ext cx="857256" cy="2928958"/>
          </a:xfrm>
          <a:prstGeom prst="curved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4643438" y="400050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0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1785918" y="421481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PI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6500826" y="3929066"/>
            <a:ext cx="142876" cy="1428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Arco 42"/>
          <p:cNvSpPr/>
          <p:nvPr/>
        </p:nvSpPr>
        <p:spPr>
          <a:xfrm rot="5400000">
            <a:off x="5607851" y="2893215"/>
            <a:ext cx="1928826" cy="2286016"/>
          </a:xfrm>
          <a:prstGeom prst="arc">
            <a:avLst>
              <a:gd name="adj1" fmla="val 16200000"/>
              <a:gd name="adj2" fmla="val 543449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  <p:bldP spid="17" grpId="0"/>
      <p:bldP spid="11" grpId="0"/>
      <p:bldP spid="25" grpId="0" animBg="1"/>
      <p:bldP spid="18" grpId="0"/>
      <p:bldP spid="22" grpId="0" animBg="1"/>
      <p:bldP spid="29" grpId="0"/>
      <p:bldP spid="30" grpId="0"/>
      <p:bldP spid="36" grpId="0" animBg="1"/>
      <p:bldP spid="37" grpId="0"/>
      <p:bldP spid="38" grpId="0"/>
      <p:bldP spid="39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2928926" y="214290"/>
            <a:ext cx="5357850" cy="642942"/>
          </a:xfrm>
          <a:prstGeom prst="roundRect">
            <a:avLst/>
          </a:prstGeom>
          <a:solidFill>
            <a:schemeClr val="tx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OUTRAS FUNÇÕES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0" name="AutoShape 2" descr="http://arduino.cc/en/uploads/Main/ArduinoUno_R3_Front_450px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7" name="Picture 5" descr="C:\Users\prof.MiltonRocha\Desktop\2000px-Processing_Logo_Clippe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142852"/>
            <a:ext cx="857232" cy="857232"/>
          </a:xfrm>
          <a:prstGeom prst="rect">
            <a:avLst/>
          </a:prstGeom>
          <a:noFill/>
        </p:spPr>
      </p:pic>
      <p:sp>
        <p:nvSpPr>
          <p:cNvPr id="9" name="Retângulo de cantos arredondados 8"/>
          <p:cNvSpPr/>
          <p:nvPr/>
        </p:nvSpPr>
        <p:spPr>
          <a:xfrm>
            <a:off x="285720" y="1142984"/>
            <a:ext cx="8643998" cy="5214974"/>
          </a:xfrm>
          <a:prstGeom prst="roundRect">
            <a:avLst/>
          </a:prstGeom>
          <a:ln>
            <a:solidFill>
              <a:srgbClr val="090B1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smooth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457200" indent="-457200">
              <a:buAutoNum type="arabicPeriod"/>
            </a:pPr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strokeWeight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457200" indent="-457200">
              <a:buAutoNum type="arabicPeriod"/>
            </a:pPr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strokeJoin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457200" indent="-457200">
              <a:buFontTx/>
              <a:buAutoNum type="arabicPeriod"/>
            </a:pPr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strokeCap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457200" indent="-457200" algn="ctr">
              <a:buAutoNum type="arabicPeriod"/>
            </a:pPr>
            <a:endParaRPr lang="pt-BR" sz="2400" dirty="0" smtClean="0">
              <a:solidFill>
                <a:srgbClr val="090B1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2928926" y="214290"/>
            <a:ext cx="5357850" cy="642942"/>
          </a:xfrm>
          <a:prstGeom prst="roundRect">
            <a:avLst/>
          </a:prstGeom>
          <a:solidFill>
            <a:schemeClr val="tx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err="1" smtClean="0">
                <a:latin typeface="Times New Roman" pitchFamily="18" charset="0"/>
                <a:cs typeface="Times New Roman" pitchFamily="18" charset="0"/>
              </a:rPr>
              <a:t>smooth</a:t>
            </a: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( )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0" name="AutoShape 2" descr="http://arduino.cc/en/uploads/Main/ArduinoUno_R3_Front_450px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7" name="Picture 5" descr="C:\Users\prof.MiltonRocha\Desktop\2000px-Processing_Logo_Clippe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142852"/>
            <a:ext cx="857232" cy="857232"/>
          </a:xfrm>
          <a:prstGeom prst="rect">
            <a:avLst/>
          </a:prstGeom>
          <a:noFill/>
        </p:spPr>
      </p:pic>
      <p:sp>
        <p:nvSpPr>
          <p:cNvPr id="9" name="Retângulo de cantos arredondados 8"/>
          <p:cNvSpPr/>
          <p:nvPr/>
        </p:nvSpPr>
        <p:spPr>
          <a:xfrm>
            <a:off x="285720" y="1142984"/>
            <a:ext cx="8643998" cy="785818"/>
          </a:xfrm>
          <a:prstGeom prst="roundRect">
            <a:avLst/>
          </a:prstGeom>
          <a:ln>
            <a:solidFill>
              <a:srgbClr val="090B1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algn="ctr"/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Função de suavizar os contornos das figuras.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2357430"/>
            <a:ext cx="6072230" cy="3456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2928926" y="214290"/>
            <a:ext cx="5357850" cy="642942"/>
          </a:xfrm>
          <a:prstGeom prst="roundRect">
            <a:avLst/>
          </a:prstGeom>
          <a:solidFill>
            <a:schemeClr val="tx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err="1" smtClean="0">
                <a:latin typeface="Times New Roman" pitchFamily="18" charset="0"/>
                <a:cs typeface="Times New Roman" pitchFamily="18" charset="0"/>
              </a:rPr>
              <a:t>strokeWeight</a:t>
            </a: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( )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0" name="AutoShape 2" descr="http://arduino.cc/en/uploads/Main/ArduinoUno_R3_Front_450px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7" name="Picture 5" descr="C:\Users\prof.MiltonRocha\Desktop\2000px-Processing_Logo_Clippe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142852"/>
            <a:ext cx="857232" cy="857232"/>
          </a:xfrm>
          <a:prstGeom prst="rect">
            <a:avLst/>
          </a:prstGeom>
          <a:noFill/>
        </p:spPr>
      </p:pic>
      <p:sp>
        <p:nvSpPr>
          <p:cNvPr id="9" name="Retângulo de cantos arredondados 8"/>
          <p:cNvSpPr/>
          <p:nvPr/>
        </p:nvSpPr>
        <p:spPr>
          <a:xfrm>
            <a:off x="285720" y="1142984"/>
            <a:ext cx="8643998" cy="785818"/>
          </a:xfrm>
          <a:prstGeom prst="roundRect">
            <a:avLst/>
          </a:prstGeom>
          <a:ln>
            <a:solidFill>
              <a:srgbClr val="090B1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algn="ctr"/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Define a espessura do traçado das figuras.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7356" y="2428868"/>
            <a:ext cx="6190773" cy="3500462"/>
          </a:xfrm>
          <a:prstGeom prst="rect">
            <a:avLst/>
          </a:prstGeom>
          <a:noFill/>
          <a:ln w="9525">
            <a:solidFill>
              <a:srgbClr val="090B19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2928926" y="214290"/>
            <a:ext cx="5357850" cy="642942"/>
          </a:xfrm>
          <a:prstGeom prst="roundRect">
            <a:avLst/>
          </a:prstGeom>
          <a:solidFill>
            <a:schemeClr val="tx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err="1" smtClean="0">
                <a:latin typeface="Times New Roman" pitchFamily="18" charset="0"/>
                <a:cs typeface="Times New Roman" pitchFamily="18" charset="0"/>
              </a:rPr>
              <a:t>strokeJoin</a:t>
            </a: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( )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0" name="AutoShape 2" descr="http://arduino.cc/en/uploads/Main/ArduinoUno_R3_Front_450px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7" name="Picture 5" descr="C:\Users\prof.MiltonRocha\Desktop\2000px-Processing_Logo_Clippe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142852"/>
            <a:ext cx="857232" cy="857232"/>
          </a:xfrm>
          <a:prstGeom prst="rect">
            <a:avLst/>
          </a:prstGeom>
          <a:noFill/>
        </p:spPr>
      </p:pic>
      <p:sp>
        <p:nvSpPr>
          <p:cNvPr id="9" name="Retângulo de cantos arredondados 8"/>
          <p:cNvSpPr/>
          <p:nvPr/>
        </p:nvSpPr>
        <p:spPr>
          <a:xfrm>
            <a:off x="285720" y="1142984"/>
            <a:ext cx="8643998" cy="785818"/>
          </a:xfrm>
          <a:prstGeom prst="roundRect">
            <a:avLst/>
          </a:prstGeom>
          <a:ln>
            <a:solidFill>
              <a:srgbClr val="090B1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algn="ctr"/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Liga os traços do desenhos de acordo com o parâmetro.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3042" y="2357430"/>
            <a:ext cx="6366474" cy="359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de cantos arredondados 10"/>
          <p:cNvSpPr/>
          <p:nvPr/>
        </p:nvSpPr>
        <p:spPr>
          <a:xfrm>
            <a:off x="2928926" y="214290"/>
            <a:ext cx="4643470" cy="642942"/>
          </a:xfrm>
          <a:prstGeom prst="roundRect">
            <a:avLst/>
          </a:prstGeom>
          <a:solidFill>
            <a:srgbClr val="090B19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OBJETIVO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85720" y="1142984"/>
            <a:ext cx="8643998" cy="5214974"/>
          </a:xfrm>
          <a:prstGeom prst="roundRect">
            <a:avLst/>
          </a:prstGeom>
          <a:ln>
            <a:solidFill>
              <a:srgbClr val="090B1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Introdução;</a:t>
            </a:r>
            <a:endParaRPr lang="pt-BR" sz="2400" dirty="0" smtClean="0">
              <a:solidFill>
                <a:srgbClr val="090B1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Comandos Básicos;</a:t>
            </a:r>
          </a:p>
          <a:p>
            <a:pPr>
              <a:buFont typeface="Wingdings" pitchFamily="2" charset="2"/>
              <a:buChar char="ü"/>
            </a:pP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Comunicação 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com o Arduino.</a:t>
            </a:r>
          </a:p>
          <a:p>
            <a:pPr algn="ctr"/>
            <a:endParaRPr lang="pt-BR" sz="2400" dirty="0" smtClean="0">
              <a:solidFill>
                <a:srgbClr val="090B1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5" descr="C:\Users\prof.MiltonRocha\Desktop\2000px-Processing_Logo_Clipped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42852"/>
            <a:ext cx="857232" cy="85723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2928926" y="214290"/>
            <a:ext cx="5357850" cy="642942"/>
          </a:xfrm>
          <a:prstGeom prst="roundRect">
            <a:avLst/>
          </a:prstGeom>
          <a:solidFill>
            <a:schemeClr val="tx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err="1" smtClean="0">
                <a:latin typeface="Times New Roman" pitchFamily="18" charset="0"/>
                <a:cs typeface="Times New Roman" pitchFamily="18" charset="0"/>
              </a:rPr>
              <a:t>strokeCap</a:t>
            </a: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( )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0" name="AutoShape 2" descr="http://arduino.cc/en/uploads/Main/ArduinoUno_R3_Front_450px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7" name="Picture 5" descr="C:\Users\prof.MiltonRocha\Desktop\2000px-Processing_Logo_Clippe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142852"/>
            <a:ext cx="857232" cy="857232"/>
          </a:xfrm>
          <a:prstGeom prst="rect">
            <a:avLst/>
          </a:prstGeom>
          <a:noFill/>
        </p:spPr>
      </p:pic>
      <p:sp>
        <p:nvSpPr>
          <p:cNvPr id="9" name="Retângulo de cantos arredondados 8"/>
          <p:cNvSpPr/>
          <p:nvPr/>
        </p:nvSpPr>
        <p:spPr>
          <a:xfrm>
            <a:off x="285720" y="1142984"/>
            <a:ext cx="8643998" cy="785818"/>
          </a:xfrm>
          <a:prstGeom prst="roundRect">
            <a:avLst/>
          </a:prstGeom>
          <a:ln>
            <a:solidFill>
              <a:srgbClr val="090B1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algn="ctr"/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Semelhante a função </a:t>
            </a:r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strokeJoin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480" y="2428868"/>
            <a:ext cx="6209378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de cantos arredondados 10"/>
          <p:cNvSpPr/>
          <p:nvPr/>
        </p:nvSpPr>
        <p:spPr>
          <a:xfrm>
            <a:off x="2928926" y="214290"/>
            <a:ext cx="4643470" cy="642942"/>
          </a:xfrm>
          <a:prstGeom prst="roundRect">
            <a:avLst/>
          </a:prstGeom>
          <a:solidFill>
            <a:schemeClr val="tx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EXPERIMENTO 1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85720" y="1142984"/>
            <a:ext cx="8643998" cy="5214974"/>
          </a:xfrm>
          <a:prstGeom prst="roundRect">
            <a:avLst/>
          </a:prstGeom>
          <a:ln>
            <a:solidFill>
              <a:srgbClr val="090B1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Grafico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 de uma função</a:t>
            </a:r>
          </a:p>
          <a:p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(360,240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angulo = 0.0;</a:t>
            </a:r>
          </a:p>
          <a:p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resGrafica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=360.0;</a:t>
            </a:r>
          </a:p>
          <a:p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amplitude=100;</a:t>
            </a:r>
          </a:p>
          <a:p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i=0;i&lt;</a:t>
            </a:r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resGrafica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;i++){</a:t>
            </a:r>
          </a:p>
          <a:p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strokeWeight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(2);</a:t>
            </a:r>
          </a:p>
          <a:p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smooth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point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(i,120+amplitude*</a:t>
            </a:r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(angulo));</a:t>
            </a:r>
          </a:p>
          <a:p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 angulo += TWO_PI/</a:t>
            </a:r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resGrafica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5" name="Picture 5" descr="C:\Users\prof.MiltonRocha\Desktop\2000px-Processing_Logo_Clipped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42852"/>
            <a:ext cx="857232" cy="85723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de cantos arredondados 10"/>
          <p:cNvSpPr/>
          <p:nvPr/>
        </p:nvSpPr>
        <p:spPr>
          <a:xfrm>
            <a:off x="2928926" y="214290"/>
            <a:ext cx="4643470" cy="642942"/>
          </a:xfrm>
          <a:prstGeom prst="roundRect">
            <a:avLst/>
          </a:prstGeom>
          <a:solidFill>
            <a:schemeClr val="tx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EXPERIMENTO 1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5" descr="C:\Users\prof.MiltonRocha\Desktop\2000px-Processing_Logo_Clipped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42852"/>
            <a:ext cx="857232" cy="857232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1714488"/>
            <a:ext cx="4929222" cy="3589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de cantos arredondados 10"/>
          <p:cNvSpPr/>
          <p:nvPr/>
        </p:nvSpPr>
        <p:spPr>
          <a:xfrm>
            <a:off x="2928926" y="214290"/>
            <a:ext cx="4643470" cy="642942"/>
          </a:xfrm>
          <a:prstGeom prst="roundRect">
            <a:avLst/>
          </a:prstGeom>
          <a:solidFill>
            <a:schemeClr val="tx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EXPERIMENTO 2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5" descr="C:\Users\prof.MiltonRocha\Desktop\2000px-Processing_Logo_Clipped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42852"/>
            <a:ext cx="857232" cy="857232"/>
          </a:xfrm>
          <a:prstGeom prst="rect">
            <a:avLst/>
          </a:prstGeom>
          <a:noFill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0E0D0"/>
              </a:clrFrom>
              <a:clrTo>
                <a:srgbClr val="E0E0D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596" y="1643050"/>
            <a:ext cx="8126073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de cantos arredondados 10"/>
          <p:cNvSpPr/>
          <p:nvPr/>
        </p:nvSpPr>
        <p:spPr>
          <a:xfrm>
            <a:off x="2928926" y="214290"/>
            <a:ext cx="4643470" cy="642942"/>
          </a:xfrm>
          <a:prstGeom prst="roundRect">
            <a:avLst/>
          </a:prstGeom>
          <a:solidFill>
            <a:schemeClr val="tx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EXPERIMENTO 2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85720" y="1142984"/>
            <a:ext cx="8643998" cy="5214974"/>
          </a:xfrm>
          <a:prstGeom prst="roundRect">
            <a:avLst/>
          </a:prstGeom>
          <a:ln>
            <a:solidFill>
              <a:srgbClr val="090B1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led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= 13;</a:t>
            </a:r>
          </a:p>
          <a:p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setup() {                </a:t>
            </a:r>
          </a:p>
          <a:p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pinMode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led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, OUTPUT);</a:t>
            </a:r>
          </a:p>
          <a:p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 Serial.</a:t>
            </a:r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begin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(9600);  </a:t>
            </a:r>
          </a:p>
          <a:p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loop() {</a:t>
            </a:r>
          </a:p>
          <a:p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led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, HIGH);  </a:t>
            </a:r>
          </a:p>
          <a:p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 Serial.</a:t>
            </a:r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(1);</a:t>
            </a:r>
          </a:p>
          <a:p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delay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(1000);              </a:t>
            </a:r>
          </a:p>
          <a:p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led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, LOW);    </a:t>
            </a:r>
          </a:p>
          <a:p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 Serial.</a:t>
            </a:r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(0);</a:t>
            </a:r>
          </a:p>
          <a:p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delay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(1000);             </a:t>
            </a:r>
          </a:p>
          <a:p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5" name="Picture 5" descr="C:\Users\prof.MiltonRocha\Desktop\2000px-Processing_Logo_Clipped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42852"/>
            <a:ext cx="857232" cy="85723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de cantos arredondados 10"/>
          <p:cNvSpPr/>
          <p:nvPr/>
        </p:nvSpPr>
        <p:spPr>
          <a:xfrm>
            <a:off x="2928926" y="214290"/>
            <a:ext cx="4643470" cy="642942"/>
          </a:xfrm>
          <a:prstGeom prst="roundRect">
            <a:avLst/>
          </a:prstGeom>
          <a:solidFill>
            <a:schemeClr val="tx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EXPERIMENTO 2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5" descr="C:\Users\prof.MiltonRocha\Desktop\2000px-Processing_Logo_Clipped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42852"/>
            <a:ext cx="857232" cy="857232"/>
          </a:xfrm>
          <a:prstGeom prst="rect">
            <a:avLst/>
          </a:prstGeom>
          <a:noFill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2143116"/>
            <a:ext cx="5828494" cy="283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de cantos arredondados 10"/>
          <p:cNvSpPr/>
          <p:nvPr/>
        </p:nvSpPr>
        <p:spPr>
          <a:xfrm>
            <a:off x="2928926" y="214290"/>
            <a:ext cx="4643470" cy="642942"/>
          </a:xfrm>
          <a:prstGeom prst="roundRect">
            <a:avLst/>
          </a:prstGeom>
          <a:solidFill>
            <a:schemeClr val="tx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EXPERIMENTO 2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85720" y="1142984"/>
            <a:ext cx="8643998" cy="5214974"/>
          </a:xfrm>
          <a:prstGeom prst="roundRect">
            <a:avLst/>
          </a:prstGeom>
          <a:ln>
            <a:solidFill>
              <a:srgbClr val="090B1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pt-BR" sz="16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6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lang="pt-BR" sz="16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.serial.*;</a:t>
            </a:r>
          </a:p>
          <a:p>
            <a:r>
              <a:rPr lang="pt-BR" sz="16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Serial </a:t>
            </a:r>
            <a:r>
              <a:rPr lang="pt-BR" sz="16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port</a:t>
            </a:r>
            <a:r>
              <a:rPr lang="pt-BR" sz="16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pt-BR" sz="16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pt-BR" sz="16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setup(){</a:t>
            </a:r>
          </a:p>
          <a:p>
            <a:r>
              <a:rPr lang="pt-BR" sz="16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pt-BR" sz="16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pt-BR" sz="16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(200,200);</a:t>
            </a:r>
          </a:p>
          <a:p>
            <a:r>
              <a:rPr lang="pt-BR" sz="16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pt-BR" sz="16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port</a:t>
            </a:r>
            <a:r>
              <a:rPr lang="pt-BR" sz="16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pt-BR" sz="16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pt-BR" sz="16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Serial(</a:t>
            </a:r>
            <a:r>
              <a:rPr lang="pt-BR" sz="16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pt-BR" sz="16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"COM3",</a:t>
            </a:r>
            <a:r>
              <a:rPr lang="pt-BR" sz="16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9600);</a:t>
            </a:r>
          </a:p>
          <a:p>
            <a:r>
              <a:rPr lang="pt-BR" sz="16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pt-BR" sz="16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pt-BR" sz="16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6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draw</a:t>
            </a:r>
            <a:r>
              <a:rPr lang="pt-BR" sz="16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(){</a:t>
            </a:r>
          </a:p>
          <a:p>
            <a:r>
              <a:rPr lang="pt-BR" sz="16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pt-BR" sz="16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pt-BR" sz="16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16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port.available</a:t>
            </a:r>
            <a:r>
              <a:rPr lang="pt-BR" sz="16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()&gt;0){</a:t>
            </a:r>
          </a:p>
          <a:p>
            <a:r>
              <a:rPr lang="pt-BR" sz="16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   background(255);</a:t>
            </a:r>
          </a:p>
          <a:p>
            <a:r>
              <a:rPr lang="pt-BR" sz="16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pt-BR" sz="16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pt-BR" sz="16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16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port.read</a:t>
            </a:r>
            <a:r>
              <a:rPr lang="pt-BR" sz="16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()==49){</a:t>
            </a:r>
          </a:p>
          <a:p>
            <a:r>
              <a:rPr lang="pt-BR" sz="16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pt-BR" sz="16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fill</a:t>
            </a:r>
            <a:r>
              <a:rPr lang="pt-BR" sz="16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(#00FF00);</a:t>
            </a:r>
          </a:p>
          <a:p>
            <a:r>
              <a:rPr lang="pt-BR" sz="16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pt-BR" sz="16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ellipse</a:t>
            </a:r>
            <a:r>
              <a:rPr lang="pt-BR" sz="16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(100,100,100,100);</a:t>
            </a:r>
          </a:p>
          <a:p>
            <a:r>
              <a:rPr lang="pt-BR" sz="16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pt-BR" sz="16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pt-BR" sz="16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pt-BR" sz="16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pt-BR" sz="16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pt-BR" sz="16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fill</a:t>
            </a:r>
            <a:r>
              <a:rPr lang="pt-BR" sz="16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(255);</a:t>
            </a:r>
          </a:p>
          <a:p>
            <a:r>
              <a:rPr lang="pt-BR" sz="16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pt-BR" sz="16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ellipse</a:t>
            </a:r>
            <a:r>
              <a:rPr lang="pt-BR" sz="16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(100,100,100,100);</a:t>
            </a:r>
          </a:p>
          <a:p>
            <a:r>
              <a:rPr lang="pt-BR" sz="16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pt-BR" sz="16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r>
              <a:rPr lang="pt-BR" sz="16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5" name="Picture 5" descr="C:\Users\prof.MiltonRocha\Desktop\2000px-Processing_Logo_Clipped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42852"/>
            <a:ext cx="857232" cy="85723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de cantos arredondados 10"/>
          <p:cNvSpPr/>
          <p:nvPr/>
        </p:nvSpPr>
        <p:spPr>
          <a:xfrm>
            <a:off x="2928926" y="214290"/>
            <a:ext cx="4643470" cy="642942"/>
          </a:xfrm>
          <a:prstGeom prst="roundRect">
            <a:avLst/>
          </a:prstGeom>
          <a:solidFill>
            <a:schemeClr val="tx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EXPERIMENTO 2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5" descr="C:\Users\prof.MiltonRocha\Desktop\2000px-Processing_Logo_Clipped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42852"/>
            <a:ext cx="857232" cy="857232"/>
          </a:xfrm>
          <a:prstGeom prst="rect">
            <a:avLst/>
          </a:prstGeom>
          <a:noFill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26" y="1714488"/>
            <a:ext cx="3343291" cy="3666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http://arduino.cc/en/uploads/Main/ArduinoUno_R3_Front_450px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2928926" y="214290"/>
            <a:ext cx="4643470" cy="642942"/>
          </a:xfrm>
          <a:prstGeom prst="roundRect">
            <a:avLst/>
          </a:prstGeom>
          <a:solidFill>
            <a:srgbClr val="090B19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EXPERIMENTO 3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0E0D0"/>
              </a:clrFrom>
              <a:clrTo>
                <a:srgbClr val="E0E0D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786" y="1214422"/>
            <a:ext cx="7893847" cy="4857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C:\Users\prof.MiltonRocha\Desktop\2000px-Processing_Logo_Clipped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8794" y="142852"/>
            <a:ext cx="857232" cy="85723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de cantos arredondados 10"/>
          <p:cNvSpPr/>
          <p:nvPr/>
        </p:nvSpPr>
        <p:spPr>
          <a:xfrm>
            <a:off x="2928926" y="214290"/>
            <a:ext cx="4643470" cy="642942"/>
          </a:xfrm>
          <a:prstGeom prst="roundRect">
            <a:avLst/>
          </a:prstGeom>
          <a:solidFill>
            <a:schemeClr val="tx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EXPERIMENTO 3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85720" y="1142984"/>
            <a:ext cx="8643998" cy="5214974"/>
          </a:xfrm>
          <a:prstGeom prst="roundRect">
            <a:avLst/>
          </a:prstGeom>
          <a:ln>
            <a:solidFill>
              <a:srgbClr val="090B1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setup() {</a:t>
            </a:r>
          </a:p>
          <a:p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Serial.</a:t>
            </a:r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begin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(9600);</a:t>
            </a:r>
          </a:p>
          <a:p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pt-BR" sz="2400" dirty="0" smtClean="0">
              <a:solidFill>
                <a:srgbClr val="090B19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loop() {</a:t>
            </a:r>
          </a:p>
          <a:p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Serial.</a:t>
            </a:r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println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analogRead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(A0));</a:t>
            </a:r>
          </a:p>
          <a:p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delay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(2);</a:t>
            </a:r>
          </a:p>
          <a:p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5" name="Picture 5" descr="C:\Users\prof.MiltonRocha\Desktop\2000px-Processing_Logo_Clipped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42852"/>
            <a:ext cx="857232" cy="85723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de cantos arredondados 10"/>
          <p:cNvSpPr/>
          <p:nvPr/>
        </p:nvSpPr>
        <p:spPr>
          <a:xfrm>
            <a:off x="2928926" y="214290"/>
            <a:ext cx="4643470" cy="642942"/>
          </a:xfrm>
          <a:prstGeom prst="roundRect">
            <a:avLst/>
          </a:prstGeom>
          <a:solidFill>
            <a:schemeClr val="tx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INTRODUÇÃO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85720" y="1142984"/>
            <a:ext cx="8643998" cy="5214974"/>
          </a:xfrm>
          <a:prstGeom prst="roundRect">
            <a:avLst/>
          </a:prstGeom>
          <a:ln>
            <a:solidFill>
              <a:srgbClr val="090B1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Ambiente de 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programação de computadores baseado em software livre. </a:t>
            </a:r>
            <a:endParaRPr lang="pt-BR" sz="2400" dirty="0" smtClean="0">
              <a:solidFill>
                <a:srgbClr val="090B19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Criado 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em 2001 por 2 estudantes do MIT (</a:t>
            </a:r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Casey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Reas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e Benjamin </a:t>
            </a:r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Fry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ctr"/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Tem o  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objetivo de ser uma ferramenta para desenvolvimento de projetos gráficos e interativos.</a:t>
            </a:r>
          </a:p>
        </p:txBody>
      </p:sp>
      <p:pic>
        <p:nvPicPr>
          <p:cNvPr id="5" name="Picture 5" descr="C:\Users\prof.MiltonRocha\Desktop\2000px-Processing_Logo_Clipped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42852"/>
            <a:ext cx="857232" cy="85723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de cantos arredondados 10"/>
          <p:cNvSpPr/>
          <p:nvPr/>
        </p:nvSpPr>
        <p:spPr>
          <a:xfrm>
            <a:off x="2928926" y="214290"/>
            <a:ext cx="4643470" cy="642942"/>
          </a:xfrm>
          <a:prstGeom prst="roundRect">
            <a:avLst/>
          </a:prstGeom>
          <a:solidFill>
            <a:schemeClr val="tx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EXPERIMENTO 3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5" descr="C:\Users\prof.MiltonRocha\Desktop\2000px-Processing_Logo_Clipped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42852"/>
            <a:ext cx="857232" cy="857232"/>
          </a:xfrm>
          <a:prstGeom prst="rect">
            <a:avLst/>
          </a:prstGeom>
          <a:noFill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2071678"/>
            <a:ext cx="6713804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de cantos arredondados 10"/>
          <p:cNvSpPr/>
          <p:nvPr/>
        </p:nvSpPr>
        <p:spPr>
          <a:xfrm>
            <a:off x="2928926" y="214290"/>
            <a:ext cx="4643470" cy="642942"/>
          </a:xfrm>
          <a:prstGeom prst="roundRect">
            <a:avLst/>
          </a:prstGeom>
          <a:solidFill>
            <a:schemeClr val="tx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EXPERIMENTO 3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85720" y="1142984"/>
            <a:ext cx="8643998" cy="5214974"/>
          </a:xfrm>
          <a:prstGeom prst="roundRect">
            <a:avLst/>
          </a:prstGeom>
          <a:ln>
            <a:solidFill>
              <a:srgbClr val="090B1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.serial.*;   Serial </a:t>
            </a:r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myPort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;      </a:t>
            </a:r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xPos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= 1;         </a:t>
            </a:r>
          </a:p>
          <a:p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setup () {   </a:t>
            </a:r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(400, 300);    </a:t>
            </a:r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println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(Serial.</a:t>
            </a:r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()); </a:t>
            </a:r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myPort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Serial(</a:t>
            </a:r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Serial.</a:t>
            </a:r>
            <a:r>
              <a:rPr lang="pt-BR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pt-B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()[0]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, 9600); </a:t>
            </a:r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myPort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bufferUntil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('\n');  background(0);   }</a:t>
            </a:r>
          </a:p>
          <a:p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draw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() {   }</a:t>
            </a:r>
          </a:p>
          <a:p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serialEvent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(Serial </a:t>
            </a:r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myPort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) {  String </a:t>
            </a:r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inString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myPort.readStringUntil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('\n');</a:t>
            </a:r>
          </a:p>
          <a:p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inString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!= </a:t>
            </a:r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inString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trim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inString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);   </a:t>
            </a:r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inByte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inString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);  </a:t>
            </a:r>
          </a:p>
          <a:p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inByte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map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inByte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, 0, 1023, 0, </a:t>
            </a:r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stroke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(127,34,255);  </a:t>
            </a:r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xPos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xPos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inByte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xPos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&gt;= </a:t>
            </a:r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) { </a:t>
            </a:r>
          </a:p>
          <a:p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	                         </a:t>
            </a:r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xPos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= 0;  background(0);   } </a:t>
            </a:r>
          </a:p>
          <a:p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{  </a:t>
            </a:r>
            <a:r>
              <a:rPr lang="pt-BR" b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xPos</a:t>
            </a:r>
            <a:r>
              <a:rPr lang="pt-BR" b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++;   }           }                }</a:t>
            </a:r>
          </a:p>
          <a:p>
            <a:r>
              <a:rPr lang="pt-BR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/* </a:t>
            </a:r>
            <a:r>
              <a:rPr lang="pt-BR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pt-BR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processing.serial</a:t>
            </a:r>
            <a:r>
              <a:rPr lang="pt-BR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.*; Serial </a:t>
            </a:r>
            <a:r>
              <a:rPr lang="pt-BR" dirty="0" err="1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port</a:t>
            </a:r>
            <a:r>
              <a:rPr lang="pt-BR" dirty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pt-BR" dirty="0" err="1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pt-BR" dirty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 setup</a:t>
            </a:r>
            <a:r>
              <a:rPr lang="pt-BR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(){    </a:t>
            </a:r>
            <a:r>
              <a:rPr lang="pt-BR" dirty="0" err="1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pt-BR" dirty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(200,200</a:t>
            </a:r>
            <a:r>
              <a:rPr lang="pt-BR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);   </a:t>
            </a:r>
            <a:r>
              <a:rPr lang="pt-BR" dirty="0" err="1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port</a:t>
            </a:r>
            <a:r>
              <a:rPr lang="pt-BR" dirty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=new Serial(</a:t>
            </a:r>
            <a:r>
              <a:rPr lang="pt-BR" dirty="0" err="1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pt-BR" dirty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"COM3",</a:t>
            </a:r>
            <a:r>
              <a:rPr lang="pt-BR" dirty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9600</a:t>
            </a:r>
            <a:r>
              <a:rPr lang="pt-BR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); }*/</a:t>
            </a:r>
            <a:endParaRPr lang="pt-BR" dirty="0">
              <a:solidFill>
                <a:srgbClr val="090B19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pt-BR" b="1" dirty="0" smtClean="0">
              <a:solidFill>
                <a:srgbClr val="090B1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5" descr="C:\Users\prof.MiltonRocha\Desktop\2000px-Processing_Logo_Clipped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42852"/>
            <a:ext cx="857232" cy="85723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de cantos arredondados 10"/>
          <p:cNvSpPr/>
          <p:nvPr/>
        </p:nvSpPr>
        <p:spPr>
          <a:xfrm>
            <a:off x="2928926" y="214290"/>
            <a:ext cx="4643470" cy="642942"/>
          </a:xfrm>
          <a:prstGeom prst="roundRect">
            <a:avLst/>
          </a:prstGeom>
          <a:solidFill>
            <a:schemeClr val="tx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EXPERIMENTO 3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5" descr="C:\Users\prof.MiltonRocha\Desktop\2000px-Processing_Logo_Clipped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42852"/>
            <a:ext cx="857232" cy="857232"/>
          </a:xfrm>
          <a:prstGeom prst="rect">
            <a:avLst/>
          </a:prstGeom>
          <a:noFill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1500174"/>
            <a:ext cx="4919683" cy="402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2928926" y="214290"/>
            <a:ext cx="4643470" cy="642942"/>
          </a:xfrm>
          <a:prstGeom prst="roundRect">
            <a:avLst/>
          </a:prstGeom>
          <a:solidFill>
            <a:srgbClr val="090B19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BIBLIOGRAFIA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285720" y="1142984"/>
            <a:ext cx="8643998" cy="5214974"/>
          </a:xfrm>
          <a:prstGeom prst="roundRect">
            <a:avLst/>
          </a:prstGeom>
          <a:ln>
            <a:solidFill>
              <a:srgbClr val="090B1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http://www.arduino.cc/</a:t>
            </a:r>
          </a:p>
          <a:p>
            <a:pPr>
              <a:buFont typeface="Wingdings" pitchFamily="2" charset="2"/>
              <a:buChar char="ü"/>
            </a:pPr>
            <a:endParaRPr lang="pt-BR" sz="2400" dirty="0" smtClean="0">
              <a:solidFill>
                <a:srgbClr val="090B1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McRoberts, Michael. </a:t>
            </a:r>
            <a:r>
              <a:rPr lang="pt-BR" sz="2400" i="1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pt-BR" sz="2400" i="1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:básico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. Ed. 1. São Paulo: </a:t>
            </a:r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Novatec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,2011.</a:t>
            </a:r>
          </a:p>
          <a:p>
            <a:endParaRPr lang="pt-BR" sz="2400" dirty="0" smtClean="0">
              <a:solidFill>
                <a:srgbClr val="090B1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pt-BR" sz="2400" dirty="0" smtClean="0">
                <a:solidFill>
                  <a:srgbClr val="090B19"/>
                </a:solidFill>
              </a:rPr>
              <a:t>www.realtimerendering.com</a:t>
            </a:r>
            <a:endParaRPr lang="pt-BR" sz="2400" dirty="0" smtClean="0">
              <a:solidFill>
                <a:srgbClr val="090B1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5" descr="C:\Users\prof.MiltonRocha\Desktop\2000px-Processing_Logo_Clippe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142852"/>
            <a:ext cx="857232" cy="85723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285720" y="357166"/>
            <a:ext cx="8643998" cy="6000792"/>
          </a:xfrm>
          <a:prstGeom prst="roundRect">
            <a:avLst/>
          </a:prstGeom>
          <a:ln>
            <a:solidFill>
              <a:srgbClr val="090B1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OBRIGADO!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2928926" y="214290"/>
            <a:ext cx="4643470" cy="642942"/>
          </a:xfrm>
          <a:prstGeom prst="roundRect">
            <a:avLst/>
          </a:prstGeom>
          <a:solidFill>
            <a:schemeClr val="tx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INTRODUÇÃO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285720" y="1142984"/>
            <a:ext cx="8643998" cy="2428892"/>
          </a:xfrm>
          <a:prstGeom prst="roundRect">
            <a:avLst/>
          </a:prstGeom>
          <a:ln>
            <a:solidFill>
              <a:srgbClr val="090B1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Nesta atividade:</a:t>
            </a:r>
          </a:p>
          <a:p>
            <a:pPr algn="ctr"/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IHM 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com o Arduino 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para apresentar dados analógicos obtidos de sensores.</a:t>
            </a:r>
            <a:endParaRPr lang="pt-BR" sz="2400" dirty="0" smtClean="0">
              <a:solidFill>
                <a:srgbClr val="090B1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929058" y="3857628"/>
            <a:ext cx="1071570" cy="1071570"/>
          </a:xfrm>
          <a:prstGeom prst="rect">
            <a:avLst/>
          </a:prstGeom>
          <a:ln>
            <a:solidFill>
              <a:srgbClr val="090B1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Arduino</a:t>
            </a:r>
            <a:endParaRPr lang="pt-BR" dirty="0">
              <a:solidFill>
                <a:srgbClr val="090B1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643570" y="3857628"/>
            <a:ext cx="1071570" cy="1071570"/>
          </a:xfrm>
          <a:prstGeom prst="rect">
            <a:avLst/>
          </a:prstGeom>
          <a:ln>
            <a:solidFill>
              <a:srgbClr val="090B1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Driver</a:t>
            </a:r>
            <a:endParaRPr lang="pt-BR" dirty="0">
              <a:solidFill>
                <a:srgbClr val="090B1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7358082" y="3857628"/>
            <a:ext cx="1174358" cy="1071570"/>
          </a:xfrm>
          <a:prstGeom prst="rect">
            <a:avLst/>
          </a:prstGeom>
          <a:ln>
            <a:solidFill>
              <a:srgbClr val="090B1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Atuadores</a:t>
            </a:r>
            <a:endParaRPr lang="pt-BR" dirty="0">
              <a:solidFill>
                <a:srgbClr val="090B1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929058" y="5357826"/>
            <a:ext cx="1071570" cy="1071570"/>
          </a:xfrm>
          <a:prstGeom prst="rect">
            <a:avLst/>
          </a:prstGeom>
          <a:ln>
            <a:solidFill>
              <a:srgbClr val="090B1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Sensores</a:t>
            </a:r>
            <a:endParaRPr lang="pt-BR" dirty="0">
              <a:solidFill>
                <a:srgbClr val="090B1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Conector de seta reta 14"/>
          <p:cNvCxnSpPr>
            <a:stCxn id="11" idx="3"/>
            <a:endCxn id="12" idx="1"/>
          </p:cNvCxnSpPr>
          <p:nvPr/>
        </p:nvCxnSpPr>
        <p:spPr>
          <a:xfrm>
            <a:off x="5000628" y="4393413"/>
            <a:ext cx="642942" cy="1588"/>
          </a:xfrm>
          <a:prstGeom prst="straightConnector1">
            <a:avLst/>
          </a:prstGeom>
          <a:ln>
            <a:solidFill>
              <a:srgbClr val="090B19"/>
            </a:solidFill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" name="Conector de seta reta 15"/>
          <p:cNvCxnSpPr>
            <a:stCxn id="12" idx="3"/>
            <a:endCxn id="13" idx="1"/>
          </p:cNvCxnSpPr>
          <p:nvPr/>
        </p:nvCxnSpPr>
        <p:spPr>
          <a:xfrm>
            <a:off x="6715140" y="4393413"/>
            <a:ext cx="642942" cy="0"/>
          </a:xfrm>
          <a:prstGeom prst="straightConnector1">
            <a:avLst/>
          </a:prstGeom>
          <a:ln>
            <a:solidFill>
              <a:srgbClr val="090B19"/>
            </a:solidFill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4" idx="0"/>
            <a:endCxn id="11" idx="2"/>
          </p:cNvCxnSpPr>
          <p:nvPr/>
        </p:nvCxnSpPr>
        <p:spPr>
          <a:xfrm rot="5400000" flipH="1" flipV="1">
            <a:off x="4250529" y="5143512"/>
            <a:ext cx="428628" cy="1588"/>
          </a:xfrm>
          <a:prstGeom prst="straightConnector1">
            <a:avLst/>
          </a:prstGeom>
          <a:ln>
            <a:solidFill>
              <a:srgbClr val="090B19"/>
            </a:solidFill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18" name="Picture 5" descr="C:\Users\prof.MiltonRocha\Desktop\2000px-Processing_Logo_Clipped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42852"/>
            <a:ext cx="857232" cy="857232"/>
          </a:xfrm>
          <a:prstGeom prst="rect">
            <a:avLst/>
          </a:prstGeom>
          <a:noFill/>
        </p:spPr>
      </p:pic>
      <p:sp>
        <p:nvSpPr>
          <p:cNvPr id="35" name="Retângulo 34"/>
          <p:cNvSpPr/>
          <p:nvPr/>
        </p:nvSpPr>
        <p:spPr>
          <a:xfrm>
            <a:off x="785786" y="3857628"/>
            <a:ext cx="1500198" cy="1071570"/>
          </a:xfrm>
          <a:prstGeom prst="rect">
            <a:avLst/>
          </a:prstGeom>
          <a:ln>
            <a:solidFill>
              <a:srgbClr val="090B1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IHM</a:t>
            </a:r>
          </a:p>
          <a:p>
            <a:pPr algn="ctr"/>
            <a:r>
              <a:rPr lang="pt-BR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lang="pt-BR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pt-BR" dirty="0">
              <a:solidFill>
                <a:srgbClr val="090B1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Conector de seta reta 36"/>
          <p:cNvCxnSpPr>
            <a:stCxn id="35" idx="3"/>
            <a:endCxn id="11" idx="1"/>
          </p:cNvCxnSpPr>
          <p:nvPr/>
        </p:nvCxnSpPr>
        <p:spPr>
          <a:xfrm>
            <a:off x="2285984" y="4393413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rot="10800000">
            <a:off x="2285984" y="4572008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2928926" y="214290"/>
            <a:ext cx="4643470" cy="642942"/>
          </a:xfrm>
          <a:prstGeom prst="roundRect">
            <a:avLst/>
          </a:prstGeom>
          <a:solidFill>
            <a:schemeClr val="tx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INTRODUÇÃO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0" name="AutoShape 2" descr="http://arduino.cc/en/uploads/Main/ArduinoUno_R3_Front_450px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7" name="Picture 5" descr="C:\Users\prof.MiltonRocha\Desktop\2000px-Processing_Logo_Clippe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142852"/>
            <a:ext cx="857232" cy="857232"/>
          </a:xfrm>
          <a:prstGeom prst="rect">
            <a:avLst/>
          </a:prstGeom>
          <a:noFill/>
        </p:spPr>
      </p:pic>
      <p:pic>
        <p:nvPicPr>
          <p:cNvPr id="61441" name="Picture 1" descr="C:\Users\prof.MiltonRocha\Desktop\k364p_co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4143380"/>
            <a:ext cx="3214710" cy="2497555"/>
          </a:xfrm>
          <a:prstGeom prst="rect">
            <a:avLst/>
          </a:prstGeom>
          <a:noFill/>
        </p:spPr>
      </p:pic>
      <p:pic>
        <p:nvPicPr>
          <p:cNvPr id="61442" name="Picture 2" descr="C:\Users\prof.MiltonRocha\Desktop\p11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8662" y="4143380"/>
            <a:ext cx="3071834" cy="2457467"/>
          </a:xfrm>
          <a:prstGeom prst="rect">
            <a:avLst/>
          </a:prstGeom>
          <a:noFill/>
        </p:spPr>
      </p:pic>
      <p:sp>
        <p:nvSpPr>
          <p:cNvPr id="8" name="Retângulo de cantos arredondados 7"/>
          <p:cNvSpPr/>
          <p:nvPr/>
        </p:nvSpPr>
        <p:spPr>
          <a:xfrm>
            <a:off x="285720" y="1142984"/>
            <a:ext cx="8643998" cy="2428892"/>
          </a:xfrm>
          <a:prstGeom prst="roundRect">
            <a:avLst/>
          </a:prstGeom>
          <a:ln>
            <a:solidFill>
              <a:srgbClr val="090B1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Pode ser utilizado para elaboração de desenhos artísticos e interação maior com as obras de artes.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de cantos arredondados 10"/>
          <p:cNvSpPr/>
          <p:nvPr/>
        </p:nvSpPr>
        <p:spPr>
          <a:xfrm>
            <a:off x="2928926" y="214290"/>
            <a:ext cx="4643470" cy="642942"/>
          </a:xfrm>
          <a:prstGeom prst="roundRect">
            <a:avLst/>
          </a:prstGeom>
          <a:solidFill>
            <a:schemeClr val="tx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INTRODUÇÃO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5" descr="C:\Users\prof.MiltonRocha\Desktop\2000px-Processing_Logo_Clipped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42852"/>
            <a:ext cx="857232" cy="857232"/>
          </a:xfrm>
          <a:prstGeom prst="rect">
            <a:avLst/>
          </a:prstGeom>
          <a:noFill/>
        </p:spPr>
      </p:pic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1214422"/>
            <a:ext cx="4448189" cy="5348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2928926" y="214290"/>
            <a:ext cx="4643470" cy="642942"/>
          </a:xfrm>
          <a:prstGeom prst="roundRect">
            <a:avLst/>
          </a:prstGeom>
          <a:solidFill>
            <a:schemeClr val="tx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FUNÇÕES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0" name="AutoShape 2" descr="http://arduino.cc/en/uploads/Main/ArduinoUno_R3_Front_450px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7" name="Picture 5" descr="C:\Users\prof.MiltonRocha\Desktop\2000px-Processing_Logo_Clippe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142852"/>
            <a:ext cx="857232" cy="857232"/>
          </a:xfrm>
          <a:prstGeom prst="rect">
            <a:avLst/>
          </a:prstGeom>
          <a:noFill/>
        </p:spPr>
      </p:pic>
      <p:sp>
        <p:nvSpPr>
          <p:cNvPr id="9" name="Retângulo de cantos arredondados 8"/>
          <p:cNvSpPr/>
          <p:nvPr/>
        </p:nvSpPr>
        <p:spPr>
          <a:xfrm>
            <a:off x="285720" y="1142984"/>
            <a:ext cx="8643998" cy="5214974"/>
          </a:xfrm>
          <a:prstGeom prst="roundRect">
            <a:avLst/>
          </a:prstGeom>
          <a:ln>
            <a:solidFill>
              <a:srgbClr val="090B1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(largura,altura)</a:t>
            </a:r>
          </a:p>
          <a:p>
            <a:pPr marL="457200" indent="-457200">
              <a:buAutoNum type="arabicPeriod"/>
            </a:pPr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point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(x,y)</a:t>
            </a:r>
          </a:p>
          <a:p>
            <a:pPr marL="457200" indent="-457200">
              <a:buAutoNum type="arabicPeriod"/>
            </a:pPr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(x1,y1,x2,y2)</a:t>
            </a:r>
          </a:p>
          <a:p>
            <a:pPr marL="457200" indent="-457200">
              <a:buFontTx/>
              <a:buAutoNum type="arabicPeriod"/>
            </a:pPr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triangle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(x1,y1,x2,y2,x3,y3)</a:t>
            </a:r>
          </a:p>
          <a:p>
            <a:pPr marL="457200" indent="-457200">
              <a:buAutoNum type="arabicPeriod"/>
            </a:pPr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quad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(x1,y1,x2,y2,x3,y3,x4,y4)</a:t>
            </a:r>
          </a:p>
          <a:p>
            <a:pPr marL="457200" indent="-457200">
              <a:buAutoNum type="arabicPeriod"/>
            </a:pPr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rect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(x,y,largura,altura)</a:t>
            </a:r>
          </a:p>
          <a:p>
            <a:pPr marL="457200" indent="-457200">
              <a:buAutoNum type="arabicPeriod"/>
            </a:pPr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ellipse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(x,y,largura,altura)</a:t>
            </a:r>
          </a:p>
          <a:p>
            <a:pPr marL="457200" indent="-457200">
              <a:buAutoNum type="arabicPeriod"/>
            </a:pPr>
            <a:r>
              <a:rPr lang="pt-BR" sz="2400" dirty="0" err="1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arc</a:t>
            </a:r>
            <a:r>
              <a:rPr lang="pt-BR" sz="2400" dirty="0" smtClean="0">
                <a:solidFill>
                  <a:srgbClr val="090B19"/>
                </a:solidFill>
                <a:latin typeface="Times New Roman" pitchFamily="18" charset="0"/>
                <a:cs typeface="Times New Roman" pitchFamily="18" charset="0"/>
              </a:rPr>
              <a:t>(x,y,largura,altura,inicio,fim)</a:t>
            </a:r>
          </a:p>
          <a:p>
            <a:pPr marL="457200" indent="-457200" algn="ctr">
              <a:buAutoNum type="arabicPeriod"/>
            </a:pPr>
            <a:endParaRPr lang="pt-BR" sz="2400" dirty="0" smtClean="0">
              <a:solidFill>
                <a:srgbClr val="090B1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2928926" y="214290"/>
            <a:ext cx="4643470" cy="642942"/>
          </a:xfrm>
          <a:prstGeom prst="roundRect">
            <a:avLst/>
          </a:prstGeom>
          <a:solidFill>
            <a:schemeClr val="tx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err="1" smtClean="0"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(largura,altura)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0" name="AutoShape 2" descr="http://arduino.cc/en/uploads/Main/ArduinoUno_R3_Front_450px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7" name="Picture 5" descr="C:\Users\prof.MiltonRocha\Desktop\2000px-Processing_Logo_Clippe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142852"/>
            <a:ext cx="857232" cy="857232"/>
          </a:xfrm>
          <a:prstGeom prst="rect">
            <a:avLst/>
          </a:prstGeom>
          <a:noFill/>
        </p:spPr>
      </p:pic>
      <p:sp>
        <p:nvSpPr>
          <p:cNvPr id="10" name="Retângulo 9"/>
          <p:cNvSpPr/>
          <p:nvPr/>
        </p:nvSpPr>
        <p:spPr>
          <a:xfrm>
            <a:off x="1785918" y="2428868"/>
            <a:ext cx="6429420" cy="3214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 rot="5400000">
            <a:off x="-71470" y="4000504"/>
            <a:ext cx="314327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785918" y="2143116"/>
            <a:ext cx="642942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4786314" y="1643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400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714348" y="357187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200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14348" y="114298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size</a:t>
            </a:r>
            <a:r>
              <a:rPr lang="pt-BR" dirty="0" smtClean="0"/>
              <a:t>(400,200);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6" grpId="0"/>
      <p:bldP spid="17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2928926" y="214290"/>
            <a:ext cx="4643470" cy="642942"/>
          </a:xfrm>
          <a:prstGeom prst="roundRect">
            <a:avLst/>
          </a:prstGeom>
          <a:solidFill>
            <a:schemeClr val="tx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err="1" smtClean="0">
                <a:latin typeface="Times New Roman" pitchFamily="18" charset="0"/>
                <a:cs typeface="Times New Roman" pitchFamily="18" charset="0"/>
              </a:rPr>
              <a:t>point</a:t>
            </a: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(x,y)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0" name="AutoShape 2" descr="http://arduino.cc/en/uploads/Main/ArduinoUno_R3_Front_450px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7" name="Picture 5" descr="C:\Users\prof.MiltonRocha\Desktop\2000px-Processing_Logo_Clippe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142852"/>
            <a:ext cx="857232" cy="857232"/>
          </a:xfrm>
          <a:prstGeom prst="rect">
            <a:avLst/>
          </a:prstGeom>
          <a:noFill/>
        </p:spPr>
      </p:pic>
      <p:sp>
        <p:nvSpPr>
          <p:cNvPr id="8" name="CaixaDeTexto 7"/>
          <p:cNvSpPr txBox="1"/>
          <p:nvPr/>
        </p:nvSpPr>
        <p:spPr>
          <a:xfrm>
            <a:off x="714348" y="114298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size</a:t>
            </a:r>
            <a:r>
              <a:rPr lang="pt-BR" dirty="0" smtClean="0"/>
              <a:t>(400,200);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1785918" y="2428868"/>
            <a:ext cx="6429420" cy="3214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 rot="5400000">
            <a:off x="4608513" y="3321049"/>
            <a:ext cx="1642280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785918" y="4214818"/>
            <a:ext cx="35719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786446" y="314324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100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714612" y="442913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200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14348" y="150017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point</a:t>
            </a:r>
            <a:r>
              <a:rPr lang="pt-BR" dirty="0" smtClean="0"/>
              <a:t>(200,100);</a:t>
            </a:r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5357818" y="4143380"/>
            <a:ext cx="142876" cy="1428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  <p:bldP spid="17" grpId="0"/>
      <p:bldP spid="11" grpId="0"/>
      <p:bldP spid="21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3205</TotalTime>
  <Words>613</Words>
  <Application>Microsoft Office PowerPoint</Application>
  <PresentationFormat>Apresentação na tela (4:3)</PresentationFormat>
  <Paragraphs>222</Paragraphs>
  <Slides>34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prof.MiltonRocha</dc:creator>
  <cp:lastModifiedBy>Rafael</cp:lastModifiedBy>
  <cp:revision>132</cp:revision>
  <dcterms:created xsi:type="dcterms:W3CDTF">2015-02-05T15:47:21Z</dcterms:created>
  <dcterms:modified xsi:type="dcterms:W3CDTF">2015-04-29T21:19:44Z</dcterms:modified>
</cp:coreProperties>
</file>