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8" r:id="rId7"/>
    <p:sldId id="269" r:id="rId8"/>
    <p:sldId id="270" r:id="rId9"/>
    <p:sldId id="272" r:id="rId10"/>
    <p:sldId id="257" r:id="rId11"/>
    <p:sldId id="271" r:id="rId12"/>
    <p:sldId id="266" r:id="rId13"/>
    <p:sldId id="265" r:id="rId14"/>
    <p:sldId id="258" r:id="rId15"/>
    <p:sldId id="273" r:id="rId16"/>
    <p:sldId id="259" r:id="rId17"/>
    <p:sldId id="26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pt-BR" u="sng" dirty="0" smtClean="0">
                <a:solidFill>
                  <a:srgbClr val="FF0000"/>
                </a:solidFill>
              </a:rPr>
              <a:t>Atividades em sala (1): </a:t>
            </a:r>
            <a:r>
              <a:rPr lang="pt-BR" b="1" i="1" u="sng" dirty="0" smtClean="0"/>
              <a:t>Alimentação</a:t>
            </a:r>
            <a:endParaRPr lang="pt-BR" u="sng" dirty="0" smtClean="0">
              <a:solidFill>
                <a:srgbClr val="FF0000"/>
              </a:solidFill>
            </a:endParaRP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327650"/>
          </a:xfrm>
        </p:spPr>
        <p:txBody>
          <a:bodyPr/>
          <a:lstStyle/>
          <a:p>
            <a:pPr eaLnBrk="1" hangingPunct="1"/>
            <a:r>
              <a:rPr lang="pt-BR" sz="2400" dirty="0" smtClean="0"/>
              <a:t>Rede Eletropaulo. Estabilizador. No </a:t>
            </a:r>
            <a:r>
              <a:rPr lang="pt-BR" sz="2400" dirty="0" err="1" smtClean="0"/>
              <a:t>break</a:t>
            </a:r>
            <a:r>
              <a:rPr lang="pt-BR" sz="2400" dirty="0" smtClean="0"/>
              <a:t>.</a:t>
            </a:r>
          </a:p>
          <a:p>
            <a:pPr eaLnBrk="1" hangingPunct="1"/>
            <a:r>
              <a:rPr lang="pt-BR" sz="2400" dirty="0" smtClean="0"/>
              <a:t>Conceitos: Potencia, Tensão e Corrente elétrica.</a:t>
            </a:r>
          </a:p>
          <a:p>
            <a:pPr eaLnBrk="1" hangingPunct="1"/>
            <a:r>
              <a:rPr lang="pt-BR" sz="2400" dirty="0" smtClean="0"/>
              <a:t>Unidades elétricas: Watt, Volt, Ampère.</a:t>
            </a:r>
          </a:p>
          <a:p>
            <a:r>
              <a:rPr lang="pt-BR" sz="2400" dirty="0" smtClean="0"/>
              <a:t>Medir: Comparar com um padrão.</a:t>
            </a:r>
          </a:p>
          <a:p>
            <a:pPr eaLnBrk="1" hangingPunct="1"/>
            <a:r>
              <a:rPr lang="pt-BR" sz="2400" dirty="0" smtClean="0"/>
              <a:t>Prática: Medidas </a:t>
            </a:r>
            <a:r>
              <a:rPr lang="pt-BR" sz="2400" dirty="0" smtClean="0"/>
              <a:t>das tensões de alimentação.</a:t>
            </a:r>
          </a:p>
          <a:p>
            <a:pPr eaLnBrk="1" hangingPunct="1"/>
            <a:r>
              <a:rPr lang="pt-BR" sz="2400" dirty="0" smtClean="0"/>
              <a:t>Lei da potência:  P = U. I</a:t>
            </a:r>
          </a:p>
          <a:p>
            <a:pPr eaLnBrk="1" hangingPunct="1"/>
            <a:r>
              <a:rPr lang="pt-BR" sz="2400" dirty="0" smtClean="0"/>
              <a:t>Conceitos: Corrente alternada e corrente contínua.</a:t>
            </a:r>
          </a:p>
          <a:p>
            <a:pPr eaLnBrk="1" hangingPunct="1"/>
            <a:r>
              <a:rPr lang="pt-BR" sz="2400" dirty="0" smtClean="0"/>
              <a:t>Resposta as </a:t>
            </a:r>
            <a:r>
              <a:rPr lang="pt-BR" sz="2400" dirty="0" smtClean="0"/>
              <a:t>questões em anexo.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03783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3200" dirty="0" smtClean="0"/>
              <a:t>Responda as questões na folha de relatório</a:t>
            </a:r>
            <a:r>
              <a:rPr lang="pt-BR" sz="2400" dirty="0" smtClean="0"/>
              <a:t>.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836613"/>
            <a:ext cx="8785225" cy="56880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400" dirty="0" smtClean="0"/>
              <a:t>Função do estabilizador: _____________________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Potencia nominal do estabilizador (verifique no corpo do estabilizador):</a:t>
            </a:r>
          </a:p>
          <a:p>
            <a:pPr algn="just"/>
            <a:r>
              <a:rPr lang="pt-BR" sz="2400" dirty="0" smtClean="0"/>
              <a:t>_______________________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Calcule a corrente nominal máxima que o estabilizador pode fornecer.  (use a lei da </a:t>
            </a:r>
            <a:r>
              <a:rPr lang="pt-BR" sz="2400" dirty="0" smtClean="0"/>
              <a:t>potencia e o valor no copo do aparelho):</a:t>
            </a:r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>
              <a:buFont typeface="Arial" charset="0"/>
              <a:buNone/>
            </a:pPr>
            <a:r>
              <a:rPr lang="pt-BR" sz="2400" dirty="0" smtClean="0"/>
              <a:t>     Potencia nominal: _____________; Corrente nominal: ________</a:t>
            </a:r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Responda: O estabilizador (do laboratório) suporta conectar um computador pessoal e uma impressora laser. Considere uma folga de 20% na potencia nominal.</a:t>
            </a:r>
          </a:p>
          <a:p>
            <a:pPr algn="just"/>
            <a:r>
              <a:rPr lang="pt-BR" sz="2400" dirty="0" smtClean="0"/>
              <a:t>Reposta: (  ) Sim;  (  ) Não. Porque: ________________________</a:t>
            </a:r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5791"/>
          </a:xfrm>
        </p:spPr>
        <p:txBody>
          <a:bodyPr/>
          <a:lstStyle/>
          <a:p>
            <a:pPr algn="just"/>
            <a:r>
              <a:rPr lang="pt-BR" sz="2400" dirty="0" smtClean="0"/>
              <a:t>Responda as questões na folha de relatório</a:t>
            </a:r>
            <a:r>
              <a:rPr lang="pt-BR" sz="1800" dirty="0" smtClean="0"/>
              <a:t>.</a:t>
            </a:r>
            <a:endParaRPr lang="pt-BR" sz="2400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836613"/>
            <a:ext cx="8785225" cy="568801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Tensão medida da rede Eletropaulo: ________________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Valor da tensão fornecida pelo estabilizador: ______________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Estime a corrente nominal máxima que o  estabilizador pode fornecer:  ________________________</a:t>
            </a:r>
          </a:p>
          <a:p>
            <a:pPr algn="just">
              <a:buFont typeface="Arial" charset="0"/>
              <a:buNone/>
            </a:pPr>
            <a:r>
              <a:rPr lang="pt-BR" sz="2400" dirty="0" smtClean="0"/>
              <a:t>   </a:t>
            </a:r>
          </a:p>
          <a:p>
            <a:pPr marL="457200" indent="-457200" algn="just">
              <a:buNone/>
            </a:pPr>
            <a:r>
              <a:rPr lang="pt-BR" sz="2400" dirty="0" smtClean="0"/>
              <a:t>Medida </a:t>
            </a:r>
            <a:r>
              <a:rPr lang="pt-BR" sz="2400" dirty="0" smtClean="0"/>
              <a:t>da temperatura ambiente e </a:t>
            </a:r>
            <a:r>
              <a:rPr lang="pt-BR" sz="2400" dirty="0" smtClean="0"/>
              <a:t>interior </a:t>
            </a:r>
            <a:r>
              <a:rPr lang="pt-BR" sz="2400" dirty="0" smtClean="0"/>
              <a:t>do </a:t>
            </a:r>
            <a:r>
              <a:rPr lang="pt-BR" sz="2400" dirty="0" smtClean="0"/>
              <a:t>computador</a:t>
            </a:r>
            <a:r>
              <a:rPr lang="pt-BR" sz="2400" dirty="0" smtClean="0"/>
              <a:t> </a:t>
            </a:r>
            <a:r>
              <a:rPr lang="pt-BR" sz="2400" dirty="0" smtClean="0"/>
              <a:t>com uso do multímetro </a:t>
            </a:r>
            <a:endParaRPr lang="pt-BR" sz="2400" dirty="0" smtClean="0"/>
          </a:p>
          <a:p>
            <a:pPr algn="just"/>
            <a:r>
              <a:rPr lang="pt-BR" sz="2400" dirty="0" smtClean="0"/>
              <a:t>Temperatura ambiente: ______________  </a:t>
            </a:r>
          </a:p>
          <a:p>
            <a:pPr algn="just"/>
            <a:r>
              <a:rPr lang="pt-BR" sz="2400" dirty="0" smtClean="0"/>
              <a:t>Temperatura no computador: _________</a:t>
            </a:r>
          </a:p>
          <a:p>
            <a:pPr>
              <a:buFont typeface="Arial" charset="0"/>
              <a:buNone/>
            </a:pPr>
            <a:endParaRPr lang="pt-BR" sz="1600" dirty="0" smtClean="0"/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Transdutor (características)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Converte </a:t>
            </a:r>
            <a:r>
              <a:rPr lang="pt-BR" dirty="0" smtClean="0"/>
              <a:t>um tipo de energia em outro.</a:t>
            </a:r>
          </a:p>
          <a:p>
            <a:r>
              <a:rPr lang="pt-BR" dirty="0" smtClean="0"/>
              <a:t>Exemplo: Microfone</a:t>
            </a:r>
            <a:r>
              <a:rPr lang="pt-BR" dirty="0" smtClean="0"/>
              <a:t>. Converte energia sonora em energia elétrica;</a:t>
            </a:r>
          </a:p>
          <a:p>
            <a:r>
              <a:rPr lang="pt-BR" dirty="0" smtClean="0"/>
              <a:t>Exemplo: Termopar. Dois </a:t>
            </a:r>
            <a:r>
              <a:rPr lang="pt-BR" dirty="0" smtClean="0"/>
              <a:t>metais diferentes em contato </a:t>
            </a:r>
            <a:r>
              <a:rPr lang="pt-BR" dirty="0" smtClean="0"/>
              <a:t>físico produzem uma </a:t>
            </a:r>
            <a:r>
              <a:rPr lang="pt-BR" dirty="0" err="1" smtClean="0"/>
              <a:t>ddp</a:t>
            </a:r>
            <a:r>
              <a:rPr lang="pt-BR" dirty="0" smtClean="0"/>
              <a:t> (tensão) em suas extremidades. A temperatura é obtida colocando a junção dos condutores em contato físico com o corpo a ser medido. A </a:t>
            </a:r>
            <a:r>
              <a:rPr lang="pt-BR" dirty="0" err="1" smtClean="0"/>
              <a:t>ddp</a:t>
            </a:r>
            <a:r>
              <a:rPr lang="pt-BR" dirty="0" smtClean="0"/>
              <a:t> é correlacionada a temperatura pelo multímetro.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 de temperatura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Multímetro. O </a:t>
            </a:r>
            <a:r>
              <a:rPr lang="pt-BR" dirty="0" smtClean="0"/>
              <a:t>equipamento mede a voltagem fornecida pelo termopar e “converte” em temperatura</a:t>
            </a:r>
            <a:r>
              <a:rPr lang="pt-BR" dirty="0" smtClean="0"/>
              <a:t>;</a:t>
            </a:r>
          </a:p>
          <a:p>
            <a:r>
              <a:rPr lang="pt-BR" dirty="0" smtClean="0"/>
              <a:t>Termômetro: escala relacionando o volume de um líquido com a temperatura;</a:t>
            </a:r>
          </a:p>
          <a:p>
            <a:r>
              <a:rPr lang="pt-BR" dirty="0" smtClean="0"/>
              <a:t>Dispositivos semicondutores. Fornecem tensões proporcionais à temperatura do meio.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431775"/>
          </a:xfrm>
        </p:spPr>
        <p:txBody>
          <a:bodyPr>
            <a:normAutofit fontScale="90000"/>
          </a:bodyPr>
          <a:lstStyle/>
          <a:p>
            <a:r>
              <a:rPr lang="pt-BR" sz="2400" dirty="0" smtClean="0"/>
              <a:t>Questões adicionais: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836613"/>
            <a:ext cx="8785225" cy="568801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 smtClean="0"/>
              <a:t>O que entende por: </a:t>
            </a:r>
          </a:p>
          <a:p>
            <a:pPr algn="just">
              <a:buFont typeface="Arial" charset="0"/>
              <a:buNone/>
            </a:pPr>
            <a:r>
              <a:rPr lang="pt-BR" sz="2400" dirty="0" smtClean="0"/>
              <a:t>      Corrente elétrica:</a:t>
            </a:r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r>
              <a:rPr lang="pt-BR" sz="2400" dirty="0" smtClean="0"/>
              <a:t>       Tensão elétrica:</a:t>
            </a:r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r>
              <a:rPr lang="pt-BR" sz="2400" dirty="0" smtClean="0"/>
              <a:t>       Potencia elétrica: </a:t>
            </a:r>
          </a:p>
          <a:p>
            <a:pPr algn="just"/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        Valor nominal de uma grandeza:</a:t>
            </a:r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        Valor real de uma grandeza</a:t>
            </a:r>
          </a:p>
          <a:p>
            <a:pPr algn="just"/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: Quais os valores nominal e real da tensão da rede Eletropaulo.</a:t>
            </a:r>
          </a:p>
          <a:p>
            <a:pPr algn="just">
              <a:buFont typeface="Arial" charset="0"/>
              <a:buNone/>
            </a:pPr>
            <a:r>
              <a:rPr lang="pt-BR" sz="2400" dirty="0" smtClean="0"/>
              <a:t>    Tensão nominal:___________;        Tensão real: _____________</a:t>
            </a:r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endParaRPr lang="pt-BR" sz="1600" dirty="0" smtClean="0"/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431775"/>
          </a:xfrm>
        </p:spPr>
        <p:txBody>
          <a:bodyPr>
            <a:normAutofit fontScale="90000"/>
          </a:bodyPr>
          <a:lstStyle/>
          <a:p>
            <a:r>
              <a:rPr lang="pt-BR" sz="2400" dirty="0" smtClean="0"/>
              <a:t>Questões adicionais: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836613"/>
            <a:ext cx="8785225" cy="568801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r>
              <a:rPr lang="pt-BR" sz="2400" dirty="0" smtClean="0"/>
              <a:t>Explique porque as medidas de tensão da rede elétrica diferem quando medidas:</a:t>
            </a:r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r>
              <a:rPr lang="pt-BR" sz="2400" dirty="0" smtClean="0"/>
              <a:t> (a) por equipamentos diferentes; </a:t>
            </a:r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r>
              <a:rPr lang="pt-BR" sz="2400" dirty="0" smtClean="0"/>
              <a:t>(b) em locais diferentes;</a:t>
            </a:r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r>
              <a:rPr lang="pt-BR" sz="2400" dirty="0" smtClean="0"/>
              <a:t> (c ) em horários diferentes</a:t>
            </a:r>
            <a:r>
              <a:rPr lang="pt-BR" sz="2400" dirty="0" smtClean="0"/>
              <a:t>.</a:t>
            </a:r>
          </a:p>
          <a:p>
            <a:pPr algn="just">
              <a:buFont typeface="Arial" charset="0"/>
              <a:buNone/>
            </a:pPr>
            <a:endParaRPr lang="pt-BR" sz="2400" dirty="0" smtClean="0"/>
          </a:p>
          <a:p>
            <a:pPr algn="just">
              <a:buFont typeface="Arial" charset="0"/>
              <a:buNone/>
            </a:pPr>
            <a:r>
              <a:rPr lang="pt-BR" sz="2400" dirty="0" smtClean="0"/>
              <a:t>*Estes efeitos explicam porque os aparelhos devem ser aterrados.</a:t>
            </a:r>
            <a:endParaRPr lang="pt-BR" sz="2400" dirty="0" smtClean="0"/>
          </a:p>
          <a:p>
            <a:pPr algn="just">
              <a:buFont typeface="Arial" charset="0"/>
              <a:buNone/>
            </a:pPr>
            <a:endParaRPr lang="pt-BR" sz="1600" dirty="0" smtClean="0"/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pt-BR" sz="4000" u="sng" dirty="0" smtClean="0"/>
              <a:t>Tensão (voltagem): contínua e alternada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435975" cy="5000625"/>
          </a:xfrm>
        </p:spPr>
        <p:txBody>
          <a:bodyPr/>
          <a:lstStyle/>
          <a:p>
            <a:r>
              <a:rPr lang="pt-BR" sz="2400" dirty="0" smtClean="0"/>
              <a:t>Voltagem alternada. Sem polaridade fixa</a:t>
            </a:r>
            <a:r>
              <a:rPr lang="pt-BR" sz="2400" dirty="0"/>
              <a:t>. Polaridade inverte no </a:t>
            </a:r>
            <a:r>
              <a:rPr lang="pt-BR" sz="2400" dirty="0" smtClean="0"/>
              <a:t>tempo. Rede Eletropaulo: Frequência: 60 Hertz. Voltagem nominal: 127 volts. Voltagem real: medida pelo usuário.</a:t>
            </a:r>
          </a:p>
          <a:p>
            <a:r>
              <a:rPr lang="pt-BR" sz="2400" dirty="0" smtClean="0"/>
              <a:t>Estabilizador: Recebe 127 volts nominais da rede Eletropaulo e devolve (aproximadamente) 115volts (</a:t>
            </a:r>
            <a:r>
              <a:rPr lang="pt-BR" sz="2400" dirty="0" smtClean="0"/>
              <a:t>nominais).</a:t>
            </a:r>
            <a:endParaRPr lang="pt-BR" sz="2400" dirty="0" smtClean="0"/>
          </a:p>
          <a:p>
            <a:r>
              <a:rPr lang="pt-BR" sz="2400" dirty="0" smtClean="0"/>
              <a:t>Potência. </a:t>
            </a:r>
            <a:r>
              <a:rPr lang="pt-BR" sz="2400" dirty="0" smtClean="0"/>
              <a:t>Energia potencial </a:t>
            </a:r>
            <a:r>
              <a:rPr lang="pt-BR" sz="2400" dirty="0" smtClean="0"/>
              <a:t>desenvolvida no tempo. Exemplo: lâmpada incandescente: 100W (potencia)/ 127V (tensão).</a:t>
            </a:r>
          </a:p>
          <a:p>
            <a:r>
              <a:rPr lang="pt-BR" sz="2400" dirty="0" smtClean="0"/>
              <a:t>TERMOPAR (pesquise na internet o funcionamento). </a:t>
            </a:r>
            <a:r>
              <a:rPr lang="pt-BR" sz="2400" dirty="0" smtClean="0"/>
              <a:t>Dispositivo usado para </a:t>
            </a:r>
            <a:r>
              <a:rPr lang="pt-BR" sz="2400" dirty="0" smtClean="0"/>
              <a:t>medida de temperatura.</a:t>
            </a:r>
          </a:p>
          <a:p>
            <a:r>
              <a:rPr lang="pt-BR" sz="2400" dirty="0" smtClean="0">
                <a:sym typeface="Wingdings" pitchFamily="2" charset="2"/>
              </a:rPr>
              <a:t>TRANSDUTOR. Converte </a:t>
            </a:r>
            <a:r>
              <a:rPr lang="pt-BR" sz="2400" dirty="0" smtClean="0">
                <a:sym typeface="Wingdings" pitchFamily="2" charset="2"/>
              </a:rPr>
              <a:t>formas </a:t>
            </a:r>
            <a:r>
              <a:rPr lang="pt-BR" sz="2400" dirty="0" smtClean="0">
                <a:sym typeface="Wingdings" pitchFamily="2" charset="2"/>
              </a:rPr>
              <a:t>de energias diferentes.</a:t>
            </a:r>
            <a:endParaRPr lang="pt-BR" sz="24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Padrão de cores (polaridade)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Tensão continua: polaridades fixas.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	</a:t>
            </a:r>
            <a:r>
              <a:rPr lang="pt-BR" u="sng" dirty="0" smtClean="0"/>
              <a:t>Código de cores na fonte do gabinete</a:t>
            </a:r>
          </a:p>
          <a:p>
            <a:pPr algn="just"/>
            <a:r>
              <a:rPr lang="pt-BR" dirty="0" smtClean="0"/>
              <a:t>Preto </a:t>
            </a:r>
            <a:r>
              <a:rPr lang="pt-BR" dirty="0" smtClean="0">
                <a:sym typeface="Wingdings" pitchFamily="2" charset="2"/>
              </a:rPr>
              <a:t> comum</a:t>
            </a:r>
          </a:p>
          <a:p>
            <a:pPr algn="just"/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Vermelho</a:t>
            </a:r>
            <a:r>
              <a:rPr lang="pt-BR" dirty="0" smtClean="0">
                <a:sym typeface="Wingdings" pitchFamily="2" charset="2"/>
              </a:rPr>
              <a:t>  5 Volts (alimentação do CI); 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Amarelo</a:t>
            </a:r>
            <a:r>
              <a:rPr lang="pt-BR" dirty="0" smtClean="0">
                <a:sym typeface="Wingdings" pitchFamily="2" charset="2"/>
              </a:rPr>
              <a:t>  12 Volts (alimentação de motor); </a:t>
            </a:r>
          </a:p>
          <a:p>
            <a:pPr algn="just">
              <a:buFont typeface="Arial" charset="0"/>
              <a:buNone/>
            </a:pPr>
            <a:endParaRPr lang="pt-BR" sz="1200" dirty="0" smtClean="0">
              <a:sym typeface="Wingdings" pitchFamily="2" charset="2"/>
            </a:endParaRPr>
          </a:p>
          <a:p>
            <a:pPr>
              <a:buNone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Eletropaulo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 tensão alternada:</a:t>
            </a:r>
          </a:p>
          <a:p>
            <a:r>
              <a:rPr lang="pt-BR" dirty="0" smtClean="0"/>
              <a:t>Tensão nominal de 127 volts;</a:t>
            </a:r>
          </a:p>
          <a:p>
            <a:r>
              <a:rPr lang="pt-BR" dirty="0" smtClean="0"/>
              <a:t>Alternada de 60 Hertz;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55576" y="3573016"/>
            <a:ext cx="15121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127 Volts</a:t>
            </a:r>
          </a:p>
          <a:p>
            <a:pPr algn="ctr"/>
            <a:r>
              <a:rPr lang="pt-BR" dirty="0" smtClean="0"/>
              <a:t>(nominais)</a:t>
            </a:r>
            <a:endParaRPr lang="pt-BR" dirty="0"/>
          </a:p>
        </p:txBody>
      </p:sp>
      <p:cxnSp>
        <p:nvCxnSpPr>
          <p:cNvPr id="6" name="Conector de seta reta 5"/>
          <p:cNvCxnSpPr>
            <a:stCxn id="4" idx="3"/>
            <a:endCxn id="8" idx="2"/>
          </p:cNvCxnSpPr>
          <p:nvPr/>
        </p:nvCxnSpPr>
        <p:spPr>
          <a:xfrm>
            <a:off x="2267744" y="4113076"/>
            <a:ext cx="115212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419872" y="3356992"/>
            <a:ext cx="2016224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779912" y="37170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115 Volts (nominais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501317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Rede </a:t>
            </a:r>
            <a:r>
              <a:rPr lang="pt-BR" dirty="0" err="1" smtClean="0"/>
              <a:t>EletroPaulo</a:t>
            </a:r>
            <a:r>
              <a:rPr lang="pt-BR" dirty="0" smtClean="0"/>
              <a:t>                        Estabilizador                             Fonte do Computador</a:t>
            </a:r>
          </a:p>
          <a:p>
            <a:r>
              <a:rPr lang="pt-BR" dirty="0" smtClean="0"/>
              <a:t>Alternada                                      </a:t>
            </a:r>
            <a:r>
              <a:rPr lang="pt-BR" dirty="0" err="1" smtClean="0"/>
              <a:t>Alternada</a:t>
            </a:r>
            <a:r>
              <a:rPr lang="pt-BR" dirty="0" smtClean="0"/>
              <a:t>                                 Contínua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4" name="Quadro 13"/>
          <p:cNvSpPr/>
          <p:nvPr/>
        </p:nvSpPr>
        <p:spPr>
          <a:xfrm>
            <a:off x="6156176" y="3573016"/>
            <a:ext cx="2088232" cy="122413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8" idx="6"/>
            <a:endCxn id="14" idx="1"/>
          </p:cNvCxnSpPr>
          <p:nvPr/>
        </p:nvCxnSpPr>
        <p:spPr>
          <a:xfrm>
            <a:off x="5436096" y="4149080"/>
            <a:ext cx="72008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660232" y="393305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5Volts</a:t>
            </a:r>
          </a:p>
          <a:p>
            <a:r>
              <a:rPr lang="pt-BR" dirty="0" smtClean="0"/>
              <a:t>12Volts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Estabilizador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Recebe tensão da rede Eletropaulo </a:t>
            </a:r>
            <a:r>
              <a:rPr lang="pt-BR" dirty="0" smtClean="0"/>
              <a:t>(nominal) </a:t>
            </a:r>
            <a:r>
              <a:rPr lang="pt-BR" dirty="0" smtClean="0"/>
              <a:t>e devolve 115 volts </a:t>
            </a:r>
            <a:r>
              <a:rPr lang="pt-BR" dirty="0" smtClean="0"/>
              <a:t>(nominais) </a:t>
            </a:r>
            <a:r>
              <a:rPr lang="pt-BR" dirty="0" smtClean="0"/>
              <a:t>para alimentar a fonte do gabinete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Fonte do gabinete: Fornece tensões contínuas para alimentar </a:t>
            </a:r>
            <a:r>
              <a:rPr lang="pt-BR" dirty="0" err="1" smtClean="0"/>
              <a:t>Cis</a:t>
            </a:r>
            <a:r>
              <a:rPr lang="pt-BR" dirty="0" smtClean="0"/>
              <a:t> (5Volts) e motores dos drives (12 volts).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Watt.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pt-BR" dirty="0" smtClean="0"/>
              <a:t>Unidade de potência elétrica. </a:t>
            </a:r>
            <a:r>
              <a:rPr lang="pt-BR" dirty="0" smtClean="0"/>
              <a:t>Energia por unidade de tempo produzida </a:t>
            </a:r>
            <a:r>
              <a:rPr lang="pt-BR" dirty="0" smtClean="0"/>
              <a:t>ou </a:t>
            </a:r>
            <a:r>
              <a:rPr lang="pt-BR" dirty="0" smtClean="0"/>
              <a:t>consumida </a:t>
            </a:r>
            <a:r>
              <a:rPr lang="pt-BR" dirty="0" smtClean="0"/>
              <a:t>por um </a:t>
            </a:r>
            <a:r>
              <a:rPr lang="pt-BR" dirty="0" smtClean="0"/>
              <a:t>sistema (mecânico, elétrico,...) .</a:t>
            </a:r>
            <a:endParaRPr lang="pt-BR" dirty="0" smtClean="0"/>
          </a:p>
          <a:p>
            <a:r>
              <a:rPr lang="pt-BR" dirty="0" smtClean="0"/>
              <a:t>É uma característica do equipamento ou dispositivo.</a:t>
            </a:r>
          </a:p>
          <a:p>
            <a:r>
              <a:rPr lang="pt-BR" dirty="0" smtClean="0"/>
              <a:t>Exemplo: Uma lâmpada elétrica com a indicação 127V/ 60 W indica que deve ser alimentada na rede de 127 volts e tem potencia de 60 watts.</a:t>
            </a:r>
          </a:p>
          <a:p>
            <a:r>
              <a:rPr lang="pt-BR" dirty="0" smtClean="0"/>
              <a:t>A potência de um dispositivo 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independe</a:t>
            </a:r>
            <a:r>
              <a:rPr lang="pt-BR" dirty="0" smtClean="0"/>
              <a:t> do tempo que está ligado</a:t>
            </a:r>
            <a:r>
              <a:rPr lang="pt-BR" dirty="0" smtClean="0"/>
              <a:t>. Somente a energia </a:t>
            </a:r>
            <a:r>
              <a:rPr lang="pt-BR" dirty="0" smtClean="0"/>
              <a:t>desenvolvida </a:t>
            </a:r>
            <a:r>
              <a:rPr lang="pt-BR" dirty="0" smtClean="0"/>
              <a:t>depende do tempo de operação</a:t>
            </a:r>
            <a:endParaRPr lang="pt-BR" dirty="0" smtClean="0"/>
          </a:p>
          <a:p>
            <a:r>
              <a:rPr lang="pt-BR" dirty="0" smtClean="0"/>
              <a:t>Quanto maior a potencia de um dispositivo, </a:t>
            </a:r>
            <a:r>
              <a:rPr lang="pt-BR" dirty="0" smtClean="0"/>
              <a:t>maior é a </a:t>
            </a:r>
            <a:r>
              <a:rPr lang="pt-BR" dirty="0" smtClean="0"/>
              <a:t>capacidade de produzir ou dissipar energia</a:t>
            </a:r>
            <a:r>
              <a:rPr lang="pt-BR" dirty="0" smtClean="0"/>
              <a:t>. Um chuveiro elétrico consome mais energia que uma lâmpada quando ligadas ao esmo tempo.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de Tensão </a:t>
            </a:r>
            <a:r>
              <a:rPr lang="pt-BR" dirty="0" smtClean="0"/>
              <a:t>Elétrica. Também é chamada de diferença de potencial (</a:t>
            </a:r>
            <a:r>
              <a:rPr lang="pt-BR" dirty="0" err="1" smtClean="0"/>
              <a:t>ddp</a:t>
            </a:r>
            <a:r>
              <a:rPr lang="pt-BR" dirty="0" smtClean="0"/>
              <a:t>).</a:t>
            </a:r>
            <a:endParaRPr lang="pt-BR" dirty="0" smtClean="0"/>
          </a:p>
          <a:p>
            <a:r>
              <a:rPr lang="pt-BR" dirty="0" smtClean="0"/>
              <a:t>É uma característica de operação de um equipamento ou dispositivo.</a:t>
            </a:r>
          </a:p>
          <a:p>
            <a:r>
              <a:rPr lang="pt-BR" dirty="0" smtClean="0"/>
              <a:t>A tensão elétrica pode ser contínua ou alternada. </a:t>
            </a:r>
          </a:p>
          <a:p>
            <a:r>
              <a:rPr lang="pt-BR" dirty="0" smtClean="0"/>
              <a:t>A rede pública opera com tensão alternada. Os dispositivos eletrônicos normalmente operam com tensão contínua.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Ampère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Unidade de Corrente Elétrica.</a:t>
            </a:r>
          </a:p>
          <a:p>
            <a:r>
              <a:rPr lang="pt-BR" dirty="0" smtClean="0"/>
              <a:t>Movimento de cargas elétricas em um condutor elétrico.</a:t>
            </a:r>
          </a:p>
          <a:p>
            <a:r>
              <a:rPr lang="pt-BR" dirty="0" smtClean="0"/>
              <a:t>Dispositivos em operação são percorridos por correntes elétricas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Medida em  Ampères.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/>
          <a:lstStyle/>
          <a:p>
            <a:r>
              <a:rPr lang="pt-BR" dirty="0" smtClean="0"/>
              <a:t>Interfere </a:t>
            </a:r>
            <a:r>
              <a:rPr lang="pt-BR" dirty="0" smtClean="0"/>
              <a:t>no </a:t>
            </a:r>
            <a:r>
              <a:rPr lang="pt-BR" dirty="0" smtClean="0"/>
              <a:t>sistema ao retirar energia do mesmo. (Altera </a:t>
            </a:r>
            <a:r>
              <a:rPr lang="pt-BR" dirty="0" smtClean="0"/>
              <a:t>as propriedades do </a:t>
            </a:r>
            <a:r>
              <a:rPr lang="pt-BR" dirty="0" smtClean="0"/>
              <a:t>sistema)</a:t>
            </a:r>
            <a:endParaRPr lang="pt-BR" dirty="0" smtClean="0"/>
          </a:p>
          <a:p>
            <a:r>
              <a:rPr lang="pt-BR" dirty="0" smtClean="0"/>
              <a:t>Exemplo. A medida de temperatura de um corpo retira calor (energia térmica) do corpo</a:t>
            </a:r>
          </a:p>
          <a:p>
            <a:r>
              <a:rPr lang="pt-BR" dirty="0" smtClean="0"/>
              <a:t>O processo de medida </a:t>
            </a:r>
            <a:r>
              <a:rPr lang="pt-BR" dirty="0" smtClean="0"/>
              <a:t>deve buscar minimizar </a:t>
            </a:r>
            <a:r>
              <a:rPr lang="pt-BR" dirty="0" smtClean="0"/>
              <a:t>a interferência no sistema que está sendo </a:t>
            </a:r>
            <a:r>
              <a:rPr lang="pt-BR" dirty="0" smtClean="0"/>
              <a:t>medido, retirando o mínimo de energia do mesmo.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Medidas elétricas. Aparelhos de medidas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pt-BR" dirty="0" smtClean="0"/>
              <a:t>Potencia: wattímetro;</a:t>
            </a:r>
          </a:p>
          <a:p>
            <a:r>
              <a:rPr lang="pt-BR" dirty="0" smtClean="0"/>
              <a:t>Corrente: amperímetro;</a:t>
            </a:r>
          </a:p>
          <a:p>
            <a:r>
              <a:rPr lang="pt-BR" dirty="0" smtClean="0"/>
              <a:t>Tensão: Voltímetro;</a:t>
            </a:r>
          </a:p>
          <a:p>
            <a:endParaRPr lang="pt-BR" dirty="0" smtClean="0"/>
          </a:p>
          <a:p>
            <a:r>
              <a:rPr lang="pt-BR" dirty="0" smtClean="0"/>
              <a:t>Multímetro: Medida de tensão, corrente, temperatura e outras grandezas.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smtClean="0"/>
              <a:t>potência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sz="6000" dirty="0" smtClean="0"/>
              <a:t>P = V * I</a:t>
            </a:r>
          </a:p>
          <a:p>
            <a:r>
              <a:rPr lang="pt-BR" sz="3600" dirty="0" smtClean="0"/>
              <a:t>P = potencia em watts;</a:t>
            </a:r>
          </a:p>
          <a:p>
            <a:r>
              <a:rPr lang="pt-BR" sz="3600" dirty="0" smtClean="0"/>
              <a:t>V = voltagem em volts;</a:t>
            </a:r>
          </a:p>
          <a:p>
            <a:r>
              <a:rPr lang="pt-BR" sz="3600" dirty="0" smtClean="0"/>
              <a:t>I = corrente em </a:t>
            </a:r>
            <a:r>
              <a:rPr lang="pt-BR" sz="3600" dirty="0" err="1" smtClean="0"/>
              <a:t>ampéres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953</Words>
  <Application>Microsoft Office PowerPoint</Application>
  <PresentationFormat>Apresentação na tela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Atividades em sala (1): Alimentação</vt:lpstr>
      <vt:lpstr>Rede Eletropaulo</vt:lpstr>
      <vt:lpstr>Estabilizador</vt:lpstr>
      <vt:lpstr>Watt.</vt:lpstr>
      <vt:lpstr>Volt</vt:lpstr>
      <vt:lpstr>Ampère</vt:lpstr>
      <vt:lpstr>Medição</vt:lpstr>
      <vt:lpstr>Medidas elétricas. Aparelhos de medidas</vt:lpstr>
      <vt:lpstr>Lei da potência</vt:lpstr>
      <vt:lpstr>Responda as questões na folha de relatório.</vt:lpstr>
      <vt:lpstr>Responda as questões na folha de relatório.</vt:lpstr>
      <vt:lpstr>Transdutor (características)</vt:lpstr>
      <vt:lpstr>Medida de temperatura</vt:lpstr>
      <vt:lpstr>Questões adicionais:</vt:lpstr>
      <vt:lpstr>Questões adicionais:</vt:lpstr>
      <vt:lpstr>Tensão (voltagem): contínua e alternada</vt:lpstr>
      <vt:lpstr>Padrão de cores (polaridade)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em sala (1)</dc:title>
  <cp:lastModifiedBy>Rafael</cp:lastModifiedBy>
  <cp:revision>14</cp:revision>
  <dcterms:modified xsi:type="dcterms:W3CDTF">2015-02-11T15:57:11Z</dcterms:modified>
</cp:coreProperties>
</file>