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5" r:id="rId4"/>
    <p:sldId id="276" r:id="rId5"/>
    <p:sldId id="269" r:id="rId6"/>
    <p:sldId id="261" r:id="rId7"/>
    <p:sldId id="277" r:id="rId8"/>
    <p:sldId id="270" r:id="rId9"/>
    <p:sldId id="263" r:id="rId10"/>
    <p:sldId id="264" r:id="rId11"/>
    <p:sldId id="265" r:id="rId12"/>
    <p:sldId id="266" r:id="rId13"/>
    <p:sldId id="274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>
      <p:cViewPr varScale="1">
        <p:scale>
          <a:sx n="103" d="100"/>
          <a:sy n="103" d="100"/>
        </p:scale>
        <p:origin x="-21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u="sng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772E1-4F54-4A3E-ABB0-1FFBFD292982}" type="datetimeFigureOut">
              <a:rPr lang="pt-BR"/>
              <a:pPr>
                <a:defRPr/>
              </a:pPr>
              <a:t>04/03/2015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96FFB-8E3D-4183-B92F-22F79A79F1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551B8-AE7C-43EC-A56E-73D7F9644882}" type="datetimeFigureOut">
              <a:rPr lang="pt-BR"/>
              <a:pPr>
                <a:defRPr/>
              </a:pPr>
              <a:t>04/03/2015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AF312-5FF4-4714-A3FC-0089145E22C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66DE5-5DA7-43BE-83EE-7931F723695A}" type="datetimeFigureOut">
              <a:rPr lang="pt-BR"/>
              <a:pPr>
                <a:defRPr/>
              </a:pPr>
              <a:t>04/03/2015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E1648-75CF-4D37-9203-93CE107A13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2E5AE-E475-4FC1-8001-97BFE670E165}" type="datetimeFigureOut">
              <a:rPr lang="pt-BR"/>
              <a:pPr>
                <a:defRPr/>
              </a:pPr>
              <a:t>04/03/2015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AC61A-3452-4ADF-84D0-BFAAC1D174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489DD-45E1-408D-9397-7040D84C55A3}" type="datetimeFigureOut">
              <a:rPr lang="pt-BR"/>
              <a:pPr>
                <a:defRPr/>
              </a:pPr>
              <a:t>04/03/2015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8C632-3280-481D-9ABC-9681EF1D35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05AF4-A960-48CD-A55B-F1EE873540FB}" type="datetimeFigureOut">
              <a:rPr lang="pt-BR"/>
              <a:pPr>
                <a:defRPr/>
              </a:pPr>
              <a:t>04/03/2015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826BF-ABD6-473A-AFCD-2C804EA2518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72D24-C48F-4B50-AEB9-A03CAF30E7ED}" type="datetimeFigureOut">
              <a:rPr lang="pt-BR"/>
              <a:pPr>
                <a:defRPr/>
              </a:pPr>
              <a:t>04/03/2015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BA294-59DE-4B60-A5C2-CA32877BD96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1E504-0D9D-4764-AB7A-168E1376E46F}" type="datetimeFigureOut">
              <a:rPr lang="pt-BR"/>
              <a:pPr>
                <a:defRPr/>
              </a:pPr>
              <a:t>04/03/2015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29ECA-D769-473F-A971-A8DBD62AB06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B5F3C-8A7D-4987-A0BF-AEC5BCFC90B0}" type="datetimeFigureOut">
              <a:rPr lang="pt-BR"/>
              <a:pPr>
                <a:defRPr/>
              </a:pPr>
              <a:t>04/03/2015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63E70-E010-459F-A059-BEA1B1937C1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A8300-612B-4C77-8EB9-EB8C178889DE}" type="datetimeFigureOut">
              <a:rPr lang="pt-BR"/>
              <a:pPr>
                <a:defRPr/>
              </a:pPr>
              <a:t>04/03/2015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B8480-CB3F-43DC-809D-BC49F7B403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C0BE5-A7AA-49F9-A334-CD984DF94F4D}" type="datetimeFigureOut">
              <a:rPr lang="pt-BR"/>
              <a:pPr>
                <a:defRPr/>
              </a:pPr>
              <a:t>04/03/2015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ABA6B-D35A-4769-BE52-C93510A466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80104-D9BE-470F-AF88-A7499807FC0E}" type="datetimeFigureOut">
              <a:rPr lang="pt-BR"/>
              <a:pPr>
                <a:defRPr/>
              </a:pPr>
              <a:t>04/03/2015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4C70D-4063-4C00-96D7-0FA3A90726E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520BB51-D4EC-4027-AB32-B86080BC6DD7}" type="datetimeFigureOut">
              <a:rPr lang="pt-BR"/>
              <a:pPr>
                <a:defRPr/>
              </a:pPr>
              <a:t>04/03/2015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C2477C8-A3ED-43C4-9E07-40B666FC78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u="sng" dirty="0" smtClean="0">
                <a:solidFill>
                  <a:srgbClr val="FF0000"/>
                </a:solidFill>
              </a:rPr>
              <a:t>Caracterização do equipamento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981075"/>
            <a:ext cx="8496943" cy="4895850"/>
          </a:xfrm>
        </p:spPr>
        <p:txBody>
          <a:bodyPr>
            <a:normAutofit fontScale="77500" lnSpcReduction="20000"/>
          </a:bodyPr>
          <a:lstStyle/>
          <a:p>
            <a:pPr marL="514350" indent="-514350" algn="just" eaLnBrk="1" hangingPunct="1">
              <a:buFont typeface="Arial" charset="0"/>
              <a:buNone/>
              <a:defRPr/>
            </a:pPr>
            <a:r>
              <a:rPr lang="pt-BR" b="1" i="1" u="sng" dirty="0" smtClean="0"/>
              <a:t>Objeto de estudo</a:t>
            </a:r>
          </a:p>
          <a:p>
            <a:pPr algn="just" eaLnBrk="1" hangingPunct="1">
              <a:defRPr/>
            </a:pPr>
            <a:r>
              <a:rPr lang="pt-BR" sz="3600" dirty="0" smtClean="0"/>
              <a:t>Sistema Operacional (características):</a:t>
            </a:r>
          </a:p>
          <a:p>
            <a:pPr algn="just" eaLnBrk="1" hangingPunct="1">
              <a:defRPr/>
            </a:pPr>
            <a:endParaRPr lang="pt-BR" sz="1200" dirty="0" smtClean="0"/>
          </a:p>
          <a:p>
            <a:pPr algn="just" eaLnBrk="1" hangingPunct="1">
              <a:defRPr/>
            </a:pPr>
            <a:r>
              <a:rPr lang="pt-BR" sz="3600" dirty="0" smtClean="0"/>
              <a:t>Processador: Modelo e </a:t>
            </a:r>
            <a:r>
              <a:rPr lang="pt-BR" sz="3600" dirty="0" err="1" smtClean="0"/>
              <a:t>clock</a:t>
            </a:r>
            <a:r>
              <a:rPr lang="pt-BR" sz="3600" dirty="0" smtClean="0"/>
              <a:t>:</a:t>
            </a:r>
          </a:p>
          <a:p>
            <a:pPr algn="just" eaLnBrk="1" hangingPunct="1">
              <a:defRPr/>
            </a:pPr>
            <a:endParaRPr lang="pt-BR" sz="1400" dirty="0" smtClean="0"/>
          </a:p>
          <a:p>
            <a:pPr algn="just" eaLnBrk="1" hangingPunct="1">
              <a:defRPr/>
            </a:pPr>
            <a:r>
              <a:rPr lang="pt-BR" sz="3600" dirty="0" err="1" smtClean="0"/>
              <a:t>Caches</a:t>
            </a:r>
            <a:r>
              <a:rPr lang="pt-BR" sz="3600" dirty="0" smtClean="0"/>
              <a:t>: Nomes e quantidade;</a:t>
            </a:r>
          </a:p>
          <a:p>
            <a:pPr algn="just">
              <a:defRPr/>
            </a:pPr>
            <a:r>
              <a:rPr lang="pt-BR" sz="3600" dirty="0" smtClean="0"/>
              <a:t>Memória: Tipo, Velocidade, frequência de operação;</a:t>
            </a:r>
          </a:p>
          <a:p>
            <a:pPr algn="just">
              <a:defRPr/>
            </a:pPr>
            <a:r>
              <a:rPr lang="pt-BR" sz="3600" dirty="0" smtClean="0"/>
              <a:t>HD: capacidade; tecnologia (IDE; SATA,...):</a:t>
            </a:r>
          </a:p>
          <a:p>
            <a:pPr algn="just">
              <a:defRPr/>
            </a:pPr>
            <a:r>
              <a:rPr lang="pt-BR" sz="3600" dirty="0" smtClean="0"/>
              <a:t>Sistema de arquivos (propriedades): </a:t>
            </a:r>
          </a:p>
          <a:p>
            <a:pPr algn="just">
              <a:buNone/>
              <a:defRPr/>
            </a:pPr>
            <a:endParaRPr lang="pt-BR" sz="3600" dirty="0" smtClean="0"/>
          </a:p>
          <a:p>
            <a:pPr algn="just">
              <a:buNone/>
              <a:defRPr/>
            </a:pPr>
            <a:r>
              <a:rPr lang="pt-BR" sz="3600" dirty="0" smtClean="0"/>
              <a:t>Recursos:</a:t>
            </a:r>
          </a:p>
          <a:p>
            <a:pPr algn="just">
              <a:buNone/>
              <a:defRPr/>
            </a:pPr>
            <a:r>
              <a:rPr lang="pt-BR" sz="3600" dirty="0" smtClean="0"/>
              <a:t>Painel de Controle;  programa: CPU-Z, etc...</a:t>
            </a:r>
          </a:p>
          <a:p>
            <a:pPr algn="just" eaLnBrk="1" hangingPunct="1">
              <a:defRPr/>
            </a:pPr>
            <a:endParaRPr lang="pt-BR" sz="3600" dirty="0" smtClean="0"/>
          </a:p>
          <a:p>
            <a:pPr algn="just" eaLnBrk="1" hangingPunct="1">
              <a:defRPr/>
            </a:pPr>
            <a:endParaRPr lang="pt-BR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pt-BR" u="sng" dirty="0" smtClean="0"/>
              <a:t>Modelo para arquitetura AMD</a:t>
            </a:r>
          </a:p>
        </p:txBody>
      </p:sp>
      <p:sp>
        <p:nvSpPr>
          <p:cNvPr id="2253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59387"/>
          </a:xfrm>
        </p:spPr>
        <p:txBody>
          <a:bodyPr/>
          <a:lstStyle/>
          <a:p>
            <a:endParaRPr lang="pt-BR" smtClean="0"/>
          </a:p>
        </p:txBody>
      </p:sp>
      <p:pic>
        <p:nvPicPr>
          <p:cNvPr id="22532" name="Imagem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8496944" cy="5624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8507412" cy="1009650"/>
          </a:xfrm>
        </p:spPr>
        <p:txBody>
          <a:bodyPr/>
          <a:lstStyle/>
          <a:p>
            <a:r>
              <a:rPr lang="pt-BR" u="sng" smtClean="0"/>
              <a:t>Modelo Athlon – 64 bits</a:t>
            </a:r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268413"/>
            <a:ext cx="8507412" cy="5473700"/>
          </a:xfrm>
        </p:spPr>
        <p:txBody>
          <a:bodyPr/>
          <a:lstStyle/>
          <a:p>
            <a:endParaRPr lang="pt-BR" smtClean="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268413"/>
            <a:ext cx="8507412" cy="547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Arquitetura Pentium</a:t>
            </a:r>
            <a:endParaRPr lang="pt-BR" dirty="0"/>
          </a:p>
        </p:txBody>
      </p:sp>
      <p:sp>
        <p:nvSpPr>
          <p:cNvPr id="5146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60" name="Rectangle 40"/>
          <p:cNvSpPr>
            <a:spLocks noChangeArrowheads="1"/>
          </p:cNvSpPr>
          <p:nvPr/>
        </p:nvSpPr>
        <p:spPr bwMode="auto">
          <a:xfrm>
            <a:off x="0" y="64785"/>
            <a:ext cx="184731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pt-B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9" name="Grupo 58"/>
          <p:cNvGrpSpPr/>
          <p:nvPr/>
        </p:nvGrpSpPr>
        <p:grpSpPr>
          <a:xfrm>
            <a:off x="179512" y="908720"/>
            <a:ext cx="8136904" cy="3897724"/>
            <a:chOff x="179512" y="908720"/>
            <a:chExt cx="8136904" cy="3897724"/>
          </a:xfrm>
        </p:grpSpPr>
        <p:sp>
          <p:nvSpPr>
            <p:cNvPr id="60" name="Text Box 21"/>
            <p:cNvSpPr txBox="1">
              <a:spLocks noChangeArrowheads="1"/>
            </p:cNvSpPr>
            <p:nvPr/>
          </p:nvSpPr>
          <p:spPr bwMode="auto">
            <a:xfrm>
              <a:off x="5933661" y="908720"/>
              <a:ext cx="2231178" cy="43784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B. do processador (rápido)</a:t>
              </a:r>
              <a:endParaRPr kumimoji="0" lang="pt-B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1" name="Grupo 36"/>
            <p:cNvGrpSpPr/>
            <p:nvPr/>
          </p:nvGrpSpPr>
          <p:grpSpPr>
            <a:xfrm>
              <a:off x="179512" y="1108338"/>
              <a:ext cx="8136904" cy="3698106"/>
              <a:chOff x="179512" y="1108338"/>
              <a:chExt cx="8136904" cy="3698106"/>
            </a:xfrm>
          </p:grpSpPr>
          <p:sp>
            <p:nvSpPr>
              <p:cNvPr id="62" name="Text Box 25"/>
              <p:cNvSpPr txBox="1">
                <a:spLocks noChangeArrowheads="1"/>
              </p:cNvSpPr>
              <p:nvPr/>
            </p:nvSpPr>
            <p:spPr bwMode="auto">
              <a:xfrm>
                <a:off x="2339956" y="1108338"/>
                <a:ext cx="2931597" cy="474563"/>
              </a:xfrm>
              <a:prstGeom prst="rect">
                <a:avLst/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Pentium   (400MHZ; 128b) </a:t>
                </a:r>
                <a:r>
                  <a:rPr kumimoji="0" lang="pt-BR" sz="1200" b="1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r>
                  <a:rPr kumimoji="0" lang="pt-BR" sz="12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cache</a:t>
                </a:r>
                <a:r>
                  <a:rPr kumimoji="0" lang="pt-BR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L1</a:t>
                </a:r>
                <a:endParaRPr kumimoji="0" lang="pt-BR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Text Box 24"/>
              <p:cNvSpPr txBox="1">
                <a:spLocks noChangeArrowheads="1"/>
              </p:cNvSpPr>
              <p:nvPr/>
            </p:nvSpPr>
            <p:spPr bwMode="auto">
              <a:xfrm>
                <a:off x="1122344" y="1925641"/>
                <a:ext cx="1676507" cy="46043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B. de memória (66MHz)</a:t>
                </a:r>
                <a:endParaRPr kumimoji="0" lang="pt-BR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Text Box 23"/>
              <p:cNvSpPr txBox="1">
                <a:spLocks noChangeArrowheads="1"/>
              </p:cNvSpPr>
              <p:nvPr/>
            </p:nvSpPr>
            <p:spPr bwMode="auto">
              <a:xfrm>
                <a:off x="2321634" y="3234457"/>
                <a:ext cx="3595370" cy="383229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Controlador de Barramento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Ponte Sul</a:t>
                </a:r>
                <a:endParaRPr kumimoji="0" lang="pt-B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Text Box 22"/>
              <p:cNvSpPr txBox="1">
                <a:spLocks noChangeArrowheads="1"/>
              </p:cNvSpPr>
              <p:nvPr/>
            </p:nvSpPr>
            <p:spPr bwMode="auto">
              <a:xfrm>
                <a:off x="2608131" y="2264615"/>
                <a:ext cx="2516010" cy="439724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Controlador de  barramento (ponte norte</a:t>
                </a:r>
                <a:r>
                  <a:rPr kumimoji="0" lang="pt-BR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)</a:t>
                </a:r>
                <a:endParaRPr kumimoji="0" lang="pt-B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Line 19"/>
              <p:cNvSpPr>
                <a:spLocks noChangeShapeType="1"/>
              </p:cNvSpPr>
              <p:nvPr/>
            </p:nvSpPr>
            <p:spPr bwMode="auto">
              <a:xfrm flipV="1">
                <a:off x="3970657" y="3620510"/>
                <a:ext cx="0" cy="84461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67" name="Text Box 18"/>
              <p:cNvSpPr txBox="1">
                <a:spLocks noChangeArrowheads="1"/>
              </p:cNvSpPr>
              <p:nvPr/>
            </p:nvSpPr>
            <p:spPr bwMode="auto">
              <a:xfrm>
                <a:off x="6068581" y="3959484"/>
                <a:ext cx="1181800" cy="430308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Conector ISA</a:t>
                </a:r>
                <a:endParaRPr kumimoji="0" lang="pt-B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8" name="Text Box 14"/>
              <p:cNvSpPr txBox="1">
                <a:spLocks noChangeArrowheads="1"/>
              </p:cNvSpPr>
              <p:nvPr/>
            </p:nvSpPr>
            <p:spPr bwMode="auto">
              <a:xfrm>
                <a:off x="5619680" y="3620510"/>
                <a:ext cx="2096258" cy="40394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Barramento ISA</a:t>
                </a:r>
                <a:endParaRPr kumimoji="0" lang="pt-B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9" name="Text Box 12"/>
              <p:cNvSpPr txBox="1">
                <a:spLocks noChangeArrowheads="1"/>
              </p:cNvSpPr>
              <p:nvPr/>
            </p:nvSpPr>
            <p:spPr bwMode="auto">
              <a:xfrm>
                <a:off x="5468936" y="2603589"/>
                <a:ext cx="1676507" cy="50563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B. PCI (33MHZ)</a:t>
                </a:r>
                <a:endParaRPr kumimoji="0" lang="pt-B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" name="Text Box 11"/>
              <p:cNvSpPr txBox="1">
                <a:spLocks noChangeArrowheads="1"/>
              </p:cNvSpPr>
              <p:nvPr/>
            </p:nvSpPr>
            <p:spPr bwMode="auto">
              <a:xfrm>
                <a:off x="6868107" y="2157273"/>
                <a:ext cx="1196791" cy="58473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Slots PCI</a:t>
                </a: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Vídeo</a:t>
                </a: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PCI</a:t>
                </a:r>
                <a:endPara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" name="Line 10"/>
              <p:cNvSpPr>
                <a:spLocks noChangeShapeType="1"/>
              </p:cNvSpPr>
              <p:nvPr/>
            </p:nvSpPr>
            <p:spPr bwMode="auto">
              <a:xfrm flipH="1">
                <a:off x="5144128" y="2435044"/>
                <a:ext cx="1646525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72" name="Line 9"/>
              <p:cNvSpPr>
                <a:spLocks noChangeShapeType="1"/>
              </p:cNvSpPr>
              <p:nvPr/>
            </p:nvSpPr>
            <p:spPr bwMode="auto">
              <a:xfrm flipV="1">
                <a:off x="3970657" y="1586668"/>
                <a:ext cx="0" cy="675123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73" name="Line 8"/>
              <p:cNvSpPr>
                <a:spLocks noChangeShapeType="1"/>
              </p:cNvSpPr>
              <p:nvPr/>
            </p:nvSpPr>
            <p:spPr bwMode="auto">
              <a:xfrm>
                <a:off x="1871900" y="4129913"/>
                <a:ext cx="4195015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74" name="Line 7"/>
              <p:cNvSpPr>
                <a:spLocks noChangeShapeType="1"/>
              </p:cNvSpPr>
              <p:nvPr/>
            </p:nvSpPr>
            <p:spPr bwMode="auto">
              <a:xfrm flipH="1">
                <a:off x="1259632" y="2492896"/>
                <a:ext cx="1296144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75" name="Line 6"/>
              <p:cNvSpPr>
                <a:spLocks noChangeShapeType="1"/>
              </p:cNvSpPr>
              <p:nvPr/>
            </p:nvSpPr>
            <p:spPr bwMode="auto">
              <a:xfrm>
                <a:off x="5320691" y="1305131"/>
                <a:ext cx="2995725" cy="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76" name="Text Box 5"/>
              <p:cNvSpPr txBox="1">
                <a:spLocks noChangeArrowheads="1"/>
              </p:cNvSpPr>
              <p:nvPr/>
            </p:nvSpPr>
            <p:spPr bwMode="auto">
              <a:xfrm>
                <a:off x="971600" y="3620510"/>
                <a:ext cx="896969" cy="884157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IDE</a:t>
                </a:r>
                <a:endParaRPr kumimoji="0" lang="pt-BR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CMOS</a:t>
                </a:r>
                <a:endParaRPr kumimoji="0" lang="pt-BR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RTC</a:t>
                </a:r>
                <a:endParaRPr kumimoji="0" lang="pt-BR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7" name="Line 4"/>
              <p:cNvSpPr>
                <a:spLocks noChangeShapeType="1"/>
              </p:cNvSpPr>
              <p:nvPr/>
            </p:nvSpPr>
            <p:spPr bwMode="auto">
              <a:xfrm>
                <a:off x="3970657" y="2717522"/>
                <a:ext cx="0" cy="50563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sp>
            <p:nvSpPr>
              <p:cNvPr id="78" name="CaixaDeTexto 77"/>
              <p:cNvSpPr txBox="1"/>
              <p:nvPr/>
            </p:nvSpPr>
            <p:spPr>
              <a:xfrm>
                <a:off x="323528" y="1484784"/>
                <a:ext cx="1440160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dirty="0" err="1" smtClean="0"/>
                  <a:t>Cache</a:t>
                </a:r>
                <a:r>
                  <a:rPr lang="pt-BR" dirty="0" smtClean="0"/>
                  <a:t> L2</a:t>
                </a:r>
                <a:endParaRPr lang="pt-BR" dirty="0"/>
              </a:p>
            </p:txBody>
          </p:sp>
          <p:sp>
            <p:nvSpPr>
              <p:cNvPr id="79" name="CaixaDeTexto 78"/>
              <p:cNvSpPr txBox="1"/>
              <p:nvPr/>
            </p:nvSpPr>
            <p:spPr>
              <a:xfrm>
                <a:off x="179512" y="2276872"/>
                <a:ext cx="1080120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SDRAM</a:t>
                </a:r>
                <a:endParaRPr lang="pt-BR" dirty="0"/>
              </a:p>
            </p:txBody>
          </p:sp>
          <p:sp>
            <p:nvSpPr>
              <p:cNvPr id="80" name="CaixaDeTexto 79"/>
              <p:cNvSpPr txBox="1"/>
              <p:nvPr/>
            </p:nvSpPr>
            <p:spPr>
              <a:xfrm>
                <a:off x="3131840" y="4437112"/>
                <a:ext cx="1728192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Super I/O</a:t>
                </a:r>
                <a:endParaRPr lang="pt-BR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u="sng" dirty="0" smtClean="0">
                <a:solidFill>
                  <a:srgbClr val="FF0000"/>
                </a:solidFill>
              </a:rPr>
              <a:t>Responda as questões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981075"/>
            <a:ext cx="8496943" cy="4895850"/>
          </a:xfrm>
        </p:spPr>
        <p:txBody>
          <a:bodyPr>
            <a:normAutofit fontScale="62500" lnSpcReduction="20000"/>
          </a:bodyPr>
          <a:lstStyle/>
          <a:p>
            <a:pPr marL="514350" indent="-514350" algn="just" eaLnBrk="1" hangingPunct="1">
              <a:buFont typeface="Arial" charset="0"/>
              <a:buNone/>
              <a:defRPr/>
            </a:pPr>
            <a:r>
              <a:rPr lang="pt-BR" b="1" i="1" u="sng" dirty="0" smtClean="0"/>
              <a:t>Objeto de estudo</a:t>
            </a:r>
          </a:p>
          <a:p>
            <a:pPr algn="just" eaLnBrk="1" hangingPunct="1">
              <a:defRPr/>
            </a:pPr>
            <a:r>
              <a:rPr lang="pt-BR" sz="3800" dirty="0" smtClean="0"/>
              <a:t>Sistema Operacional:    _________________________________</a:t>
            </a:r>
          </a:p>
          <a:p>
            <a:pPr algn="just" eaLnBrk="1" hangingPunct="1">
              <a:defRPr/>
            </a:pPr>
            <a:endParaRPr lang="pt-BR" sz="3800" dirty="0" smtClean="0"/>
          </a:p>
          <a:p>
            <a:pPr algn="just" eaLnBrk="1" hangingPunct="1">
              <a:defRPr/>
            </a:pPr>
            <a:r>
              <a:rPr lang="pt-BR" sz="3800" dirty="0" smtClean="0"/>
              <a:t>Processador: _________________________________________</a:t>
            </a:r>
          </a:p>
          <a:p>
            <a:pPr algn="just" eaLnBrk="1" hangingPunct="1">
              <a:defRPr/>
            </a:pPr>
            <a:endParaRPr lang="pt-BR" sz="3800" dirty="0" smtClean="0"/>
          </a:p>
          <a:p>
            <a:pPr algn="just" eaLnBrk="1" hangingPunct="1">
              <a:defRPr/>
            </a:pPr>
            <a:r>
              <a:rPr lang="pt-BR" sz="3800" dirty="0" err="1" smtClean="0"/>
              <a:t>Caches</a:t>
            </a:r>
            <a:r>
              <a:rPr lang="pt-BR" sz="3800" dirty="0" smtClean="0"/>
              <a:t> (Nomes e quantidade):___________________________</a:t>
            </a:r>
          </a:p>
          <a:p>
            <a:pPr algn="just" eaLnBrk="1" hangingPunct="1">
              <a:defRPr/>
            </a:pPr>
            <a:endParaRPr lang="pt-BR" sz="3800" dirty="0" smtClean="0"/>
          </a:p>
          <a:p>
            <a:pPr algn="just">
              <a:defRPr/>
            </a:pPr>
            <a:r>
              <a:rPr lang="pt-BR" sz="3800" dirty="0" smtClean="0"/>
              <a:t>Memória: Tipo,frequência de operação:</a:t>
            </a:r>
          </a:p>
          <a:p>
            <a:pPr algn="just">
              <a:buNone/>
              <a:defRPr/>
            </a:pPr>
            <a:r>
              <a:rPr lang="pt-BR" sz="3800" dirty="0" smtClean="0"/>
              <a:t>      ____________________________________________________</a:t>
            </a:r>
          </a:p>
          <a:p>
            <a:pPr algn="just">
              <a:defRPr/>
            </a:pPr>
            <a:r>
              <a:rPr lang="pt-BR" sz="3800" dirty="0" smtClean="0"/>
              <a:t>HD (capacidade; tecnologia:IDE/SATA/SSD):</a:t>
            </a:r>
          </a:p>
          <a:p>
            <a:pPr algn="just">
              <a:defRPr/>
            </a:pPr>
            <a:endParaRPr lang="pt-BR" sz="3800" dirty="0" smtClean="0"/>
          </a:p>
          <a:p>
            <a:pPr algn="just">
              <a:defRPr/>
            </a:pPr>
            <a:r>
              <a:rPr lang="pt-BR" sz="3800" dirty="0" smtClean="0"/>
              <a:t>Sistema de arquivos (propriedades): </a:t>
            </a:r>
          </a:p>
          <a:p>
            <a:pPr algn="just">
              <a:buNone/>
              <a:defRPr/>
            </a:pPr>
            <a:endParaRPr lang="pt-BR" sz="3600" dirty="0" smtClean="0"/>
          </a:p>
          <a:p>
            <a:pPr algn="just" eaLnBrk="1" hangingPunct="1">
              <a:defRPr/>
            </a:pPr>
            <a:endParaRPr lang="pt-BR" sz="3600" dirty="0" smtClean="0"/>
          </a:p>
          <a:p>
            <a:pPr algn="just" eaLnBrk="1" hangingPunct="1">
              <a:defRPr/>
            </a:pPr>
            <a:endParaRPr lang="pt-BR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Periféricos</a:t>
            </a:r>
            <a:endParaRPr lang="pt-BR" dirty="0"/>
          </a:p>
        </p:txBody>
      </p:sp>
      <p:pic>
        <p:nvPicPr>
          <p:cNvPr id="4" name="Imagem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6948" y="1600200"/>
            <a:ext cx="4850104" cy="45259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>
            <a:normAutofit fontScale="90000"/>
          </a:bodyPr>
          <a:lstStyle/>
          <a:p>
            <a:r>
              <a:rPr lang="pt-BR" u="sng" dirty="0" smtClean="0">
                <a:solidFill>
                  <a:srgbClr val="FF0000"/>
                </a:solidFill>
              </a:rPr>
              <a:t>Responda: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4895850"/>
          </a:xfrm>
        </p:spPr>
        <p:txBody>
          <a:bodyPr/>
          <a:lstStyle/>
          <a:p>
            <a:pPr algn="just" eaLnBrk="1" hangingPunct="1">
              <a:defRPr/>
            </a:pPr>
            <a:r>
              <a:rPr lang="pt-BR" sz="3600" dirty="0" smtClean="0"/>
              <a:t>O que são dispositivos “</a:t>
            </a:r>
            <a:r>
              <a:rPr lang="pt-BR" sz="3600" dirty="0" err="1" smtClean="0"/>
              <a:t>on</a:t>
            </a:r>
            <a:r>
              <a:rPr lang="pt-BR" sz="3600" dirty="0" smtClean="0"/>
              <a:t> </a:t>
            </a:r>
            <a:r>
              <a:rPr lang="pt-BR" sz="3600" dirty="0" err="1" smtClean="0"/>
              <a:t>board</a:t>
            </a:r>
            <a:r>
              <a:rPr lang="pt-BR" sz="3600" dirty="0" smtClean="0"/>
              <a:t>”?</a:t>
            </a:r>
          </a:p>
          <a:p>
            <a:pPr algn="just" eaLnBrk="1" hangingPunct="1">
              <a:buNone/>
              <a:defRPr/>
            </a:pPr>
            <a:r>
              <a:rPr lang="pt-BR" sz="3600" dirty="0" smtClean="0"/>
              <a:t>     ______________________________</a:t>
            </a:r>
          </a:p>
          <a:p>
            <a:pPr algn="just" eaLnBrk="1" hangingPunct="1">
              <a:defRPr/>
            </a:pPr>
            <a:endParaRPr lang="pt-BR" sz="3600" dirty="0" smtClean="0"/>
          </a:p>
          <a:p>
            <a:pPr algn="just" eaLnBrk="1" hangingPunct="1">
              <a:defRPr/>
            </a:pPr>
            <a:r>
              <a:rPr lang="pt-BR" sz="3600" dirty="0" smtClean="0"/>
              <a:t>Exemplos baseados no equipamento:</a:t>
            </a:r>
          </a:p>
          <a:p>
            <a:pPr algn="just" eaLnBrk="1" hangingPunct="1">
              <a:buNone/>
              <a:defRPr/>
            </a:pPr>
            <a:r>
              <a:rPr lang="pt-BR" sz="3600" dirty="0" smtClean="0"/>
              <a:t>   ______________________________</a:t>
            </a:r>
          </a:p>
          <a:p>
            <a:pPr algn="just" eaLnBrk="1" hangingPunct="1">
              <a:buNone/>
              <a:defRPr/>
            </a:pPr>
            <a:endParaRPr lang="pt-BR" sz="3600" dirty="0" smtClean="0"/>
          </a:p>
          <a:p>
            <a:pPr algn="just" eaLnBrk="1" hangingPunct="1">
              <a:buNone/>
              <a:defRPr/>
            </a:pPr>
            <a:endParaRPr lang="pt-BR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4896544" cy="562074"/>
          </a:xfrm>
        </p:spPr>
        <p:txBody>
          <a:bodyPr>
            <a:normAutofit fontScale="90000"/>
          </a:bodyPr>
          <a:lstStyle/>
          <a:p>
            <a:r>
              <a:rPr lang="pt-BR" u="sng" dirty="0" smtClean="0"/>
              <a:t>Questões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2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pt-BR" dirty="0" smtClean="0"/>
              <a:t>Gerenciador de dispositivos:</a:t>
            </a:r>
          </a:p>
          <a:p>
            <a:pPr algn="just">
              <a:buNone/>
            </a:pPr>
            <a:r>
              <a:rPr lang="pt-BR" dirty="0" smtClean="0"/>
              <a:t>Verifique os periféricos do sistema.</a:t>
            </a:r>
          </a:p>
          <a:p>
            <a:pPr algn="just">
              <a:buNone/>
            </a:pPr>
            <a:r>
              <a:rPr lang="pt-BR" dirty="0" smtClean="0"/>
              <a:t>Há conflito em algum dispositivo? _____________</a:t>
            </a:r>
          </a:p>
          <a:p>
            <a:pPr algn="just">
              <a:buNone/>
            </a:pPr>
            <a:r>
              <a:rPr lang="pt-BR" dirty="0" smtClean="0"/>
              <a:t>Descreva os recursos utilizados pela </a:t>
            </a:r>
            <a:r>
              <a:rPr lang="pt-BR" dirty="0" smtClean="0">
                <a:solidFill>
                  <a:srgbClr val="FF0000"/>
                </a:solidFill>
              </a:rPr>
              <a:t>placa de rede</a:t>
            </a:r>
            <a:r>
              <a:rPr lang="pt-BR" dirty="0" smtClean="0"/>
              <a:t>:</a:t>
            </a:r>
          </a:p>
          <a:p>
            <a:pPr algn="just"/>
            <a:r>
              <a:rPr lang="pt-BR" dirty="0" smtClean="0"/>
              <a:t>IRQ:______</a:t>
            </a:r>
          </a:p>
          <a:p>
            <a:pPr algn="just"/>
            <a:r>
              <a:rPr lang="pt-BR" dirty="0" smtClean="0"/>
              <a:t>Intervalo de Memória: ________</a:t>
            </a:r>
          </a:p>
          <a:p>
            <a:pPr algn="just"/>
            <a:r>
              <a:rPr lang="pt-BR" dirty="0" smtClean="0"/>
              <a:t>Intervalo de E/S (</a:t>
            </a:r>
            <a:r>
              <a:rPr lang="pt-BR" dirty="0" err="1" smtClean="0"/>
              <a:t>ports</a:t>
            </a:r>
            <a:r>
              <a:rPr lang="pt-BR" dirty="0" smtClean="0"/>
              <a:t>):_______</a:t>
            </a:r>
          </a:p>
          <a:p>
            <a:pPr algn="just"/>
            <a:r>
              <a:rPr lang="pt-BR" dirty="0" smtClean="0"/>
              <a:t>Caracterize IRQ e Intervalos de Memória e de E/S.</a:t>
            </a:r>
          </a:p>
          <a:p>
            <a:pPr algn="just">
              <a:buNone/>
            </a:pPr>
            <a:r>
              <a:rPr lang="pt-BR" sz="2200" dirty="0" smtClean="0"/>
              <a:t>     ____________________________________________________________</a:t>
            </a:r>
          </a:p>
          <a:p>
            <a:pPr algn="just">
              <a:buNone/>
            </a:pPr>
            <a:r>
              <a:rPr lang="pt-BR" sz="2200" dirty="0" smtClean="0"/>
              <a:t>     ____________________________________________________________</a:t>
            </a:r>
          </a:p>
          <a:p>
            <a:pPr algn="just">
              <a:buNone/>
            </a:pPr>
            <a:r>
              <a:rPr lang="pt-BR" sz="2200" dirty="0" smtClean="0"/>
              <a:t>     ____________________________________________________________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4896544" cy="562074"/>
          </a:xfrm>
        </p:spPr>
        <p:txBody>
          <a:bodyPr>
            <a:normAutofit fontScale="90000"/>
          </a:bodyPr>
          <a:lstStyle/>
          <a:p>
            <a:r>
              <a:rPr lang="pt-BR" u="sng" dirty="0" smtClean="0"/>
              <a:t>Questões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pt-BR" dirty="0" smtClean="0"/>
              <a:t>    Caracterize e mostre o valor:</a:t>
            </a:r>
          </a:p>
          <a:p>
            <a:pPr algn="just"/>
            <a:r>
              <a:rPr lang="pt-BR" dirty="0" smtClean="0"/>
              <a:t>IRQ:__________________________________</a:t>
            </a:r>
          </a:p>
          <a:p>
            <a:pPr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Intervalos de Memória</a:t>
            </a:r>
          </a:p>
          <a:p>
            <a:pPr algn="just"/>
            <a:r>
              <a:rPr lang="pt-BR" dirty="0" smtClean="0"/>
              <a:t>________________________________________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 Intervalo de E/S.</a:t>
            </a:r>
          </a:p>
          <a:p>
            <a:pPr algn="just">
              <a:buNone/>
            </a:pPr>
            <a:r>
              <a:rPr lang="pt-BR" sz="2200" dirty="0" smtClean="0"/>
              <a:t>     ____________________________________________________________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Exemplo: placa de rede.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8424" y="1274619"/>
            <a:ext cx="4453855" cy="457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u="sng" dirty="0" smtClean="0"/>
              <a:t>Processamento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Execute pelo menos dois programas. Anote a quantidade de memória usada pelos programas. Use o gerenciador de tarefas.</a:t>
            </a:r>
          </a:p>
          <a:p>
            <a:pPr>
              <a:buNone/>
            </a:pPr>
            <a:r>
              <a:rPr lang="pt-BR" dirty="0" smtClean="0"/>
              <a:t>    Resposta</a:t>
            </a:r>
          </a:p>
          <a:p>
            <a:pPr>
              <a:buNone/>
            </a:pPr>
            <a:r>
              <a:rPr lang="pt-BR" dirty="0" smtClean="0"/>
              <a:t>    Programa:________Quantidade: _______</a:t>
            </a:r>
          </a:p>
          <a:p>
            <a:pPr>
              <a:buNone/>
            </a:pPr>
            <a:r>
              <a:rPr lang="pt-BR" dirty="0" smtClean="0"/>
              <a:t>Cite duas maneiras de liberar memória e processamento:</a:t>
            </a:r>
          </a:p>
          <a:p>
            <a:pPr>
              <a:buNone/>
            </a:pPr>
            <a:r>
              <a:rPr lang="pt-BR" dirty="0" smtClean="0"/>
              <a:t>Resposta:______________; ________________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u="sng" dirty="0" smtClean="0"/>
              <a:t>Medida de taxa de </a:t>
            </a:r>
            <a:r>
              <a:rPr lang="pt-BR" u="sng" dirty="0" err="1" smtClean="0"/>
              <a:t>transferencia</a:t>
            </a:r>
            <a:r>
              <a:rPr lang="pt-BR" u="sng" dirty="0" smtClean="0"/>
              <a:t>.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t-BR" dirty="0" smtClean="0"/>
          </a:p>
          <a:p>
            <a:r>
              <a:rPr lang="pt-BR" dirty="0" smtClean="0"/>
              <a:t>Transfira o conteúdo de um CD para o HD.  Meça a taxa de transferência do CD para o HD</a:t>
            </a:r>
          </a:p>
          <a:p>
            <a:pPr>
              <a:buNone/>
            </a:pPr>
            <a:r>
              <a:rPr lang="pt-BR" dirty="0" smtClean="0"/>
              <a:t>     Resposta: _______________________.</a:t>
            </a:r>
          </a:p>
          <a:p>
            <a:r>
              <a:rPr lang="pt-BR" dirty="0" smtClean="0"/>
              <a:t>Obtenha a taxa de transferência da rede local e da  área do professor:</a:t>
            </a:r>
          </a:p>
          <a:p>
            <a:pPr>
              <a:buNone/>
            </a:pPr>
            <a:r>
              <a:rPr lang="pt-BR" dirty="0" smtClean="0"/>
              <a:t>     Rede local: _______________________</a:t>
            </a:r>
          </a:p>
          <a:p>
            <a:pPr>
              <a:buNone/>
            </a:pPr>
            <a:r>
              <a:rPr lang="pt-BR" dirty="0" smtClean="0"/>
              <a:t>     Área do professor: _________________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368</Words>
  <Application>Microsoft Office PowerPoint</Application>
  <PresentationFormat>Apresentação na tela (4:3)</PresentationFormat>
  <Paragraphs>90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Tema do Office</vt:lpstr>
      <vt:lpstr>1_Tema do Office</vt:lpstr>
      <vt:lpstr>Caracterização do equipamento</vt:lpstr>
      <vt:lpstr>Responda as questões</vt:lpstr>
      <vt:lpstr>Periféricos</vt:lpstr>
      <vt:lpstr>Responda:</vt:lpstr>
      <vt:lpstr>Questões</vt:lpstr>
      <vt:lpstr>Questões</vt:lpstr>
      <vt:lpstr>Exemplo: placa de rede.</vt:lpstr>
      <vt:lpstr>Processamento</vt:lpstr>
      <vt:lpstr>Medida de taxa de transferencia.</vt:lpstr>
      <vt:lpstr>Modelo para arquitetura AMD</vt:lpstr>
      <vt:lpstr>Modelo Athlon – 64 bits</vt:lpstr>
      <vt:lpstr>Arquitetura Pentium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Atividades em sala (2)</dc:title>
  <cp:lastModifiedBy>milton</cp:lastModifiedBy>
  <cp:revision>31</cp:revision>
  <dcterms:modified xsi:type="dcterms:W3CDTF">2015-03-04T16:00:03Z</dcterms:modified>
</cp:coreProperties>
</file>