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66" r:id="rId6"/>
    <p:sldId id="267" r:id="rId7"/>
    <p:sldId id="277" r:id="rId8"/>
    <p:sldId id="278" r:id="rId9"/>
    <p:sldId id="268" r:id="rId10"/>
    <p:sldId id="269" r:id="rId11"/>
    <p:sldId id="279" r:id="rId12"/>
    <p:sldId id="280" r:id="rId13"/>
    <p:sldId id="281" r:id="rId14"/>
    <p:sldId id="260" r:id="rId15"/>
    <p:sldId id="271" r:id="rId16"/>
    <p:sldId id="272" r:id="rId17"/>
    <p:sldId id="275" r:id="rId18"/>
    <p:sldId id="276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>
            <a:normAutofit fontScale="90000"/>
          </a:bodyPr>
          <a:lstStyle/>
          <a:p>
            <a:r>
              <a:rPr lang="pt-BR" sz="3100" u="sng" dirty="0" smtClean="0">
                <a:solidFill>
                  <a:srgbClr val="FF0000"/>
                </a:solidFill>
              </a:rPr>
              <a:t>Atividades </a:t>
            </a:r>
            <a:r>
              <a:rPr lang="pt-BR" sz="3100" u="sng" dirty="0" smtClean="0">
                <a:solidFill>
                  <a:srgbClr val="FF0000"/>
                </a:solidFill>
              </a:rPr>
              <a:t>5: Instalação configuração de HW/SW</a:t>
            </a:r>
            <a:r>
              <a:rPr lang="pt-BR" u="sng" dirty="0" smtClean="0">
                <a:solidFill>
                  <a:srgbClr val="FF0000"/>
                </a:solidFill>
              </a:rPr>
              <a:t/>
            </a:r>
            <a:br>
              <a:rPr lang="pt-BR" u="sng" dirty="0" smtClean="0">
                <a:solidFill>
                  <a:srgbClr val="FF0000"/>
                </a:solidFill>
              </a:rPr>
            </a:br>
            <a:endParaRPr lang="pt-BR" sz="3200" dirty="0" smtClean="0"/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507413" cy="52894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b="1" dirty="0" smtClean="0"/>
              <a:t>Introdução ao Arduino:</a:t>
            </a:r>
          </a:p>
          <a:p>
            <a:pPr algn="just"/>
            <a:r>
              <a:rPr lang="pt-BR" dirty="0" smtClean="0"/>
              <a:t>   </a:t>
            </a:r>
            <a:r>
              <a:rPr lang="pt-BR" dirty="0" smtClean="0"/>
              <a:t>Recursos do ambiente de </a:t>
            </a:r>
            <a:r>
              <a:rPr lang="pt-BR" dirty="0" smtClean="0"/>
              <a:t>desenvolvimento;</a:t>
            </a:r>
          </a:p>
          <a:p>
            <a:pPr algn="just"/>
            <a:r>
              <a:rPr lang="pt-BR" dirty="0" smtClean="0"/>
              <a:t>   Linguagem de programação.</a:t>
            </a:r>
          </a:p>
          <a:p>
            <a:pPr algn="just">
              <a:buNone/>
            </a:pPr>
            <a:r>
              <a:rPr lang="pt-BR" dirty="0" smtClean="0"/>
              <a:t>	</a:t>
            </a:r>
            <a:r>
              <a:rPr lang="pt-BR" dirty="0" smtClean="0"/>
              <a:t>		</a:t>
            </a:r>
            <a:r>
              <a:rPr lang="pt-BR" dirty="0" smtClean="0"/>
              <a:t>Funções </a:t>
            </a:r>
            <a:r>
              <a:rPr lang="pt-BR" dirty="0" smtClean="0"/>
              <a:t>principais: setup e loop;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       </a:t>
            </a:r>
            <a:r>
              <a:rPr lang="pt-BR" dirty="0" smtClean="0"/>
              <a:t>		Recursos disponíveis: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Ports</a:t>
            </a:r>
            <a:r>
              <a:rPr lang="pt-BR" dirty="0" smtClean="0"/>
              <a:t>; Monitor serial;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</a:t>
            </a:r>
            <a:r>
              <a:rPr lang="pt-BR" dirty="0" smtClean="0"/>
              <a:t>			Intervalos de tempo</a:t>
            </a: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b="1" u="sng" dirty="0" smtClean="0"/>
              <a:t>Tarefa</a:t>
            </a:r>
            <a:r>
              <a:rPr lang="pt-BR" b="1" u="sng" dirty="0" smtClean="0"/>
              <a:t>. </a:t>
            </a:r>
            <a:r>
              <a:rPr lang="pt-BR" u="sng" dirty="0" smtClean="0"/>
              <a:t>Programação </a:t>
            </a:r>
            <a:r>
              <a:rPr lang="pt-BR" u="sng" dirty="0" smtClean="0"/>
              <a:t>de intervalos de tempo.</a:t>
            </a:r>
            <a:endParaRPr lang="pt-BR" u="sng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 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Operação de </a:t>
            </a:r>
            <a:r>
              <a:rPr lang="pt-BR" sz="3200" dirty="0" err="1" smtClean="0"/>
              <a:t>ports</a:t>
            </a:r>
            <a:r>
              <a:rPr lang="pt-BR" sz="3200" dirty="0" smtClean="0"/>
              <a:t> (pinos)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pino,modo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err="1" smtClean="0"/>
              <a:t>pino</a:t>
            </a:r>
            <a:r>
              <a:rPr lang="en-US" dirty="0" smtClean="0"/>
              <a:t>: (0 a 13)_________________________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: OUTPUT/INPUT________________</a:t>
            </a:r>
            <a:endParaRPr lang="pt-B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Saída</a:t>
            </a:r>
            <a:r>
              <a:rPr lang="en-US" dirty="0" smtClean="0"/>
              <a:t> de dados digital: </a:t>
            </a:r>
          </a:p>
          <a:p>
            <a:pPr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pino</a:t>
            </a:r>
            <a:r>
              <a:rPr lang="en-US" dirty="0" smtClean="0"/>
              <a:t>, valor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valor</a:t>
            </a:r>
            <a:r>
              <a:rPr lang="en-US" dirty="0" smtClean="0"/>
              <a:t>: LOW</a:t>
            </a:r>
            <a:r>
              <a:rPr lang="en-US" dirty="0" smtClean="0"/>
              <a:t>; HIGH;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Operação do Arduino: BLINK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pt-BR" dirty="0" smtClean="0"/>
              <a:t>Ative o programa Arduino.exe, conforme orientações em sala.</a:t>
            </a:r>
          </a:p>
          <a:p>
            <a:r>
              <a:rPr lang="pt-BR" dirty="0" smtClean="0"/>
              <a:t>File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Examples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Basic</a:t>
            </a:r>
            <a:r>
              <a:rPr lang="pt-BR" dirty="0" smtClean="0">
                <a:sym typeface="Wingdings" pitchFamily="2" charset="2"/>
              </a:rPr>
              <a:t>   </a:t>
            </a:r>
            <a:r>
              <a:rPr lang="pt-BR" dirty="0" err="1" smtClean="0">
                <a:sym typeface="Wingdings" pitchFamily="2" charset="2"/>
              </a:rPr>
              <a:t>Blink</a:t>
            </a: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Compile o programa: Opção  </a:t>
            </a:r>
            <a:r>
              <a:rPr lang="pt-BR" dirty="0" err="1" smtClean="0">
                <a:sym typeface="Wingdings" pitchFamily="2" charset="2"/>
              </a:rPr>
              <a:t>Verify</a:t>
            </a:r>
            <a:r>
              <a:rPr lang="pt-BR" dirty="0" smtClean="0">
                <a:sym typeface="Wingdings" pitchFamily="2" charset="2"/>
              </a:rPr>
              <a:t> (barra de opções);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Conexão Arduino com 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Conecte o cabo ligando o Arduino ao PC;</a:t>
            </a:r>
          </a:p>
          <a:p>
            <a:r>
              <a:rPr lang="pt-BR" dirty="0" smtClean="0"/>
              <a:t>Configure a porta de comunicação serial;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Tools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>
                <a:sym typeface="Wingdings" pitchFamily="2" charset="2"/>
              </a:rPr>
              <a:t>Board</a:t>
            </a:r>
            <a:r>
              <a:rPr lang="pt-BR" dirty="0" smtClean="0">
                <a:sym typeface="Wingdings" pitchFamily="2" charset="2"/>
              </a:rPr>
              <a:t>  Arduino;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	</a:t>
            </a:r>
            <a:r>
              <a:rPr lang="pt-BR" dirty="0" smtClean="0">
                <a:sym typeface="Wingdings" pitchFamily="2" charset="2"/>
              </a:rPr>
              <a:t>		</a:t>
            </a:r>
            <a:r>
              <a:rPr lang="pt-BR" dirty="0" err="1" smtClean="0">
                <a:sym typeface="Wingdings" pitchFamily="2" charset="2"/>
              </a:rPr>
              <a:t>Tools</a:t>
            </a:r>
            <a:r>
              <a:rPr lang="pt-BR" dirty="0" smtClean="0">
                <a:sym typeface="Wingdings" pitchFamily="2" charset="2"/>
              </a:rPr>
              <a:t>  Serial </a:t>
            </a:r>
            <a:r>
              <a:rPr lang="pt-BR" dirty="0" err="1" smtClean="0">
                <a:sym typeface="Wingdings" pitchFamily="2" charset="2"/>
              </a:rPr>
              <a:t>Port</a:t>
            </a:r>
            <a:r>
              <a:rPr lang="pt-BR" dirty="0" smtClean="0">
                <a:sym typeface="Wingdings" pitchFamily="2" charset="2"/>
              </a:rPr>
              <a:t>: selecione a porta</a:t>
            </a:r>
          </a:p>
          <a:p>
            <a:pPr>
              <a:buNone/>
            </a:pPr>
            <a:endParaRPr lang="pt-BR" dirty="0" smtClean="0">
              <a:sym typeface="Wingdings" pitchFamily="2" charset="2"/>
            </a:endParaRP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Execute o programa </a:t>
            </a:r>
            <a:r>
              <a:rPr lang="pt-BR" dirty="0" err="1" smtClean="0">
                <a:sym typeface="Wingdings" pitchFamily="2" charset="2"/>
              </a:rPr>
              <a:t>Blink</a:t>
            </a:r>
            <a:r>
              <a:rPr lang="pt-BR" dirty="0" smtClean="0">
                <a:sym typeface="Wingdings" pitchFamily="2" charset="2"/>
              </a:rPr>
              <a:t>: </a:t>
            </a:r>
            <a:r>
              <a:rPr lang="pt-BR" dirty="0" err="1" smtClean="0">
                <a:sym typeface="Wingdings" pitchFamily="2" charset="2"/>
              </a:rPr>
              <a:t>Upload</a:t>
            </a:r>
            <a:r>
              <a:rPr lang="pt-BR" dirty="0" smtClean="0">
                <a:sym typeface="Wingdings" pitchFamily="2" charset="2"/>
              </a:rPr>
              <a:t> do programa.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Explique porque o LED associado ao pino 13 está piscando com intervalo de 1 segundo: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_______________________________________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Explique a função </a:t>
            </a:r>
            <a:r>
              <a:rPr lang="pt-BR" dirty="0" err="1" smtClean="0">
                <a:sym typeface="Wingdings" pitchFamily="2" charset="2"/>
              </a:rPr>
              <a:t>delay</a:t>
            </a:r>
            <a:r>
              <a:rPr lang="pt-BR" dirty="0" smtClean="0">
                <a:sym typeface="Wingdings" pitchFamily="2" charset="2"/>
              </a:rPr>
              <a:t>: ___________________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   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Testes do programa </a:t>
            </a:r>
            <a:r>
              <a:rPr lang="pt-BR" dirty="0" err="1" smtClean="0"/>
              <a:t>blink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Alltere</a:t>
            </a:r>
            <a:r>
              <a:rPr lang="pt-BR" dirty="0" smtClean="0"/>
              <a:t> o programa </a:t>
            </a:r>
            <a:r>
              <a:rPr lang="pt-BR" dirty="0" err="1" smtClean="0"/>
              <a:t>blink</a:t>
            </a:r>
            <a:r>
              <a:rPr lang="pt-BR" dirty="0" smtClean="0"/>
              <a:t> para piscar com os seguintes intervalos:</a:t>
            </a:r>
          </a:p>
          <a:p>
            <a:r>
              <a:rPr lang="pt-BR" dirty="0" smtClean="0"/>
              <a:t>10 segundos</a:t>
            </a:r>
          </a:p>
          <a:p>
            <a:r>
              <a:rPr lang="pt-BR" dirty="0" smtClean="0"/>
              <a:t>100 milissegundos:</a:t>
            </a:r>
          </a:p>
          <a:p>
            <a:r>
              <a:rPr lang="pt-BR" dirty="0" smtClean="0"/>
              <a:t>10 milissegundos ligado e 2  segundos desligados;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r>
              <a:rPr lang="pt-BR" sz="3200" b="1" u="sng" dirty="0" smtClean="0"/>
              <a:t>Programa: </a:t>
            </a:r>
            <a:r>
              <a:rPr lang="pt-BR" sz="3200" b="1" u="sng" dirty="0" err="1" smtClean="0"/>
              <a:t>Blinkwithoutdelay</a:t>
            </a:r>
            <a:r>
              <a:rPr lang="pt-BR" sz="3200" b="1" u="sng" dirty="0" smtClean="0"/>
              <a:t> </a:t>
            </a:r>
            <a:endParaRPr lang="pt-BR" sz="3200" b="1" u="sng" dirty="0" smtClean="0"/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908050"/>
            <a:ext cx="8435975" cy="5218113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 </a:t>
            </a:r>
            <a:r>
              <a:rPr lang="pt-BR" sz="2800" b="1" i="1" u="sng" dirty="0" smtClean="0">
                <a:solidFill>
                  <a:srgbClr val="FF0000"/>
                </a:solidFill>
              </a:rPr>
              <a:t>Coloque em operação o arquivo</a:t>
            </a:r>
            <a:r>
              <a:rPr lang="pt-BR" sz="2800" dirty="0" smtClean="0"/>
              <a:t>: </a:t>
            </a:r>
            <a:r>
              <a:rPr lang="pt-BR" sz="2800" dirty="0" err="1" smtClean="0"/>
              <a:t>Examples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digital  </a:t>
            </a:r>
            <a:r>
              <a:rPr lang="pt-BR" sz="2800" dirty="0" err="1" smtClean="0">
                <a:sym typeface="Wingdings" pitchFamily="2" charset="2"/>
              </a:rPr>
              <a:t>Blinkwithoutdelay</a:t>
            </a:r>
            <a:r>
              <a:rPr lang="pt-BR" sz="28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Altere a função para operar 5 segundos em nível HIGH   e 5 segundos em nível LOW; </a:t>
            </a:r>
            <a:r>
              <a:rPr lang="pt-BR" sz="2800" b="1" i="1" u="sng" dirty="0" smtClean="0">
                <a:solidFill>
                  <a:srgbClr val="FF0000"/>
                </a:solidFill>
                <a:sym typeface="Wingdings" pitchFamily="2" charset="2"/>
              </a:rPr>
              <a:t>Anote o programa</a:t>
            </a:r>
            <a:r>
              <a:rPr lang="pt-BR" sz="2800" b="1" i="1" u="sng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pt-BR" sz="2800" b="1" i="1" u="sng" dirty="0" smtClean="0">
                <a:solidFill>
                  <a:srgbClr val="FF0000"/>
                </a:solidFill>
                <a:sym typeface="Wingdings" pitchFamily="2" charset="2"/>
              </a:rPr>
              <a:t>Qual a diferença de operação destes programas:</a:t>
            </a:r>
          </a:p>
          <a:p>
            <a:pPr>
              <a:buNone/>
            </a:pPr>
            <a:r>
              <a:rPr lang="pt-BR" sz="2800" b="1" i="1" u="sng" smtClean="0">
                <a:solidFill>
                  <a:srgbClr val="FF0000"/>
                </a:solidFill>
                <a:sym typeface="Wingdings" pitchFamily="2" charset="2"/>
              </a:rPr>
              <a:t>__________________</a:t>
            </a:r>
            <a:endParaRPr lang="pt-BR" sz="2800" b="1" i="1" u="sng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pt-BR" sz="1800" b="1" i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/>
              <a:t>.             </a:t>
            </a:r>
          </a:p>
          <a:p>
            <a:endParaRPr lang="pt-BR" dirty="0" smtClean="0"/>
          </a:p>
          <a:p>
            <a:pPr>
              <a:buFont typeface="Arial" charset="0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 </a:t>
            </a:r>
            <a:r>
              <a:rPr lang="pt-BR" dirty="0" err="1" smtClean="0"/>
              <a:t>blinkwithoutdelay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174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ledState</a:t>
            </a:r>
            <a:r>
              <a:rPr lang="en-US" dirty="0" smtClean="0"/>
              <a:t> = LOW;     long </a:t>
            </a:r>
            <a:r>
              <a:rPr lang="en-US" dirty="0" err="1" smtClean="0"/>
              <a:t>previousMillis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// </a:t>
            </a:r>
            <a:r>
              <a:rPr lang="en-US" dirty="0" err="1" smtClean="0"/>
              <a:t>ledState</a:t>
            </a:r>
            <a:r>
              <a:rPr lang="en-US" dirty="0" smtClean="0"/>
              <a:t> store last time LED was updated</a:t>
            </a:r>
          </a:p>
          <a:p>
            <a:pPr>
              <a:buNone/>
            </a:pPr>
            <a:r>
              <a:rPr lang="en-US" dirty="0" smtClean="0"/>
              <a:t>long interval = 100;           // interval at which to blink (milliseconds). </a:t>
            </a:r>
          </a:p>
          <a:p>
            <a:pPr>
              <a:buNone/>
            </a:pPr>
            <a:r>
              <a:rPr lang="en-US" dirty="0" smtClean="0"/>
              <a:t>void setup() {        </a:t>
            </a:r>
            <a:r>
              <a:rPr lang="en-US" dirty="0" err="1" smtClean="0"/>
              <a:t>pinMode</a:t>
            </a:r>
            <a:r>
              <a:rPr lang="en-US" dirty="0" smtClean="0"/>
              <a:t>(13, OUTPUT);     }</a:t>
            </a:r>
          </a:p>
          <a:p>
            <a:pPr>
              <a:buNone/>
            </a:pPr>
            <a:r>
              <a:rPr lang="en-US" dirty="0" smtClean="0"/>
              <a:t>void loop()  {</a:t>
            </a:r>
          </a:p>
          <a:p>
            <a:pPr>
              <a:buNone/>
            </a:pPr>
            <a:r>
              <a:rPr lang="en-US" dirty="0" smtClean="0"/>
              <a:t>/*check to see if it's time to blink the LED; that is, if the difference between</a:t>
            </a:r>
          </a:p>
          <a:p>
            <a:pPr>
              <a:buNone/>
            </a:pPr>
            <a:r>
              <a:rPr lang="en-US" dirty="0" smtClean="0"/>
              <a:t>  the current time and last time you blinked the LED is bigger than the interval at which you want to blink the LED. */</a:t>
            </a:r>
          </a:p>
          <a:p>
            <a:pPr>
              <a:buNone/>
            </a:pPr>
            <a:r>
              <a:rPr lang="en-US" dirty="0" smtClean="0"/>
              <a:t>  unsigned long </a:t>
            </a:r>
            <a:r>
              <a:rPr lang="en-US" dirty="0" err="1" smtClean="0"/>
              <a:t>currentMillis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currentMillis</a:t>
            </a:r>
            <a:r>
              <a:rPr lang="en-US" dirty="0" smtClean="0"/>
              <a:t> - </a:t>
            </a:r>
            <a:r>
              <a:rPr lang="en-US" dirty="0" err="1" smtClean="0"/>
              <a:t>previousMillis</a:t>
            </a:r>
            <a:r>
              <a:rPr lang="en-US" dirty="0" smtClean="0"/>
              <a:t> &gt; interval) {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previousMillis</a:t>
            </a:r>
            <a:r>
              <a:rPr lang="en-US" dirty="0" smtClean="0"/>
              <a:t> = </a:t>
            </a:r>
            <a:r>
              <a:rPr lang="en-US" dirty="0" err="1" smtClean="0"/>
              <a:t>currentMillis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                     if (</a:t>
            </a:r>
            <a:r>
              <a:rPr lang="en-US" dirty="0" err="1" smtClean="0"/>
              <a:t>ledState</a:t>
            </a:r>
            <a:r>
              <a:rPr lang="en-US" dirty="0" smtClean="0"/>
              <a:t> == LOW)   { </a:t>
            </a:r>
            <a:r>
              <a:rPr lang="en-US" dirty="0" err="1" smtClean="0"/>
              <a:t>ledState</a:t>
            </a:r>
            <a:r>
              <a:rPr lang="en-US" dirty="0" smtClean="0"/>
              <a:t> = HIGH;}</a:t>
            </a:r>
          </a:p>
          <a:p>
            <a:pPr>
              <a:buNone/>
            </a:pPr>
            <a:r>
              <a:rPr lang="en-US" dirty="0" smtClean="0"/>
              <a:t>                     else  </a:t>
            </a:r>
            <a:r>
              <a:rPr lang="en-US" dirty="0" err="1" smtClean="0"/>
              <a:t>ledState</a:t>
            </a:r>
            <a:r>
              <a:rPr lang="en-US" dirty="0" smtClean="0"/>
              <a:t> = LOW;</a:t>
            </a:r>
          </a:p>
          <a:p>
            <a:pPr>
              <a:buNone/>
            </a:pPr>
            <a:r>
              <a:rPr lang="en-US" dirty="0" smtClean="0"/>
              <a:t>                 // set the LED with the </a:t>
            </a:r>
            <a:r>
              <a:rPr lang="en-US" dirty="0" err="1" smtClean="0"/>
              <a:t>ledState</a:t>
            </a:r>
            <a:r>
              <a:rPr lang="en-US" dirty="0" smtClean="0"/>
              <a:t> of the variable: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                               }</a:t>
            </a:r>
          </a:p>
          <a:p>
            <a:pPr>
              <a:buNone/>
            </a:pPr>
            <a:r>
              <a:rPr lang="en-US" dirty="0" smtClean="0"/>
              <a:t>              }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Testar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com </a:t>
            </a:r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intervalos</a:t>
            </a:r>
            <a:r>
              <a:rPr lang="en-US" dirty="0" smtClean="0"/>
              <a:t> de tempo. 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intervalos</a:t>
            </a:r>
            <a:r>
              <a:rPr lang="en-US" dirty="0" smtClean="0"/>
              <a:t> de HIGH e LOWER com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serial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// Comunicação via USB. Monitor serial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n = 1;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setup ( )     {     Serial.</a:t>
            </a:r>
            <a:r>
              <a:rPr lang="pt-BR" dirty="0" err="1" smtClean="0"/>
              <a:t>begin</a:t>
            </a:r>
            <a:r>
              <a:rPr lang="pt-BR" dirty="0" smtClean="0"/>
              <a:t>(9600);   }</a:t>
            </a:r>
          </a:p>
          <a:p>
            <a:r>
              <a:rPr lang="pt-BR" dirty="0" smtClean="0"/>
              <a:t>// Inicializa a comunicação serial com 9600 </a:t>
            </a:r>
            <a:r>
              <a:rPr lang="pt-BR" dirty="0" err="1" smtClean="0"/>
              <a:t>bauds</a:t>
            </a:r>
            <a:r>
              <a:rPr lang="pt-BR" dirty="0" smtClean="0"/>
              <a:t> 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loop()        {</a:t>
            </a:r>
          </a:p>
          <a:p>
            <a:r>
              <a:rPr lang="pt-BR" dirty="0" smtClean="0"/>
              <a:t>//impressão pela serial. Receber no monitor serial         </a:t>
            </a:r>
          </a:p>
          <a:p>
            <a:r>
              <a:rPr lang="pt-BR" dirty="0" smtClean="0"/>
              <a:t>         Serial.</a:t>
            </a:r>
            <a:r>
              <a:rPr lang="pt-BR" dirty="0" err="1" smtClean="0"/>
              <a:t>print</a:t>
            </a:r>
            <a:r>
              <a:rPr lang="pt-BR" dirty="0" smtClean="0"/>
              <a:t>(n); n=n+1; </a:t>
            </a:r>
          </a:p>
          <a:p>
            <a:r>
              <a:rPr lang="pt-BR" dirty="0" smtClean="0"/>
              <a:t>         Serial.</a:t>
            </a:r>
            <a:r>
              <a:rPr lang="pt-BR" dirty="0" err="1" smtClean="0"/>
              <a:t>println</a:t>
            </a:r>
            <a:r>
              <a:rPr lang="pt-BR" dirty="0" smtClean="0"/>
              <a:t>(": Alo Mundo!");</a:t>
            </a:r>
          </a:p>
          <a:p>
            <a:r>
              <a:rPr lang="pt-BR" dirty="0" smtClean="0"/>
              <a:t>         </a:t>
            </a:r>
            <a:r>
              <a:rPr lang="pt-BR" dirty="0" err="1" smtClean="0"/>
              <a:t>delay</a:t>
            </a:r>
            <a:r>
              <a:rPr lang="pt-BR" dirty="0" smtClean="0"/>
              <a:t>(2000);</a:t>
            </a:r>
          </a:p>
          <a:p>
            <a:r>
              <a:rPr lang="pt-BR" dirty="0" smtClean="0"/>
              <a:t>                             </a:t>
            </a:r>
            <a:r>
              <a:rPr lang="en-US" dirty="0" smtClean="0"/>
              <a:t>}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mills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millis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Returns the number of milliseconds since the Arduino board began running the current program. This number will overflow (go back to zero), after approximately 50 days.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Aplicação: </a:t>
            </a:r>
            <a:r>
              <a:rPr lang="pt-BR" dirty="0" err="1" smtClean="0"/>
              <a:t>millis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time; </a:t>
            </a:r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setup(){ Serial.</a:t>
            </a:r>
            <a:r>
              <a:rPr lang="pt-BR" dirty="0" err="1" smtClean="0"/>
              <a:t>begin</a:t>
            </a:r>
            <a:r>
              <a:rPr lang="pt-BR" dirty="0" smtClean="0"/>
              <a:t>(9600); }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loop(){ Serial.</a:t>
            </a:r>
            <a:r>
              <a:rPr lang="pt-BR" dirty="0" err="1" smtClean="0"/>
              <a:t>print</a:t>
            </a:r>
            <a:r>
              <a:rPr lang="pt-BR" dirty="0" smtClean="0"/>
              <a:t>("Time: "); </a:t>
            </a:r>
          </a:p>
          <a:p>
            <a:pPr>
              <a:buNone/>
            </a:pPr>
            <a:r>
              <a:rPr lang="pt-BR" dirty="0" smtClean="0"/>
              <a:t>       time = </a:t>
            </a:r>
            <a:r>
              <a:rPr lang="pt-BR" dirty="0" err="1" smtClean="0"/>
              <a:t>millis</a:t>
            </a:r>
            <a:r>
              <a:rPr lang="pt-BR" dirty="0" smtClean="0"/>
              <a:t>(); </a:t>
            </a:r>
          </a:p>
          <a:p>
            <a:pPr>
              <a:buNone/>
            </a:pPr>
            <a:r>
              <a:rPr lang="pt-BR" dirty="0" smtClean="0"/>
              <a:t>  //</a:t>
            </a:r>
            <a:r>
              <a:rPr lang="pt-BR" dirty="0" err="1" smtClean="0"/>
              <a:t>prints</a:t>
            </a:r>
            <a:r>
              <a:rPr lang="pt-BR" dirty="0" smtClean="0"/>
              <a:t> time </a:t>
            </a:r>
            <a:r>
              <a:rPr lang="pt-BR" dirty="0" err="1" smtClean="0"/>
              <a:t>since</a:t>
            </a:r>
            <a:r>
              <a:rPr lang="pt-BR" dirty="0" smtClean="0"/>
              <a:t> </a:t>
            </a:r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Serial.</a:t>
            </a:r>
            <a:r>
              <a:rPr lang="pt-BR" dirty="0" err="1" smtClean="0"/>
              <a:t>println</a:t>
            </a:r>
            <a:r>
              <a:rPr lang="pt-BR" dirty="0" smtClean="0"/>
              <a:t>(time);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sz="2600" b="1" dirty="0" smtClean="0"/>
              <a:t>// </a:t>
            </a:r>
            <a:r>
              <a:rPr lang="pt-BR" sz="2600" b="1" dirty="0" err="1" smtClean="0"/>
              <a:t>wait</a:t>
            </a:r>
            <a:r>
              <a:rPr lang="pt-BR" sz="2600" b="1" dirty="0" smtClean="0"/>
              <a:t> a </a:t>
            </a:r>
            <a:r>
              <a:rPr lang="pt-BR" sz="2600" b="1" dirty="0" err="1" smtClean="0"/>
              <a:t>second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so</a:t>
            </a:r>
            <a:r>
              <a:rPr lang="pt-BR" sz="2600" b="1" dirty="0" smtClean="0"/>
              <a:t> as </a:t>
            </a:r>
            <a:r>
              <a:rPr lang="pt-BR" sz="2600" b="1" dirty="0" err="1" smtClean="0"/>
              <a:t>not</a:t>
            </a:r>
            <a:r>
              <a:rPr lang="pt-BR" sz="2600" b="1" dirty="0" smtClean="0"/>
              <a:t> to </a:t>
            </a:r>
            <a:r>
              <a:rPr lang="pt-BR" sz="2600" b="1" dirty="0" err="1" smtClean="0"/>
              <a:t>send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massive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amounts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of</a:t>
            </a:r>
            <a:r>
              <a:rPr lang="pt-BR" sz="2600" b="1" dirty="0" smtClean="0"/>
              <a:t> data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delay</a:t>
            </a:r>
            <a:r>
              <a:rPr lang="pt-BR" dirty="0" smtClean="0"/>
              <a:t>(1000); </a:t>
            </a:r>
          </a:p>
          <a:p>
            <a:pPr>
              <a:buNone/>
            </a:pPr>
            <a:r>
              <a:rPr lang="pt-BR" dirty="0" smtClean="0"/>
              <a:t>                       }</a:t>
            </a:r>
          </a:p>
          <a:p>
            <a:pPr>
              <a:buNone/>
            </a:pPr>
            <a:r>
              <a:rPr lang="pt-BR" dirty="0" smtClean="0"/>
              <a:t>//Altere o programa para imprimir minutos e segundos.</a:t>
            </a:r>
          </a:p>
          <a:p>
            <a:pPr>
              <a:buNone/>
            </a:pPr>
            <a:r>
              <a:rPr lang="pt-BR" dirty="0" smtClean="0"/>
              <a:t>Use divisão por inteiro ( / )  e resto de divisão ( % 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time;</a:t>
            </a:r>
          </a:p>
          <a:p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segundo; </a:t>
            </a:r>
            <a:r>
              <a:rPr lang="pt-BR" dirty="0" err="1" smtClean="0"/>
              <a:t>unsigned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minuto; 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setup(){    Serial.</a:t>
            </a:r>
            <a:r>
              <a:rPr lang="pt-BR" dirty="0" err="1" smtClean="0"/>
              <a:t>begin</a:t>
            </a:r>
            <a:r>
              <a:rPr lang="pt-BR" dirty="0" smtClean="0"/>
              <a:t>(9600);   }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loop(){</a:t>
            </a:r>
          </a:p>
          <a:p>
            <a:r>
              <a:rPr lang="pt-BR" dirty="0" smtClean="0"/>
              <a:t>  time = </a:t>
            </a:r>
            <a:r>
              <a:rPr lang="pt-BR" dirty="0" err="1" smtClean="0"/>
              <a:t>millis</a:t>
            </a:r>
            <a:r>
              <a:rPr lang="pt-BR" dirty="0" smtClean="0"/>
              <a:t>()/1000; segundo = time%60; minuto = time/60;</a:t>
            </a:r>
          </a:p>
          <a:p>
            <a:r>
              <a:rPr lang="pt-BR" dirty="0" smtClean="0"/>
              <a:t>   //</a:t>
            </a:r>
            <a:r>
              <a:rPr lang="pt-BR" dirty="0" err="1" smtClean="0"/>
              <a:t>prints</a:t>
            </a:r>
            <a:r>
              <a:rPr lang="pt-BR" dirty="0" smtClean="0"/>
              <a:t> time </a:t>
            </a:r>
            <a:r>
              <a:rPr lang="pt-BR" dirty="0" err="1" smtClean="0"/>
              <a:t>since</a:t>
            </a:r>
            <a:r>
              <a:rPr lang="pt-BR" dirty="0" smtClean="0"/>
              <a:t> </a:t>
            </a:r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endParaRPr lang="pt-BR" dirty="0" smtClean="0"/>
          </a:p>
          <a:p>
            <a:r>
              <a:rPr lang="pt-BR" dirty="0" smtClean="0"/>
              <a:t>   Serial.</a:t>
            </a:r>
            <a:r>
              <a:rPr lang="pt-BR" dirty="0" err="1" smtClean="0"/>
              <a:t>print</a:t>
            </a:r>
            <a:r>
              <a:rPr lang="pt-BR" dirty="0" smtClean="0"/>
              <a:t>("     Minuto: "); Serial.</a:t>
            </a:r>
            <a:r>
              <a:rPr lang="pt-BR" dirty="0" err="1" smtClean="0"/>
              <a:t>print</a:t>
            </a:r>
            <a:r>
              <a:rPr lang="pt-BR" dirty="0" smtClean="0"/>
              <a:t>(minuto);</a:t>
            </a:r>
          </a:p>
          <a:p>
            <a:r>
              <a:rPr lang="pt-BR" dirty="0" smtClean="0"/>
              <a:t>   Serial.</a:t>
            </a:r>
            <a:r>
              <a:rPr lang="pt-BR" dirty="0" err="1" smtClean="0"/>
              <a:t>print</a:t>
            </a:r>
            <a:r>
              <a:rPr lang="pt-BR" dirty="0" smtClean="0"/>
              <a:t>("     Segundo: "); Serial.</a:t>
            </a:r>
            <a:r>
              <a:rPr lang="pt-BR" dirty="0" err="1" smtClean="0"/>
              <a:t>println</a:t>
            </a:r>
            <a:r>
              <a:rPr lang="pt-BR" dirty="0" smtClean="0"/>
              <a:t>(segundo);</a:t>
            </a:r>
          </a:p>
          <a:p>
            <a:r>
              <a:rPr lang="pt-BR" dirty="0" smtClean="0"/>
              <a:t>  // </a:t>
            </a:r>
            <a:r>
              <a:rPr lang="pt-BR" dirty="0" err="1" smtClean="0"/>
              <a:t>wait</a:t>
            </a:r>
            <a:r>
              <a:rPr lang="pt-BR" dirty="0" smtClean="0"/>
              <a:t> a </a:t>
            </a:r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so</a:t>
            </a:r>
            <a:r>
              <a:rPr lang="pt-BR" dirty="0" smtClean="0"/>
              <a:t> as </a:t>
            </a:r>
            <a:r>
              <a:rPr lang="pt-BR" dirty="0" err="1" smtClean="0"/>
              <a:t>not</a:t>
            </a:r>
            <a:r>
              <a:rPr lang="pt-BR" dirty="0" smtClean="0"/>
              <a:t> to </a:t>
            </a:r>
            <a:r>
              <a:rPr lang="pt-BR" dirty="0" err="1" smtClean="0"/>
              <a:t>send</a:t>
            </a:r>
            <a:r>
              <a:rPr lang="pt-BR" dirty="0" smtClean="0"/>
              <a:t> </a:t>
            </a:r>
            <a:r>
              <a:rPr lang="pt-BR" dirty="0" err="1" smtClean="0"/>
              <a:t>massive</a:t>
            </a:r>
            <a:r>
              <a:rPr lang="pt-BR" dirty="0" smtClean="0"/>
              <a:t> </a:t>
            </a:r>
            <a:r>
              <a:rPr lang="pt-BR" dirty="0" err="1" smtClean="0"/>
              <a:t>amounts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data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delay</a:t>
            </a:r>
            <a:r>
              <a:rPr lang="pt-BR" dirty="0" smtClean="0"/>
              <a:t>(1000);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Características do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CPU: ARM (</a:t>
            </a:r>
            <a:r>
              <a:rPr lang="pt-BR" dirty="0" err="1" smtClean="0"/>
              <a:t>Advanced</a:t>
            </a:r>
            <a:r>
              <a:rPr lang="pt-BR" dirty="0" smtClean="0"/>
              <a:t> </a:t>
            </a:r>
            <a:r>
              <a:rPr lang="pt-BR" dirty="0" err="1" smtClean="0"/>
              <a:t>Risc</a:t>
            </a:r>
            <a:r>
              <a:rPr lang="pt-BR" dirty="0" smtClean="0"/>
              <a:t> Machine); </a:t>
            </a:r>
            <a:endParaRPr lang="pt-BR" dirty="0" smtClean="0"/>
          </a:p>
          <a:p>
            <a:r>
              <a:rPr lang="pt-BR" dirty="0" smtClean="0"/>
              <a:t>Linguagem de programação: Dialeto C;</a:t>
            </a:r>
          </a:p>
          <a:p>
            <a:r>
              <a:rPr lang="pt-BR" dirty="0" smtClean="0"/>
              <a:t>Memória de Programa (Flash): 32KB</a:t>
            </a:r>
            <a:endParaRPr lang="pt-BR" dirty="0" smtClean="0"/>
          </a:p>
          <a:p>
            <a:r>
              <a:rPr lang="pt-BR" dirty="0" smtClean="0"/>
              <a:t>14 </a:t>
            </a:r>
            <a:r>
              <a:rPr lang="pt-BR" dirty="0" err="1" smtClean="0"/>
              <a:t>Ports</a:t>
            </a:r>
            <a:r>
              <a:rPr lang="pt-BR" dirty="0" smtClean="0"/>
              <a:t> para E/S digital;</a:t>
            </a:r>
          </a:p>
          <a:p>
            <a:r>
              <a:rPr lang="pt-BR" dirty="0" smtClean="0"/>
              <a:t>6 </a:t>
            </a:r>
            <a:r>
              <a:rPr lang="pt-BR" dirty="0" err="1" smtClean="0"/>
              <a:t>ports</a:t>
            </a:r>
            <a:r>
              <a:rPr lang="pt-BR" dirty="0" smtClean="0"/>
              <a:t> para entrada digital;</a:t>
            </a:r>
          </a:p>
          <a:p>
            <a:r>
              <a:rPr lang="pt-BR" dirty="0" smtClean="0"/>
              <a:t>Pinos para alimentação 5 volts e 3,3 volts;</a:t>
            </a:r>
          </a:p>
          <a:p>
            <a:r>
              <a:rPr lang="pt-BR" dirty="0" smtClean="0"/>
              <a:t>Software: </a:t>
            </a:r>
            <a:r>
              <a:rPr lang="pt-BR" dirty="0" err="1" smtClean="0"/>
              <a:t>bootloader</a:t>
            </a:r>
            <a:r>
              <a:rPr lang="pt-BR" dirty="0" smtClean="0"/>
              <a:t> incorporado e ambiente de desenvolvimento integrado;</a:t>
            </a:r>
          </a:p>
          <a:p>
            <a:r>
              <a:rPr lang="pt-BR" dirty="0" smtClean="0"/>
              <a:t>Comunicação via USB para comunicação e carga de programas;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 ao ambiente 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500" b="1" dirty="0" smtClean="0"/>
              <a:t>Microcontrolador:</a:t>
            </a:r>
            <a:endParaRPr lang="pt-BR" sz="3500" b="1" dirty="0" smtClean="0"/>
          </a:p>
          <a:p>
            <a:pPr>
              <a:buNone/>
            </a:pPr>
            <a:r>
              <a:rPr lang="pt-BR" dirty="0" smtClean="0"/>
              <a:t>Chip </a:t>
            </a:r>
            <a:r>
              <a:rPr lang="pt-BR" dirty="0" smtClean="0"/>
              <a:t>com m</a:t>
            </a:r>
            <a:r>
              <a:rPr lang="pt-BR" dirty="0" smtClean="0"/>
              <a:t>icrocomputador com unidades </a:t>
            </a:r>
            <a:r>
              <a:rPr lang="pt-BR" dirty="0" smtClean="0"/>
              <a:t>de apoio e “periféricos” </a:t>
            </a:r>
            <a:r>
              <a:rPr lang="pt-BR" dirty="0" smtClean="0"/>
              <a:t>(</a:t>
            </a:r>
            <a:r>
              <a:rPr lang="pt-BR" b="1" i="1" u="sng" dirty="0" smtClean="0">
                <a:solidFill>
                  <a:srgbClr val="FF0000"/>
                </a:solidFill>
              </a:rPr>
              <a:t>no </a:t>
            </a:r>
            <a:r>
              <a:rPr lang="pt-BR" b="1" i="1" u="sng" dirty="0" smtClean="0">
                <a:solidFill>
                  <a:srgbClr val="FF0000"/>
                </a:solidFill>
              </a:rPr>
              <a:t>mesmo chip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Incorpora recursos como</a:t>
            </a:r>
          </a:p>
          <a:p>
            <a:pPr>
              <a:buNone/>
            </a:pPr>
            <a:r>
              <a:rPr lang="pt-BR" dirty="0" smtClean="0"/>
              <a:t>Memórias: RAM</a:t>
            </a:r>
            <a:r>
              <a:rPr lang="pt-BR" dirty="0" smtClean="0"/>
              <a:t>, EPROM, </a:t>
            </a:r>
            <a:r>
              <a:rPr lang="pt-BR" dirty="0" smtClean="0"/>
              <a:t>flash.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Interfaces </a:t>
            </a:r>
            <a:r>
              <a:rPr lang="pt-BR" dirty="0" smtClean="0"/>
              <a:t>serial (USB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E/S </a:t>
            </a:r>
            <a:r>
              <a:rPr lang="pt-BR" dirty="0" smtClean="0"/>
              <a:t>analógica e </a:t>
            </a:r>
            <a:r>
              <a:rPr lang="pt-BR" dirty="0" smtClean="0"/>
              <a:t>digital;</a:t>
            </a:r>
          </a:p>
          <a:p>
            <a:pPr>
              <a:buNone/>
            </a:pPr>
            <a:r>
              <a:rPr lang="pt-BR" dirty="0" smtClean="0"/>
              <a:t>Dispositivos </a:t>
            </a:r>
            <a:r>
              <a:rPr lang="pt-BR" dirty="0" smtClean="0"/>
              <a:t>de </a:t>
            </a:r>
            <a:r>
              <a:rPr lang="pt-BR" dirty="0" smtClean="0"/>
              <a:t>apoio: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      </a:t>
            </a:r>
            <a:r>
              <a:rPr lang="pt-BR" dirty="0" smtClean="0"/>
              <a:t>Temporizadores, Contadores </a:t>
            </a:r>
            <a:r>
              <a:rPr lang="pt-BR" dirty="0" smtClean="0"/>
              <a:t>(</a:t>
            </a:r>
            <a:r>
              <a:rPr lang="pt-BR" dirty="0" err="1" smtClean="0"/>
              <a:t>clock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 ao ambiente 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73427"/>
          </a:xfrm>
        </p:spPr>
        <p:txBody>
          <a:bodyPr/>
          <a:lstStyle/>
          <a:p>
            <a:pPr>
              <a:buNone/>
            </a:pPr>
            <a:r>
              <a:rPr lang="pt-BR" u="sng" dirty="0" smtClean="0"/>
              <a:t>Arquitetura RISC</a:t>
            </a:r>
            <a:r>
              <a:rPr lang="pt-BR" dirty="0" smtClean="0"/>
              <a:t>. </a:t>
            </a:r>
            <a:r>
              <a:rPr lang="pt-BR" sz="2800" dirty="0" err="1" smtClean="0"/>
              <a:t>Reduced</a:t>
            </a:r>
            <a:r>
              <a:rPr lang="pt-BR" sz="2800" dirty="0" smtClean="0"/>
              <a:t> </a:t>
            </a:r>
            <a:r>
              <a:rPr lang="pt-BR" sz="2800" dirty="0" err="1" smtClean="0"/>
              <a:t>Instruction</a:t>
            </a:r>
            <a:r>
              <a:rPr lang="pt-BR" sz="2800" dirty="0" smtClean="0"/>
              <a:t> Set </a:t>
            </a:r>
            <a:r>
              <a:rPr lang="pt-BR" sz="2800" dirty="0" err="1" smtClean="0"/>
              <a:t>Computer</a:t>
            </a: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(Computador com um conjunto reduzido de instruções</a:t>
            </a:r>
            <a:r>
              <a:rPr lang="pt-BR" sz="2800" dirty="0" smtClean="0"/>
              <a:t>)</a:t>
            </a:r>
          </a:p>
          <a:p>
            <a:pPr marL="514350" indent="-514350">
              <a:buNone/>
            </a:pPr>
            <a:endParaRPr lang="pt-BR" sz="2800" dirty="0" smtClean="0"/>
          </a:p>
          <a:p>
            <a:pPr marL="514350" indent="-514350">
              <a:buNone/>
            </a:pPr>
            <a:r>
              <a:rPr lang="pt-BR" sz="2800" dirty="0" smtClean="0"/>
              <a:t>Arquitetura Harvard:</a:t>
            </a:r>
          </a:p>
          <a:p>
            <a:pPr marL="514350" indent="-514350"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</a:t>
            </a:r>
            <a:r>
              <a:rPr lang="pt-BR" sz="2800" dirty="0" smtClean="0"/>
              <a:t>Memórias de dados e instruções independentes</a:t>
            </a:r>
          </a:p>
          <a:p>
            <a:pPr marL="514350" indent="-514350"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 		-</a:t>
            </a:r>
            <a:r>
              <a:rPr lang="pt-BR" i="1" dirty="0" smtClean="0"/>
              <a:t>Memória </a:t>
            </a:r>
            <a:r>
              <a:rPr lang="pt-BR" i="1" dirty="0" smtClean="0"/>
              <a:t>de dados (RAM</a:t>
            </a:r>
            <a:r>
              <a:rPr lang="pt-BR" i="1" dirty="0" smtClean="0"/>
              <a:t>)</a:t>
            </a:r>
          </a:p>
          <a:p>
            <a:pPr marL="514350" indent="-514350">
              <a:buNone/>
            </a:pPr>
            <a:r>
              <a:rPr lang="pt-BR" i="1" dirty="0" smtClean="0"/>
              <a:t> </a:t>
            </a:r>
            <a:r>
              <a:rPr lang="pt-BR" i="1" dirty="0" smtClean="0"/>
              <a:t>    			-Memória </a:t>
            </a:r>
            <a:r>
              <a:rPr lang="pt-BR" dirty="0" smtClean="0"/>
              <a:t>de</a:t>
            </a:r>
            <a:r>
              <a:rPr lang="pt-BR" dirty="0" smtClean="0"/>
              <a:t> </a:t>
            </a:r>
            <a:r>
              <a:rPr lang="pt-BR" dirty="0" smtClean="0"/>
              <a:t>instruções (flash</a:t>
            </a:r>
            <a:r>
              <a:rPr lang="pt-BR" dirty="0" smtClean="0"/>
              <a:t>)</a:t>
            </a:r>
          </a:p>
          <a:p>
            <a:pPr marL="514350" indent="-514350">
              <a:buNone/>
            </a:pPr>
            <a:r>
              <a:rPr lang="pt-BR" dirty="0" smtClean="0"/>
              <a:t>     Instruções </a:t>
            </a:r>
            <a:r>
              <a:rPr lang="pt-BR" dirty="0" smtClean="0"/>
              <a:t>de tamanho fixo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 Arduino: </a:t>
            </a:r>
            <a:r>
              <a:rPr lang="en-US" dirty="0" err="1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dirty="0" smtClean="0"/>
              <a:t>IDE - Integrated Development Environment.</a:t>
            </a:r>
            <a:endParaRPr lang="pt-BR" dirty="0" smtClean="0"/>
          </a:p>
          <a:p>
            <a:pPr algn="ctr">
              <a:spcBef>
                <a:spcPts val="0"/>
              </a:spcBef>
              <a:buNone/>
            </a:pPr>
            <a:r>
              <a:rPr lang="pt-BR" dirty="0" smtClean="0"/>
              <a:t> </a:t>
            </a:r>
            <a:r>
              <a:rPr lang="pt-BR" sz="2400" dirty="0" smtClean="0"/>
              <a:t>(Ambiente de Desenvolvimento Integrado)</a:t>
            </a:r>
          </a:p>
          <a:p>
            <a:pPr>
              <a:buNone/>
            </a:pPr>
            <a:r>
              <a:rPr lang="pt-BR" dirty="0" smtClean="0"/>
              <a:t>Hardware: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</a:t>
            </a:r>
            <a:r>
              <a:rPr lang="pt-BR" dirty="0" smtClean="0"/>
              <a:t>Placa com microprocessador;</a:t>
            </a:r>
          </a:p>
          <a:p>
            <a:pPr>
              <a:buNone/>
            </a:pPr>
            <a:r>
              <a:rPr lang="pt-BR" dirty="0" smtClean="0"/>
              <a:t>		 recursos </a:t>
            </a:r>
            <a:r>
              <a:rPr lang="pt-BR" dirty="0" smtClean="0"/>
              <a:t>para </a:t>
            </a:r>
            <a:r>
              <a:rPr lang="pt-BR" dirty="0" smtClean="0"/>
              <a:t>conexões;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Alimentação: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              5volts e 3,3 volts  com até 40 </a:t>
            </a:r>
            <a:r>
              <a:rPr lang="pt-BR" dirty="0" err="1" smtClean="0"/>
              <a:t>miliAmpéres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Software:Dialeto da linguagem C.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	     Domínio </a:t>
            </a:r>
            <a:r>
              <a:rPr lang="pt-BR" dirty="0" smtClean="0"/>
              <a:t>público</a:t>
            </a:r>
          </a:p>
          <a:p>
            <a:pPr>
              <a:buNone/>
            </a:pPr>
            <a:r>
              <a:rPr lang="pt-BR" dirty="0" smtClean="0"/>
              <a:t>		     Bibliotecas </a:t>
            </a:r>
            <a:r>
              <a:rPr lang="pt-BR" dirty="0" smtClean="0"/>
              <a:t>de apoio</a:t>
            </a:r>
          </a:p>
          <a:p>
            <a:pPr>
              <a:buNone/>
            </a:pPr>
            <a:r>
              <a:rPr lang="pt-BR" dirty="0" smtClean="0"/>
              <a:t>		     Programas </a:t>
            </a:r>
            <a:r>
              <a:rPr lang="pt-BR" dirty="0" smtClean="0"/>
              <a:t>exemplo</a:t>
            </a:r>
          </a:p>
          <a:p>
            <a:pPr>
              <a:buNone/>
            </a:pPr>
            <a:r>
              <a:rPr lang="pt-BR" dirty="0" smtClean="0"/>
              <a:t>		     Placas </a:t>
            </a:r>
            <a:r>
              <a:rPr lang="pt-BR" dirty="0" smtClean="0"/>
              <a:t>de apoio (Shields</a:t>
            </a:r>
            <a:r>
              <a:rPr lang="pt-BR" dirty="0" smtClean="0"/>
              <a:t>) para aplicações em geral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5446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/* Pin 13 has an LED. </a:t>
            </a:r>
            <a:r>
              <a:rPr lang="pt-BR" dirty="0" smtClean="0"/>
              <a:t>Variável </a:t>
            </a:r>
            <a:r>
              <a:rPr lang="pt-BR" dirty="0" err="1" smtClean="0"/>
              <a:t>led</a:t>
            </a:r>
            <a:r>
              <a:rPr lang="pt-BR" dirty="0" smtClean="0"/>
              <a:t> identifica o pino */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 = 13;</a:t>
            </a:r>
            <a:endParaRPr lang="pt-BR" dirty="0" smtClean="0"/>
          </a:p>
          <a:p>
            <a:pPr>
              <a:buNone/>
            </a:pPr>
            <a:r>
              <a:rPr lang="en-US" sz="2800" dirty="0" smtClean="0"/>
              <a:t>/*Configuração do HW.  initialize the digital pin as an output. */</a:t>
            </a:r>
            <a:endParaRPr lang="pt-BR" sz="28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void setup() {       </a:t>
            </a:r>
            <a:r>
              <a:rPr lang="en-US" dirty="0" err="1" smtClean="0"/>
              <a:t>pinMode</a:t>
            </a:r>
            <a:r>
              <a:rPr lang="en-US" dirty="0" smtClean="0"/>
              <a:t>(led, OUTPUT);     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 função loop </a:t>
            </a:r>
            <a:r>
              <a:rPr lang="pt-BR" dirty="0" smtClean="0"/>
              <a:t>executa em loop infinito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void loop()    </a:t>
            </a:r>
            <a:r>
              <a:rPr lang="en-US" sz="3500" dirty="0" smtClean="0">
                <a:solidFill>
                  <a:srgbClr val="FF0000"/>
                </a:solidFill>
              </a:rPr>
              <a:t>{</a:t>
            </a:r>
            <a:endParaRPr lang="pt-BR" sz="3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HIGH);   // </a:t>
            </a:r>
            <a:r>
              <a:rPr lang="en-US" dirty="0" err="1" smtClean="0"/>
              <a:t>Liga</a:t>
            </a:r>
            <a:r>
              <a:rPr lang="en-US" dirty="0" smtClean="0"/>
              <a:t> o </a:t>
            </a:r>
            <a:r>
              <a:rPr lang="en-US" dirty="0" err="1" smtClean="0"/>
              <a:t>pino</a:t>
            </a:r>
            <a:r>
              <a:rPr lang="en-US" dirty="0" smtClean="0"/>
              <a:t> 13 (HIGH)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delay(1000);                       // wait for a second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LOW);    // </a:t>
            </a:r>
            <a:r>
              <a:rPr lang="en-US" dirty="0" err="1" smtClean="0"/>
              <a:t>Desliga</a:t>
            </a:r>
            <a:r>
              <a:rPr lang="en-US" dirty="0" smtClean="0"/>
              <a:t> o LED  (LOW)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delay(1000);                       // wait for a second</a:t>
            </a:r>
          </a:p>
          <a:p>
            <a:pPr>
              <a:buNone/>
            </a:pPr>
            <a:r>
              <a:rPr lang="pt-BR" sz="3500" dirty="0" smtClean="0">
                <a:solidFill>
                  <a:srgbClr val="FF0000"/>
                </a:solidFill>
              </a:rPr>
              <a:t>                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Questões da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pt-BR" dirty="0" smtClean="0"/>
              <a:t>Como operam as linhas de comentário?</a:t>
            </a:r>
          </a:p>
          <a:p>
            <a:pPr>
              <a:buNone/>
            </a:pPr>
            <a:r>
              <a:rPr lang="en-US" sz="2800" dirty="0" smtClean="0"/>
              <a:t>/* Pin 13 has an LED. </a:t>
            </a:r>
            <a:r>
              <a:rPr lang="pt-BR" sz="2800" dirty="0" smtClean="0"/>
              <a:t>Variável </a:t>
            </a:r>
            <a:r>
              <a:rPr lang="pt-BR" sz="2800" dirty="0" err="1" smtClean="0"/>
              <a:t>led</a:t>
            </a:r>
            <a:r>
              <a:rPr lang="pt-BR" sz="2800" dirty="0" smtClean="0"/>
              <a:t> identifica o pino </a:t>
            </a:r>
            <a:r>
              <a:rPr lang="pt-BR" sz="2800" dirty="0" smtClean="0"/>
              <a:t>*/</a:t>
            </a:r>
          </a:p>
          <a:p>
            <a:pPr>
              <a:buNone/>
            </a:pPr>
            <a:r>
              <a:rPr lang="pt-BR" sz="2800" dirty="0" smtClean="0"/>
              <a:t>__________________________________________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// função loop não tem fim de programa</a:t>
            </a:r>
          </a:p>
          <a:p>
            <a:pPr>
              <a:buNone/>
            </a:pPr>
            <a:r>
              <a:rPr lang="pt-BR" sz="2800" dirty="0" smtClean="0"/>
              <a:t>__________________________________________</a:t>
            </a:r>
            <a:endParaRPr lang="pt-BR" sz="28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Questões da 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pt-BR" dirty="0" smtClean="0"/>
              <a:t>Como operam as funções do Arduino?</a:t>
            </a:r>
          </a:p>
          <a:p>
            <a:pPr>
              <a:buNone/>
            </a:pPr>
            <a:r>
              <a:rPr lang="en-US" sz="2800" dirty="0" smtClean="0"/>
              <a:t>setup:</a:t>
            </a:r>
            <a:r>
              <a:rPr lang="pt-BR" sz="2800" dirty="0" smtClean="0"/>
              <a:t>_______________________________________</a:t>
            </a:r>
          </a:p>
          <a:p>
            <a:pPr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      ______________________________________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loop :_______________________________________</a:t>
            </a:r>
          </a:p>
          <a:p>
            <a:pPr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      _______________________________________</a:t>
            </a:r>
            <a:endParaRPr lang="pt-BR" sz="28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Programa Arduino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Definição e inicialização de tipo: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led</a:t>
            </a:r>
            <a:r>
              <a:rPr lang="pt-BR" dirty="0" smtClean="0"/>
              <a:t> = 13;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Escopo </a:t>
            </a:r>
            <a:r>
              <a:rPr lang="pt-BR" dirty="0" smtClean="0"/>
              <a:t>da variável</a:t>
            </a:r>
          </a:p>
          <a:p>
            <a:pPr>
              <a:buNone/>
            </a:pPr>
            <a:r>
              <a:rPr lang="pt-BR" dirty="0" smtClean="0"/>
              <a:t>Global:</a:t>
            </a:r>
            <a:r>
              <a:rPr lang="en-US" dirty="0" smtClean="0"/>
              <a:t>_________________________________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Local: ___________________________________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935</Words>
  <Application>Microsoft Office PowerPoint</Application>
  <PresentationFormat>Apresentação na tela (4:3)</PresentationFormat>
  <Paragraphs>180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Atividades 5: Instalação configuração de HW/SW </vt:lpstr>
      <vt:lpstr>Características do microprocessador</vt:lpstr>
      <vt:lpstr>Introdução ao ambiente Arduino</vt:lpstr>
      <vt:lpstr>Introdução ao ambiente Arduino</vt:lpstr>
      <vt:lpstr>IDE Arduino: componentes</vt:lpstr>
      <vt:lpstr>Programa exemplo</vt:lpstr>
      <vt:lpstr>Questões da atividade</vt:lpstr>
      <vt:lpstr>Questões da atividade</vt:lpstr>
      <vt:lpstr>Programa Arduino</vt:lpstr>
      <vt:lpstr>Operação de ports (pinos)</vt:lpstr>
      <vt:lpstr>Operação do Arduino: BLINK</vt:lpstr>
      <vt:lpstr>Conexão Arduino com o computador</vt:lpstr>
      <vt:lpstr>Testes do programa blink</vt:lpstr>
      <vt:lpstr>Programa: Blinkwithoutdelay </vt:lpstr>
      <vt:lpstr>Programa blinkwithoutdelay</vt:lpstr>
      <vt:lpstr>Comunicação serial</vt:lpstr>
      <vt:lpstr>Função mills()</vt:lpstr>
      <vt:lpstr>Aplicação: millis();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(5)  </dc:title>
  <cp:lastModifiedBy>Rafael</cp:lastModifiedBy>
  <cp:revision>116</cp:revision>
  <dcterms:modified xsi:type="dcterms:W3CDTF">2014-12-11T13:06:03Z</dcterms:modified>
</cp:coreProperties>
</file>